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259" r:id="rId3"/>
    <p:sldId id="257" r:id="rId4"/>
    <p:sldId id="258" r:id="rId5"/>
    <p:sldId id="260" r:id="rId6"/>
    <p:sldId id="261" r:id="rId7"/>
    <p:sldId id="265" r:id="rId8"/>
    <p:sldId id="262" r:id="rId9"/>
    <p:sldId id="270" r:id="rId10"/>
    <p:sldId id="266" r:id="rId11"/>
    <p:sldId id="304" r:id="rId12"/>
    <p:sldId id="305" r:id="rId13"/>
    <p:sldId id="306" r:id="rId14"/>
    <p:sldId id="271" r:id="rId15"/>
    <p:sldId id="273" r:id="rId16"/>
    <p:sldId id="274" r:id="rId17"/>
    <p:sldId id="276" r:id="rId18"/>
    <p:sldId id="278" r:id="rId19"/>
    <p:sldId id="280" r:id="rId20"/>
    <p:sldId id="307" r:id="rId21"/>
    <p:sldId id="284" r:id="rId22"/>
  </p:sldIdLst>
  <p:sldSz cx="9144000" cy="5143500" type="screen16x9"/>
  <p:notesSz cx="6858000" cy="9144000"/>
  <p:embeddedFontLst>
    <p:embeddedFont>
      <p:font typeface="Barlow Semi Condensed" panose="020B0604020202020204" charset="0"/>
      <p:regular r:id="rId24"/>
      <p:bold r:id="rId25"/>
      <p:italic r:id="rId26"/>
      <p:boldItalic r:id="rId27"/>
    </p:embeddedFont>
    <p:embeddedFont>
      <p:font typeface="Barlow Semi Condensed Medium" panose="020B0604020202020204" charset="0"/>
      <p:regular r:id="rId28"/>
      <p:bold r:id="rId29"/>
      <p:italic r:id="rId30"/>
      <p:boldItalic r:id="rId31"/>
    </p:embeddedFont>
    <p:embeddedFont>
      <p:font typeface="Fjalla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F9F1FF-05C4-4510-99DA-0F6EFE0C64CF}">
  <a:tblStyle styleId="{BCF9F1FF-05C4-4510-99DA-0F6EFE0C64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71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40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684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966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3" r:id="rId13"/>
    <p:sldLayoutId id="2147483664" r:id="rId14"/>
    <p:sldLayoutId id="2147483665" r:id="rId15"/>
    <p:sldLayoutId id="2147483667" r:id="rId16"/>
    <p:sldLayoutId id="2147483669" r:id="rId17"/>
    <p:sldLayoutId id="2147483670" r:id="rId18"/>
    <p:sldLayoutId id="2147483673" r:id="rId19"/>
    <p:sldLayoutId id="2147483674" r:id="rId20"/>
    <p:sldLayoutId id="2147483675" r:id="rId21"/>
    <p:sldLayoutId id="2147483676" r:id="rId22"/>
    <p:sldLayoutId id="214748367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606297" y="1518879"/>
            <a:ext cx="4360586" cy="184295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u-RU" sz="5000" dirty="0">
                <a:solidFill>
                  <a:schemeClr val="dk2"/>
                </a:solidFill>
              </a:rPr>
              <a:t>Лабораторная работа №1</a:t>
            </a:r>
            <a:endParaRPr sz="5000" dirty="0">
              <a:solidFill>
                <a:schemeClr val="dk2"/>
              </a:solidFill>
            </a:endParaRPr>
          </a:p>
        </p:txBody>
      </p:sp>
      <p:sp>
        <p:nvSpPr>
          <p:cNvPr id="1885" name="Google Shape;1885;p35"/>
          <p:cNvSpPr txBox="1">
            <a:spLocks noGrp="1"/>
          </p:cNvSpPr>
          <p:nvPr>
            <p:ph type="subTitle" idx="1"/>
          </p:nvPr>
        </p:nvSpPr>
        <p:spPr>
          <a:xfrm>
            <a:off x="5674679" y="3518128"/>
            <a:ext cx="3292204" cy="123295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ru-RU" sz="2300" dirty="0">
                <a:solidFill>
                  <a:schemeClr val="accent1"/>
                </a:solidFill>
              </a:rPr>
              <a:t>Защита и надежность информационных систем</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670560" y="1620752"/>
            <a:ext cx="7961376" cy="2170959"/>
          </a:xfrm>
          <a:prstGeom prst="rect">
            <a:avLst/>
          </a:prstGeom>
        </p:spPr>
        <p:txBody>
          <a:bodyPr spcFirstLastPara="1" wrap="square" lIns="91425" tIns="91425" rIns="91425" bIns="91425" anchor="ctr" anchorCtr="0">
            <a:noAutofit/>
          </a:bodyPr>
          <a:lstStyle/>
          <a:p>
            <a:pPr lvl="0"/>
            <a:r>
              <a:rPr lang="ru-RU" sz="3200" dirty="0"/>
              <a:t>Основные угрозы и их источники. Анализ потенциальных угроз: естественных и искусственных, а также преднамеренных и непреднамеренных, внешних и внутренних</a:t>
            </a:r>
            <a:endParaRPr sz="3200"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1" name="Google Shape;1891;p36"/>
          <p:cNvSpPr txBox="1">
            <a:spLocks noGrp="1"/>
          </p:cNvSpPr>
          <p:nvPr>
            <p:ph type="body" idx="1"/>
          </p:nvPr>
        </p:nvSpPr>
        <p:spPr>
          <a:xfrm>
            <a:off x="509128" y="560832"/>
            <a:ext cx="7705500" cy="4326050"/>
          </a:xfrm>
          <a:prstGeom prst="rect">
            <a:avLst/>
          </a:prstGeom>
        </p:spPr>
        <p:txBody>
          <a:bodyPr spcFirstLastPara="1" wrap="square" lIns="91425" tIns="91425" rIns="91425" bIns="91425" anchor="ctr" anchorCtr="0">
            <a:noAutofit/>
          </a:bodyPr>
          <a:lstStyle/>
          <a:p>
            <a:pPr marL="152400" indent="0">
              <a:buNone/>
            </a:pPr>
            <a:r>
              <a:rPr lang="ru-RU" sz="1600" dirty="0"/>
              <a:t>Предполагается, что значимые для производственного процесса уязвимые информационные ресурсы подвергаются риску, если по отношению к ним существуют какие-либо угрозы.</a:t>
            </a:r>
          </a:p>
          <a:p>
            <a:pPr marL="152400" indent="0">
              <a:buNone/>
            </a:pPr>
            <a:r>
              <a:rPr lang="ru-RU" sz="1600" dirty="0"/>
              <a:t>При этом информационные риски зависят от: </a:t>
            </a:r>
          </a:p>
          <a:p>
            <a:pPr marL="152400" indent="0">
              <a:buNone/>
            </a:pPr>
            <a:r>
              <a:rPr lang="ru-RU" sz="1600" dirty="0">
                <a:sym typeface="Symbol" panose="05050102010706020507" pitchFamily="18" charset="2"/>
              </a:rPr>
              <a:t></a:t>
            </a:r>
            <a:r>
              <a:rPr lang="ru-RU" sz="1600" dirty="0"/>
              <a:t> показателей ценности информационных ресурсов;</a:t>
            </a:r>
          </a:p>
          <a:p>
            <a:pPr marL="152400" indent="0">
              <a:buNone/>
            </a:pPr>
            <a:r>
              <a:rPr lang="ru-RU" sz="1600" dirty="0">
                <a:sym typeface="Symbol" panose="05050102010706020507" pitchFamily="18" charset="2"/>
              </a:rPr>
              <a:t></a:t>
            </a:r>
            <a:r>
              <a:rPr lang="ru-RU" sz="1600" dirty="0"/>
              <a:t> вероятности реализации угроз для ресурсов;</a:t>
            </a:r>
          </a:p>
          <a:p>
            <a:pPr marL="152400" indent="0">
              <a:buNone/>
            </a:pPr>
            <a:r>
              <a:rPr lang="ru-RU" sz="1600" dirty="0">
                <a:sym typeface="Symbol" panose="05050102010706020507" pitchFamily="18" charset="2"/>
              </a:rPr>
              <a:t></a:t>
            </a:r>
            <a:r>
              <a:rPr lang="ru-RU" sz="1600" dirty="0"/>
              <a:t> эффективности существующих или планируемых средств обеспечения информационной безопасности.</a:t>
            </a:r>
          </a:p>
          <a:p>
            <a:pPr marL="152400" indent="0">
              <a:buNone/>
            </a:pPr>
            <a:r>
              <a:rPr lang="ru-RU" sz="1600" dirty="0"/>
              <a:t>В связи с этим, наиболее возможными видами угроз являются следующие:</a:t>
            </a:r>
          </a:p>
          <a:p>
            <a:pPr lvl="0"/>
            <a:r>
              <a:rPr lang="ru-RU" sz="1600" dirty="0"/>
              <a:t>«фишинг» по электронной почте</a:t>
            </a:r>
            <a:r>
              <a:rPr lang="en-US" sz="1600" dirty="0"/>
              <a:t>;</a:t>
            </a:r>
            <a:endParaRPr lang="ru-RU" sz="1600" dirty="0"/>
          </a:p>
          <a:p>
            <a:pPr lvl="0"/>
            <a:r>
              <a:rPr lang="ru-RU" sz="1600" dirty="0"/>
              <a:t>вирусы, принесенные в почтовых файлах или </a:t>
            </a:r>
            <a:r>
              <a:rPr lang="en-US" sz="1600" dirty="0"/>
              <a:t>USB</a:t>
            </a:r>
            <a:r>
              <a:rPr lang="ru-RU" sz="1600" dirty="0"/>
              <a:t>-носителях;</a:t>
            </a:r>
          </a:p>
          <a:p>
            <a:pPr lvl="0"/>
            <a:r>
              <a:rPr lang="ru-RU" sz="1600" dirty="0"/>
              <a:t>угрозы, вызванные воздействиями на информационную систему и ее компоненты объективных физических процессов техногенного характера или стихийных природных явлений, независящих от человека;</a:t>
            </a:r>
          </a:p>
          <a:p>
            <a:pPr lvl="0"/>
            <a:r>
              <a:rPr lang="ru-RU" sz="1600" dirty="0"/>
              <a:t>получение несанкционированного доступа к веб-сайту сайта детского сада. Данный тип атаки наименее опасен, поскольку у сайта так же нету связи с финансовой системой сети. Однако злоумышленники могут испортить информацию на веб-сайте и благодаря этому извлечь какую-нибудь выгоду, либо осуществить «взлом» просто ради интереса;</a:t>
            </a:r>
          </a:p>
        </p:txBody>
      </p:sp>
    </p:spTree>
    <p:extLst>
      <p:ext uri="{BB962C8B-B14F-4D97-AF65-F5344CB8AC3E}">
        <p14:creationId xmlns:p14="http://schemas.microsoft.com/office/powerpoint/2010/main" val="257752774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1" name="Google Shape;1891;p36"/>
          <p:cNvSpPr txBox="1">
            <a:spLocks noGrp="1"/>
          </p:cNvSpPr>
          <p:nvPr>
            <p:ph type="body" idx="1"/>
          </p:nvPr>
        </p:nvSpPr>
        <p:spPr>
          <a:xfrm>
            <a:off x="496936" y="609600"/>
            <a:ext cx="7705500" cy="4326050"/>
          </a:xfrm>
          <a:prstGeom prst="rect">
            <a:avLst/>
          </a:prstGeom>
        </p:spPr>
        <p:txBody>
          <a:bodyPr spcFirstLastPara="1" wrap="square" lIns="91425" tIns="91425" rIns="91425" bIns="91425" anchor="ctr" anchorCtr="0">
            <a:noAutofit/>
          </a:bodyPr>
          <a:lstStyle/>
          <a:p>
            <a:pPr lvl="0">
              <a:buFont typeface="+mj-lt"/>
              <a:buAutoNum type="arabicPeriod" startAt="5"/>
            </a:pPr>
            <a:r>
              <a:rPr lang="ru-RU" sz="1600" dirty="0"/>
              <a:t>атака на детский сад. Данная угроза очень опасна прежде всего риском жертв среди сотрудников. При осуществлении данной атаки, преступники могут завладеть финансами и/или банковскими данными;</a:t>
            </a:r>
          </a:p>
          <a:p>
            <a:pPr lvl="0">
              <a:buAutoNum type="arabicPeriod" startAt="5"/>
            </a:pPr>
            <a:r>
              <a:rPr lang="ru-RU" sz="1600" dirty="0"/>
              <a:t>взлом банковского счета детского сада или хищение ценных бумаг, документов. В настоящее время у любого учреждения имеется свой счет, на котором находятся деньги. Естественно, данная угроза наименее зависима от самого учреждения, так как атака осуществляется на банк. Тем не менее, компания должна предусмотреть данный случай и минимизировать его возможность;</a:t>
            </a:r>
          </a:p>
          <a:p>
            <a:pPr lvl="0">
              <a:buAutoNum type="arabicPeriod" startAt="5"/>
            </a:pPr>
            <a:r>
              <a:rPr lang="ru-RU" sz="1600" dirty="0"/>
              <a:t>недобросовестная конкуренция. Данная угроза так же присутствует всегда у любой компании, независимо от ее размера, поэтому ей необходимо уделить внимание при разработке политики информационной безопасности;</a:t>
            </a:r>
          </a:p>
          <a:p>
            <a:pPr>
              <a:buAutoNum type="arabicPeriod" startAt="5"/>
            </a:pPr>
            <a:r>
              <a:rPr lang="ru-RU" sz="1600" dirty="0"/>
              <a:t>Ответственными за реализацию таких мер являются, безусловно, сотрудники системы безопасности компании, наравне с сотрудниками </a:t>
            </a:r>
            <a:r>
              <a:rPr lang="en-US" sz="1600" dirty="0"/>
              <a:t>IT</a:t>
            </a:r>
            <a:r>
              <a:rPr lang="ru-RU" sz="1600" dirty="0"/>
              <a:t>-отдела, которые отвечают за информационную безопасность.</a:t>
            </a:r>
          </a:p>
          <a:p>
            <a:pPr marL="0" lvl="0" indent="0" algn="l" rtl="0">
              <a:spcBef>
                <a:spcPts val="0"/>
              </a:spcBef>
              <a:spcAft>
                <a:spcPts val="0"/>
              </a:spcAft>
              <a:buNone/>
            </a:pPr>
            <a:endParaRPr sz="16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6332381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200" name="Google Shape;2200;p40"/>
          <p:cNvSpPr txBox="1">
            <a:spLocks noGrp="1"/>
          </p:cNvSpPr>
          <p:nvPr>
            <p:ph type="subTitle" idx="5"/>
          </p:nvPr>
        </p:nvSpPr>
        <p:spPr>
          <a:xfrm>
            <a:off x="977523" y="453720"/>
            <a:ext cx="7363968" cy="4423080"/>
          </a:xfrm>
          <a:prstGeom prst="rect">
            <a:avLst/>
          </a:prstGeom>
        </p:spPr>
        <p:txBody>
          <a:bodyPr spcFirstLastPara="1" wrap="square" lIns="91425" tIns="91425" rIns="91425" bIns="91425" anchor="t" anchorCtr="0">
            <a:noAutofit/>
          </a:bodyPr>
          <a:lstStyle/>
          <a:p>
            <a:pPr algn="just"/>
            <a:r>
              <a:rPr lang="ru-RU" sz="2000" dirty="0"/>
              <a:t>    Настоящая Политика распространяется на все структурные подразделения и обязательна для исполнения всеми его сотрудниками и должностными лицами. Положения настоящей Политики применимы для использования во внутренних нормативных и методических документах, а также в договорах.</a:t>
            </a:r>
          </a:p>
          <a:p>
            <a:pPr algn="just"/>
            <a:r>
              <a:rPr lang="ru-RU" sz="2000" dirty="0"/>
              <a:t>     В настоящее время под организационной структурой понимается упорядоченная совокупность устойчиво взаимосвязанных элементов, обеспечивающих функционирование и развитие организации как единого целого.</a:t>
            </a:r>
          </a:p>
          <a:p>
            <a:pPr algn="just"/>
            <a:r>
              <a:rPr lang="ru-RU" sz="2000" dirty="0"/>
              <a:t>    Структура управления определяется также как форма разделения и кооперации управленческой деятельности. </a:t>
            </a:r>
          </a:p>
        </p:txBody>
      </p:sp>
    </p:spTree>
    <p:extLst>
      <p:ext uri="{BB962C8B-B14F-4D97-AF65-F5344CB8AC3E}">
        <p14:creationId xmlns:p14="http://schemas.microsoft.com/office/powerpoint/2010/main" val="10289024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1853184" y="1011936"/>
            <a:ext cx="5937504" cy="3108959"/>
          </a:xfrm>
          <a:prstGeom prst="rect">
            <a:avLst/>
          </a:prstGeom>
        </p:spPr>
        <p:txBody>
          <a:bodyPr spcFirstLastPara="1" wrap="square" lIns="91425" tIns="91425" rIns="91425" bIns="91425" anchor="ctr" anchorCtr="0">
            <a:noAutofit/>
          </a:bodyPr>
          <a:lstStyle/>
          <a:p>
            <a:pPr lvl="0"/>
            <a:r>
              <a:rPr lang="ru-RU" sz="2800" dirty="0"/>
              <a:t>Оценка угроз, рисков и уязвимостей. Анализ ценности ресурсов, оценка значимости угроз, а также эффективности существующих и планируемых средств защиты</a:t>
            </a:r>
            <a:endParaRPr sz="2800"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5" name="Подзаголовок 24">
            <a:extLst>
              <a:ext uri="{FF2B5EF4-FFF2-40B4-BE49-F238E27FC236}">
                <a16:creationId xmlns:a16="http://schemas.microsoft.com/office/drawing/2014/main" id="{3FA01E07-72F2-4DC6-B267-95275F856B73}"/>
              </a:ext>
            </a:extLst>
          </p:cNvPr>
          <p:cNvSpPr>
            <a:spLocks noGrp="1"/>
          </p:cNvSpPr>
          <p:nvPr>
            <p:ph type="subTitle" idx="15"/>
          </p:nvPr>
        </p:nvSpPr>
        <p:spPr>
          <a:xfrm>
            <a:off x="365760" y="548802"/>
            <a:ext cx="8534400" cy="4256370"/>
          </a:xfrm>
        </p:spPr>
        <p:txBody>
          <a:bodyPr/>
          <a:lstStyle/>
          <a:p>
            <a:pPr algn="l"/>
            <a:r>
              <a:rPr lang="ru-RU" sz="1600" dirty="0"/>
              <a:t>    При оценивании рисков учитываются: ценность ресурсов, значимость угроз и уязвимостей, эффективность существующих и планируемых </a:t>
            </a:r>
          </a:p>
          <a:p>
            <a:pPr algn="l"/>
            <a:r>
              <a:rPr lang="ru-RU" sz="1600" dirty="0"/>
              <a:t>средств защиты. Сами показатели ресурсов, значимости угроз и уязвимостей, эффективность средств защиты могут быть определены как количественными </a:t>
            </a:r>
          </a:p>
          <a:p>
            <a:pPr algn="l"/>
            <a:r>
              <a:rPr lang="ru-RU" sz="1600" dirty="0"/>
              <a:t>методами, например, при определении стоимостных характеристик, так и качественными, например учитывающими штатные или чрезвычайно опасные нештатные воздействия внешней среды.</a:t>
            </a:r>
          </a:p>
          <a:p>
            <a:pPr algn="l"/>
            <a:r>
              <a:rPr lang="ru-RU" sz="1600" dirty="0"/>
              <a:t>    При этом вероятность того, что угроза реализуется, определяется следующими основными показателями:</a:t>
            </a:r>
          </a:p>
          <a:p>
            <a:pPr algn="l"/>
            <a:r>
              <a:rPr lang="ru-RU" sz="1600" dirty="0">
                <a:sym typeface="Symbol" panose="05050102010706020507" pitchFamily="18" charset="2"/>
              </a:rPr>
              <a:t></a:t>
            </a:r>
            <a:r>
              <a:rPr lang="ru-RU" sz="1600" dirty="0"/>
              <a:t> привлекательностью ресурса, используется при рассмотрении угрозы от умышленного воздействия со стороны человека;</a:t>
            </a:r>
          </a:p>
          <a:p>
            <a:pPr algn="l"/>
            <a:r>
              <a:rPr lang="ru-RU" sz="1600" dirty="0">
                <a:sym typeface="Symbol" panose="05050102010706020507" pitchFamily="18" charset="2"/>
              </a:rPr>
              <a:t></a:t>
            </a:r>
            <a:r>
              <a:rPr lang="ru-RU" sz="1600" dirty="0"/>
              <a:t> возможностью использования ресурса для получения дохода, также используется при рассмотрении угрозы от умышленного воздействия со стороны человека;</a:t>
            </a:r>
          </a:p>
          <a:p>
            <a:pPr algn="l"/>
            <a:r>
              <a:rPr lang="ru-RU" sz="1600" dirty="0">
                <a:sym typeface="Symbol" panose="05050102010706020507" pitchFamily="18" charset="2"/>
              </a:rPr>
              <a:t></a:t>
            </a:r>
            <a:r>
              <a:rPr lang="ru-RU" sz="1600" dirty="0"/>
              <a:t> техническими возможностями реализации угрозы, используется при умышленном воздействии со стороны человека;</a:t>
            </a:r>
          </a:p>
          <a:p>
            <a:pPr algn="l"/>
            <a:r>
              <a:rPr lang="ru-RU" sz="1600" dirty="0">
                <a:sym typeface="Symbol" panose="05050102010706020507" pitchFamily="18" charset="2"/>
              </a:rPr>
              <a:t></a:t>
            </a:r>
            <a:r>
              <a:rPr lang="ru-RU" sz="1600" dirty="0"/>
              <a:t> степенью легкости, 	с которой уязвимость может быть использована.</a:t>
            </a:r>
          </a:p>
          <a:p>
            <a:pPr algn="l"/>
            <a:endParaRPr lang="ru-RU" sz="1600" dirty="0"/>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ru-RU" dirty="0"/>
              <a:t>Оценка рисков</a:t>
            </a:r>
            <a:endParaRPr dirty="0"/>
          </a:p>
        </p:txBody>
      </p:sp>
      <p:pic>
        <p:nvPicPr>
          <p:cNvPr id="2" name="Рисунок 1">
            <a:extLst>
              <a:ext uri="{FF2B5EF4-FFF2-40B4-BE49-F238E27FC236}">
                <a16:creationId xmlns:a16="http://schemas.microsoft.com/office/drawing/2014/main" id="{56BA2C71-9A6E-4078-8E9E-6646743B9E38}"/>
              </a:ext>
            </a:extLst>
          </p:cNvPr>
          <p:cNvPicPr>
            <a:picLocks noChangeAspect="1"/>
          </p:cNvPicPr>
          <p:nvPr/>
        </p:nvPicPr>
        <p:blipFill>
          <a:blip r:embed="rId3"/>
          <a:stretch>
            <a:fillRect/>
          </a:stretch>
        </p:blipFill>
        <p:spPr>
          <a:xfrm>
            <a:off x="2127226" y="911028"/>
            <a:ext cx="4889548" cy="3935216"/>
          </a:xfrm>
          <a:prstGeom prst="rect">
            <a:avLst/>
          </a:prstGeom>
        </p:spPr>
      </p:pic>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6" name="Google Shape;3186;p55"/>
          <p:cNvSpPr txBox="1">
            <a:spLocks noGrp="1"/>
          </p:cNvSpPr>
          <p:nvPr>
            <p:ph type="title"/>
          </p:nvPr>
        </p:nvSpPr>
        <p:spPr>
          <a:xfrm>
            <a:off x="1661160" y="2302764"/>
            <a:ext cx="5995416" cy="786300"/>
          </a:xfrm>
          <a:prstGeom prst="rect">
            <a:avLst/>
          </a:prstGeom>
        </p:spPr>
        <p:txBody>
          <a:bodyPr spcFirstLastPara="1" wrap="square" lIns="91425" tIns="91425" rIns="91425" bIns="91425" anchor="ctr" anchorCtr="0">
            <a:noAutofit/>
          </a:bodyPr>
          <a:lstStyle/>
          <a:p>
            <a:pPr lvl="0"/>
            <a:r>
              <a:rPr lang="ru-RU" sz="2400" dirty="0"/>
              <a:t>Меры, методы и средства обеспечения требуемого уровня защищенности информационных ресурсов. Описание разработанной политики ИБ и программы обеспечения безопасности на всех уровнях работы организации (учреждения)</a:t>
            </a:r>
            <a:endParaRPr sz="2400"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grpSp>
        <p:nvGrpSpPr>
          <p:cNvPr id="3215" name="Google Shape;3215;p57"/>
          <p:cNvGrpSpPr/>
          <p:nvPr/>
        </p:nvGrpSpPr>
        <p:grpSpPr>
          <a:xfrm>
            <a:off x="899732" y="1213281"/>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7"/>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Подзаголовок 2">
            <a:extLst>
              <a:ext uri="{FF2B5EF4-FFF2-40B4-BE49-F238E27FC236}">
                <a16:creationId xmlns:a16="http://schemas.microsoft.com/office/drawing/2014/main" id="{CE363D2A-B9E6-42E0-8875-4EC815281993}"/>
              </a:ext>
            </a:extLst>
          </p:cNvPr>
          <p:cNvSpPr>
            <a:spLocks noGrp="1"/>
          </p:cNvSpPr>
          <p:nvPr>
            <p:ph type="subTitle" idx="1"/>
          </p:nvPr>
        </p:nvSpPr>
        <p:spPr>
          <a:xfrm>
            <a:off x="4678068" y="685085"/>
            <a:ext cx="3557100" cy="2656200"/>
          </a:xfrm>
        </p:spPr>
        <p:txBody>
          <a:bodyPr/>
          <a:lstStyle/>
          <a:p>
            <a:r>
              <a:rPr lang="ru-RU" sz="2000" dirty="0"/>
              <a:t>Построение надежной защиты включает оценку циркулирующей в компьютерной системе информации с целью уточнения степени ее конфиденциальности, анализа потенциальных угроз ее безопасности и установление необходимого режима ее защиты. </a:t>
            </a: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sp>
        <p:nvSpPr>
          <p:cNvPr id="3462" name="Google Shape;3462;p59"/>
          <p:cNvSpPr txBox="1">
            <a:spLocks noGrp="1"/>
          </p:cNvSpPr>
          <p:nvPr>
            <p:ph type="title"/>
          </p:nvPr>
        </p:nvSpPr>
        <p:spPr>
          <a:xfrm>
            <a:off x="723750" y="1999050"/>
            <a:ext cx="7696500" cy="572700"/>
          </a:xfrm>
          <a:prstGeom prst="rect">
            <a:avLst/>
          </a:prstGeom>
        </p:spPr>
        <p:txBody>
          <a:bodyPr spcFirstLastPara="1" wrap="square" lIns="91425" tIns="91425" rIns="91425" bIns="91425" anchor="t" anchorCtr="0">
            <a:noAutofit/>
          </a:bodyPr>
          <a:lstStyle/>
          <a:p>
            <a:r>
              <a:rPr lang="ru-RU" sz="1800" dirty="0"/>
              <a:t>Обобщая все вышесказанное и учитывая возможные виды угрозы/атаки на детский сад, можем выделить следующие рекомендации, либо советы, следуя которым возможно снизить риски опасного воздействия и их последствий:</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876300" y="2169450"/>
            <a:ext cx="7391400" cy="804600"/>
          </a:xfrm>
          <a:prstGeom prst="rect">
            <a:avLst/>
          </a:prstGeom>
        </p:spPr>
        <p:txBody>
          <a:bodyPr spcFirstLastPara="1" wrap="square" lIns="91425" tIns="91425" rIns="91425" bIns="91425" anchor="ctr" anchorCtr="0">
            <a:noAutofit/>
          </a:bodyPr>
          <a:lstStyle/>
          <a:p>
            <a:pPr lvl="0"/>
            <a:r>
              <a:rPr lang="ru-RU" dirty="0"/>
              <a:t>Обоснование актуальности, цели и задачи разработки ПИБ в организации</a:t>
            </a:r>
            <a:endParaRPr sz="4700"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grpSp>
        <p:nvGrpSpPr>
          <p:cNvPr id="3463" name="Google Shape;3463;p59"/>
          <p:cNvGrpSpPr/>
          <p:nvPr/>
        </p:nvGrpSpPr>
        <p:grpSpPr>
          <a:xfrm>
            <a:off x="3140712" y="991819"/>
            <a:ext cx="2808102" cy="2816821"/>
            <a:chOff x="4820425" y="1329900"/>
            <a:chExt cx="70175" cy="70350"/>
          </a:xfrm>
        </p:grpSpPr>
        <p:sp>
          <p:nvSpPr>
            <p:cNvPr id="3464" name="Google Shape;3464;p59"/>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9"/>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9"/>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9"/>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8" name="Google Shape;3468;p59"/>
          <p:cNvSpPr txBox="1">
            <a:spLocks noGrp="1"/>
          </p:cNvSpPr>
          <p:nvPr>
            <p:ph type="subTitle" idx="1"/>
          </p:nvPr>
        </p:nvSpPr>
        <p:spPr>
          <a:xfrm>
            <a:off x="2382581" y="230418"/>
            <a:ext cx="2004900" cy="365700"/>
          </a:xfrm>
          <a:prstGeom prst="rect">
            <a:avLst/>
          </a:prstGeom>
          <a:noFill/>
          <a:ln>
            <a:noFill/>
          </a:ln>
        </p:spPr>
        <p:txBody>
          <a:bodyPr spcFirstLastPara="1" wrap="square" lIns="91425" tIns="91425" rIns="91425" bIns="91425" anchor="ctr" anchorCtr="0">
            <a:noAutofit/>
          </a:bodyPr>
          <a:lstStyle/>
          <a:p>
            <a:pPr lvl="0"/>
            <a:r>
              <a:rPr lang="ru-RU" dirty="0"/>
              <a:t>охрана детского сада</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69" name="Google Shape;3469;p59"/>
          <p:cNvSpPr txBox="1">
            <a:spLocks noGrp="1"/>
          </p:cNvSpPr>
          <p:nvPr>
            <p:ph type="subTitle" idx="2"/>
          </p:nvPr>
        </p:nvSpPr>
        <p:spPr>
          <a:xfrm>
            <a:off x="173856" y="1026269"/>
            <a:ext cx="3238727" cy="610800"/>
          </a:xfrm>
          <a:prstGeom prst="rect">
            <a:avLst/>
          </a:prstGeom>
          <a:noFill/>
          <a:ln>
            <a:noFill/>
          </a:ln>
        </p:spPr>
        <p:txBody>
          <a:bodyPr spcFirstLastPara="1" wrap="square" lIns="91425" tIns="91425" rIns="91425" bIns="91425" anchor="ctr" anchorCtr="0">
            <a:noAutofit/>
          </a:bodyPr>
          <a:lstStyle/>
          <a:p>
            <a:pPr lvl="0"/>
            <a:r>
              <a:rPr lang="ru-RU" dirty="0"/>
              <a:t>четкая и строгая иерархия должностей и полномочий. Каждый должен заниматься строго своим заданием</a:t>
            </a:r>
            <a:endParaRPr sz="1600" dirty="0">
              <a:solidFill>
                <a:schemeClr val="dk2"/>
              </a:solidFill>
              <a:latin typeface="Barlow Semi Condensed"/>
              <a:ea typeface="Barlow Semi Condensed"/>
              <a:cs typeface="Barlow Semi Condensed"/>
              <a:sym typeface="Barlow Semi Condensed"/>
            </a:endParaRPr>
          </a:p>
        </p:txBody>
      </p:sp>
      <p:sp>
        <p:nvSpPr>
          <p:cNvPr id="3470" name="Google Shape;3470;p59"/>
          <p:cNvSpPr txBox="1">
            <a:spLocks noGrp="1"/>
          </p:cNvSpPr>
          <p:nvPr>
            <p:ph type="subTitle" idx="4294967295"/>
          </p:nvPr>
        </p:nvSpPr>
        <p:spPr>
          <a:xfrm>
            <a:off x="1456200" y="3884045"/>
            <a:ext cx="3995666" cy="482886"/>
          </a:xfrm>
          <a:prstGeom prst="rect">
            <a:avLst/>
          </a:prstGeom>
        </p:spPr>
        <p:txBody>
          <a:bodyPr spcFirstLastPara="1" wrap="square" lIns="91425" tIns="91425" rIns="91425" bIns="91425" anchor="t" anchorCtr="0">
            <a:noAutofit/>
          </a:bodyPr>
          <a:lstStyle/>
          <a:p>
            <a:pPr lvl="0"/>
            <a:r>
              <a:rPr lang="ru-RU" dirty="0"/>
              <a:t>обязательная экстренная связь каждого работника с милицией и пожарной службой (наличие кнопок экстренного вызова) и четкий инструктаж персонала на случай чрезвычайного происшествия</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1" name="Google Shape;3471;p59"/>
          <p:cNvSpPr txBox="1">
            <a:spLocks noGrp="1"/>
          </p:cNvSpPr>
          <p:nvPr>
            <p:ph type="subTitle" idx="3"/>
          </p:nvPr>
        </p:nvSpPr>
        <p:spPr>
          <a:xfrm>
            <a:off x="132049" y="2126350"/>
            <a:ext cx="2991611" cy="610800"/>
          </a:xfrm>
          <a:prstGeom prst="rect">
            <a:avLst/>
          </a:prstGeom>
          <a:noFill/>
          <a:ln>
            <a:noFill/>
          </a:ln>
        </p:spPr>
        <p:txBody>
          <a:bodyPr spcFirstLastPara="1" wrap="square" lIns="91425" tIns="91425" rIns="91425" bIns="91425" anchor="ctr" anchorCtr="0">
            <a:noAutofit/>
          </a:bodyPr>
          <a:lstStyle/>
          <a:p>
            <a:pPr lvl="0"/>
            <a:r>
              <a:rPr lang="ru-RU" dirty="0"/>
              <a:t>строгий подбор сотрудников с привлечением, при необходимости, милиции</a:t>
            </a:r>
            <a:endParaRPr sz="1600" dirty="0">
              <a:solidFill>
                <a:schemeClr val="dk2"/>
              </a:solidFill>
              <a:latin typeface="Barlow Semi Condensed"/>
              <a:ea typeface="Barlow Semi Condensed"/>
              <a:cs typeface="Barlow Semi Condensed"/>
              <a:sym typeface="Barlow Semi Condensed"/>
            </a:endParaRPr>
          </a:p>
        </p:txBody>
      </p:sp>
      <p:sp>
        <p:nvSpPr>
          <p:cNvPr id="3472" name="Google Shape;3472;p59"/>
          <p:cNvSpPr txBox="1">
            <a:spLocks noGrp="1"/>
          </p:cNvSpPr>
          <p:nvPr>
            <p:ph type="subTitle" idx="4"/>
          </p:nvPr>
        </p:nvSpPr>
        <p:spPr>
          <a:xfrm>
            <a:off x="4508507" y="299233"/>
            <a:ext cx="2004900" cy="365700"/>
          </a:xfrm>
          <a:prstGeom prst="rect">
            <a:avLst/>
          </a:prstGeom>
          <a:noFill/>
          <a:ln>
            <a:noFill/>
          </a:ln>
        </p:spPr>
        <p:txBody>
          <a:bodyPr spcFirstLastPara="1" wrap="square" lIns="91425" tIns="91425" rIns="91425" bIns="91425" anchor="ctr" anchorCtr="0">
            <a:noAutofit/>
          </a:bodyPr>
          <a:lstStyle/>
          <a:p>
            <a:pPr lvl="0" algn="r"/>
            <a:r>
              <a:rPr lang="ru-RU" dirty="0"/>
              <a:t>защита важной корпоративной почты</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3" name="Google Shape;3473;p59"/>
          <p:cNvSpPr txBox="1">
            <a:spLocks noGrp="1"/>
          </p:cNvSpPr>
          <p:nvPr>
            <p:ph type="subTitle" idx="5"/>
          </p:nvPr>
        </p:nvSpPr>
        <p:spPr>
          <a:xfrm>
            <a:off x="6178265" y="2350263"/>
            <a:ext cx="2833686" cy="610800"/>
          </a:xfrm>
          <a:prstGeom prst="rect">
            <a:avLst/>
          </a:prstGeom>
          <a:noFill/>
          <a:ln>
            <a:noFill/>
          </a:ln>
        </p:spPr>
        <p:txBody>
          <a:bodyPr spcFirstLastPara="1" wrap="square" lIns="91425" tIns="91425" rIns="91425" bIns="91425" anchor="ctr" anchorCtr="0">
            <a:noAutofit/>
          </a:bodyPr>
          <a:lstStyle/>
          <a:p>
            <a:pPr lvl="0" algn="r"/>
            <a:r>
              <a:rPr lang="ru-RU" dirty="0"/>
              <a:t>использование новейших средств защиты (антивирусные продукты, </a:t>
            </a:r>
            <a:r>
              <a:rPr lang="en-US" dirty="0"/>
              <a:t>firewalls</a:t>
            </a:r>
            <a:r>
              <a:rPr lang="ru-RU" dirty="0"/>
              <a:t>, </a:t>
            </a:r>
            <a:r>
              <a:rPr lang="en-US" dirty="0" err="1"/>
              <a:t>brandmauer</a:t>
            </a:r>
            <a:r>
              <a:rPr lang="ru-RU" dirty="0"/>
              <a:t>) персональных компьютеров сотрудников и обязательное использование лицензионных продуктов</a:t>
            </a:r>
            <a:endParaRPr sz="1600" dirty="0">
              <a:solidFill>
                <a:schemeClr val="dk2"/>
              </a:solidFill>
              <a:latin typeface="Barlow Semi Condensed"/>
              <a:ea typeface="Barlow Semi Condensed"/>
              <a:cs typeface="Barlow Semi Condensed"/>
              <a:sym typeface="Barlow Semi Condensed"/>
            </a:endParaRPr>
          </a:p>
        </p:txBody>
      </p:sp>
      <p:sp>
        <p:nvSpPr>
          <p:cNvPr id="3474" name="Google Shape;3474;p59"/>
          <p:cNvSpPr txBox="1">
            <a:spLocks noGrp="1"/>
          </p:cNvSpPr>
          <p:nvPr>
            <p:ph type="subTitle" idx="6"/>
          </p:nvPr>
        </p:nvSpPr>
        <p:spPr>
          <a:xfrm>
            <a:off x="-88996" y="3000396"/>
            <a:ext cx="3491300" cy="361938"/>
          </a:xfrm>
          <a:prstGeom prst="rect">
            <a:avLst/>
          </a:prstGeom>
          <a:noFill/>
          <a:ln>
            <a:noFill/>
          </a:ln>
        </p:spPr>
        <p:txBody>
          <a:bodyPr spcFirstLastPara="1" wrap="square" lIns="91425" tIns="91425" rIns="91425" bIns="91425" anchor="t" anchorCtr="0">
            <a:noAutofit/>
          </a:bodyPr>
          <a:lstStyle/>
          <a:p>
            <a:pPr lvl="0" algn="r"/>
            <a:r>
              <a:rPr lang="ru-RU" dirty="0"/>
              <a:t>разграничение доступа к финансовым отделам, к кабинетам с ценными документами</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5" name="Google Shape;3475;p59"/>
          <p:cNvSpPr txBox="1">
            <a:spLocks noGrp="1"/>
          </p:cNvSpPr>
          <p:nvPr>
            <p:ph type="subTitle" idx="7"/>
          </p:nvPr>
        </p:nvSpPr>
        <p:spPr>
          <a:xfrm>
            <a:off x="4951811" y="1116111"/>
            <a:ext cx="3732789" cy="610800"/>
          </a:xfrm>
          <a:prstGeom prst="rect">
            <a:avLst/>
          </a:prstGeom>
          <a:noFill/>
          <a:ln>
            <a:noFill/>
          </a:ln>
        </p:spPr>
        <p:txBody>
          <a:bodyPr spcFirstLastPara="1" wrap="square" lIns="91425" tIns="91425" rIns="91425" bIns="91425" anchor="ctr" anchorCtr="0">
            <a:noAutofit/>
          </a:bodyPr>
          <a:lstStyle/>
          <a:p>
            <a:pPr lvl="0" algn="r"/>
            <a:r>
              <a:rPr lang="ru-RU" dirty="0"/>
              <a:t>проведение регулярных бесед и инструктажей с сотрудниками</a:t>
            </a:r>
            <a:endParaRPr sz="1600" dirty="0">
              <a:solidFill>
                <a:schemeClr val="dk2"/>
              </a:solidFill>
              <a:latin typeface="Barlow Semi Condensed"/>
              <a:ea typeface="Barlow Semi Condensed"/>
              <a:cs typeface="Barlow Semi Condensed"/>
              <a:sym typeface="Barlow Semi Condensed"/>
            </a:endParaRPr>
          </a:p>
        </p:txBody>
      </p:sp>
      <p:grpSp>
        <p:nvGrpSpPr>
          <p:cNvPr id="3476" name="Google Shape;3476;p59"/>
          <p:cNvGrpSpPr/>
          <p:nvPr/>
        </p:nvGrpSpPr>
        <p:grpSpPr>
          <a:xfrm>
            <a:off x="5060911" y="3125921"/>
            <a:ext cx="210227" cy="236413"/>
            <a:chOff x="2523000" y="1954875"/>
            <a:chExt cx="262325" cy="295000"/>
          </a:xfrm>
        </p:grpSpPr>
        <p:sp>
          <p:nvSpPr>
            <p:cNvPr id="3477" name="Google Shape;3477;p59"/>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78" name="Google Shape;3478;p59"/>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479" name="Google Shape;3479;p59"/>
          <p:cNvGrpSpPr/>
          <p:nvPr/>
        </p:nvGrpSpPr>
        <p:grpSpPr>
          <a:xfrm>
            <a:off x="3870305" y="1489556"/>
            <a:ext cx="238617" cy="237355"/>
            <a:chOff x="1412450" y="1954475"/>
            <a:chExt cx="297750" cy="296175"/>
          </a:xfrm>
        </p:grpSpPr>
        <p:sp>
          <p:nvSpPr>
            <p:cNvPr id="3480" name="Google Shape;3480;p59"/>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81" name="Google Shape;3481;p59"/>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482" name="Google Shape;3482;p59"/>
          <p:cNvGrpSpPr/>
          <p:nvPr/>
        </p:nvGrpSpPr>
        <p:grpSpPr>
          <a:xfrm>
            <a:off x="5213249" y="1686003"/>
            <a:ext cx="238617" cy="238437"/>
            <a:chOff x="1413250" y="2680675"/>
            <a:chExt cx="297750" cy="297525"/>
          </a:xfrm>
        </p:grpSpPr>
        <p:sp>
          <p:nvSpPr>
            <p:cNvPr id="3483" name="Google Shape;3483;p59"/>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84" name="Google Shape;3484;p59"/>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85" name="Google Shape;3485;p59"/>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86" name="Google Shape;3486;p59"/>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487" name="Google Shape;3487;p59"/>
          <p:cNvSpPr/>
          <p:nvPr/>
        </p:nvSpPr>
        <p:spPr>
          <a:xfrm>
            <a:off x="3625484" y="2868680"/>
            <a:ext cx="183701" cy="237335"/>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 name="Прямоугольник 1">
            <a:extLst>
              <a:ext uri="{FF2B5EF4-FFF2-40B4-BE49-F238E27FC236}">
                <a16:creationId xmlns:a16="http://schemas.microsoft.com/office/drawing/2014/main" id="{D123019D-89E8-4EFE-B8E4-DCAB9A6030D4}"/>
              </a:ext>
            </a:extLst>
          </p:cNvPr>
          <p:cNvSpPr/>
          <p:nvPr/>
        </p:nvSpPr>
        <p:spPr>
          <a:xfrm>
            <a:off x="5296096" y="3584415"/>
            <a:ext cx="3658628" cy="1458669"/>
          </a:xfrm>
          <a:prstGeom prst="rect">
            <a:avLst/>
          </a:prstGeom>
        </p:spPr>
        <p:txBody>
          <a:bodyPr wrap="square">
            <a:spAutoFit/>
          </a:bodyPr>
          <a:lstStyle/>
          <a:p>
            <a:pPr lvl="0" algn="just">
              <a:lnSpc>
                <a:spcPct val="107000"/>
              </a:lnSpc>
            </a:pPr>
            <a:r>
              <a:rPr lang="ru-RU" dirty="0">
                <a:latin typeface="+mj-lt"/>
                <a:ea typeface="Calibri" panose="020F0502020204030204" pitchFamily="34" charset="0"/>
                <a:cs typeface="Times New Roman" panose="02020603050405020304" pitchFamily="18" charset="0"/>
              </a:rPr>
              <a:t>защита личных документов, отчетов в бумажном виде – копирование и перенесение информации на электронные информационные носители, защита помещения, хранящего </a:t>
            </a:r>
            <a:r>
              <a:rPr lang="ru-RU" dirty="0" err="1">
                <a:latin typeface="+mj-lt"/>
                <a:ea typeface="Calibri" panose="020F0502020204030204" pitchFamily="34" charset="0"/>
                <a:cs typeface="Times New Roman" panose="02020603050405020304" pitchFamily="18" charset="0"/>
              </a:rPr>
              <a:t>докумнеты</a:t>
            </a:r>
            <a:r>
              <a:rPr lang="ru-RU" dirty="0">
                <a:latin typeface="+mj-l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72319290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3150" y="1361640"/>
            <a:ext cx="4937700" cy="24202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sz="7200" dirty="0"/>
              <a:t>Спасибо за внимание!</a:t>
            </a:r>
            <a:endParaRPr sz="7200" dirty="0"/>
          </a:p>
        </p:txBody>
      </p:sp>
      <p:sp>
        <p:nvSpPr>
          <p:cNvPr id="4" name="Прямоугольник 3">
            <a:extLst>
              <a:ext uri="{FF2B5EF4-FFF2-40B4-BE49-F238E27FC236}">
                <a16:creationId xmlns:a16="http://schemas.microsoft.com/office/drawing/2014/main" id="{B5E4F82A-D930-42E1-8320-C421DC1C2DF5}"/>
              </a:ext>
            </a:extLst>
          </p:cNvPr>
          <p:cNvSpPr/>
          <p:nvPr/>
        </p:nvSpPr>
        <p:spPr>
          <a:xfrm>
            <a:off x="2487168" y="3657600"/>
            <a:ext cx="4267200" cy="7437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1" name="Google Shape;1891;p36"/>
          <p:cNvSpPr txBox="1">
            <a:spLocks noGrp="1"/>
          </p:cNvSpPr>
          <p:nvPr>
            <p:ph type="body" idx="1"/>
          </p:nvPr>
        </p:nvSpPr>
        <p:spPr>
          <a:xfrm>
            <a:off x="496936" y="609600"/>
            <a:ext cx="7705500" cy="4326050"/>
          </a:xfrm>
          <a:prstGeom prst="rect">
            <a:avLst/>
          </a:prstGeom>
        </p:spPr>
        <p:txBody>
          <a:bodyPr spcFirstLastPara="1" wrap="square" lIns="91425" tIns="91425" rIns="91425" bIns="91425" anchor="ctr" anchorCtr="0">
            <a:noAutofit/>
          </a:bodyPr>
          <a:lstStyle/>
          <a:p>
            <a:pPr marL="152400" indent="0">
              <a:buNone/>
            </a:pPr>
            <a:r>
              <a:rPr lang="ru-RU" sz="1600" dirty="0"/>
              <a:t>  Политика информационной безопасности определяет цели и задачи системы обеспечения информационной безопасности (ИБ) и устанавливает совокупность правил, требований и руководящих принципов в области ИБ, которыми руководствуется учреждение образования – детский сад в своей деятельности.</a:t>
            </a:r>
          </a:p>
          <a:p>
            <a:pPr marL="152400" indent="0">
              <a:buNone/>
            </a:pPr>
            <a:r>
              <a:rPr lang="ru-RU" sz="1600" dirty="0"/>
              <a:t>    Основными целями политики информационной безопасности являются защита информации учреждения и обеспечение эффективной работы всего информационно-вычислительного комплекса при осуществлении деятельности.</a:t>
            </a:r>
          </a:p>
          <a:p>
            <a:pPr marL="152400" indent="0">
              <a:buNone/>
            </a:pPr>
            <a:r>
              <a:rPr lang="ru-RU" sz="1600" dirty="0"/>
              <a:t>    Политика информационной безопасности направлена на защиту информационных активов от угроз, исходящих от противоправных действий злоумышленников, уменьшение рисков и снижение потенциального вреда от аварий, непреднамеренных ошибочных действий персонала, технических сбоев, неправильных технологических и организационных решений в процессах обработки, передачи и хранения информации и обеспечение нормального функционирования технологических процессов.</a:t>
            </a: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279308" y="1429189"/>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947733"/>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4026131"/>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4746161" y="527717"/>
            <a:ext cx="3775963" cy="576000"/>
          </a:xfrm>
          <a:prstGeom prst="rect">
            <a:avLst/>
          </a:prstGeom>
        </p:spPr>
        <p:txBody>
          <a:bodyPr spcFirstLastPara="1" wrap="square" lIns="91425" tIns="91425" rIns="91425" bIns="91425" anchor="ctr" anchorCtr="0">
            <a:noAutofit/>
          </a:bodyPr>
          <a:lstStyle/>
          <a:p>
            <a:r>
              <a:rPr lang="ru-RU" dirty="0"/>
              <a:t>Задачами настоящей политики являются:</a:t>
            </a:r>
          </a:p>
        </p:txBody>
      </p:sp>
      <p:sp>
        <p:nvSpPr>
          <p:cNvPr id="2139" name="Google Shape;2139;p37"/>
          <p:cNvSpPr txBox="1">
            <a:spLocks noGrp="1"/>
          </p:cNvSpPr>
          <p:nvPr>
            <p:ph type="subTitle" idx="2"/>
          </p:nvPr>
        </p:nvSpPr>
        <p:spPr>
          <a:xfrm>
            <a:off x="1664208" y="480011"/>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ru-RU" dirty="0"/>
              <a:t>описание организации системы управления информационной безопасностью</a:t>
            </a:r>
            <a:endParaRPr dirty="0">
              <a:latin typeface="Barlow Semi Condensed"/>
              <a:ea typeface="Barlow Semi Condensed"/>
              <a:cs typeface="Barlow Semi Condensed"/>
              <a:sym typeface="Barlow Semi Condensed"/>
            </a:endParaRPr>
          </a:p>
        </p:txBody>
      </p:sp>
      <p:sp>
        <p:nvSpPr>
          <p:cNvPr id="2142" name="Google Shape;2142;p37"/>
          <p:cNvSpPr txBox="1">
            <a:spLocks noGrp="1"/>
          </p:cNvSpPr>
          <p:nvPr>
            <p:ph type="subTitle" idx="4"/>
          </p:nvPr>
        </p:nvSpPr>
        <p:spPr>
          <a:xfrm>
            <a:off x="1664208" y="1684383"/>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ru-RU" dirty="0"/>
              <a:t>определение Политик информационной безопасности</a:t>
            </a:r>
            <a:endParaRPr dirty="0"/>
          </a:p>
        </p:txBody>
      </p:sp>
      <p:sp>
        <p:nvSpPr>
          <p:cNvPr id="2144" name="Google Shape;2144;p37"/>
          <p:cNvSpPr txBox="1">
            <a:spLocks noGrp="1"/>
          </p:cNvSpPr>
          <p:nvPr>
            <p:ph type="subTitle" idx="6"/>
          </p:nvPr>
        </p:nvSpPr>
        <p:spPr>
          <a:xfrm>
            <a:off x="1675381" y="2771744"/>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ru-RU" dirty="0"/>
              <a:t>определение порядка сопровождения ИС</a:t>
            </a:r>
            <a:endParaRPr dirty="0"/>
          </a:p>
        </p:txBody>
      </p:sp>
      <p:sp>
        <p:nvSpPr>
          <p:cNvPr id="2146" name="Google Shape;2146;p37"/>
          <p:cNvSpPr txBox="1">
            <a:spLocks noGrp="1"/>
          </p:cNvSpPr>
          <p:nvPr>
            <p:ph type="subTitle" idx="8"/>
          </p:nvPr>
        </p:nvSpPr>
        <p:spPr>
          <a:xfrm>
            <a:off x="1674959" y="3560410"/>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ru-RU" dirty="0"/>
              <a:t>использование информационного ресурса в рамках существующих информационных систем</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309981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417880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39"/>
          <p:cNvGrpSpPr/>
          <p:nvPr/>
        </p:nvGrpSpPr>
        <p:grpSpPr>
          <a:xfrm>
            <a:off x="4276037" y="1070959"/>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8" name="Google Shape;2178;p39"/>
          <p:cNvSpPr txBox="1">
            <a:spLocks noGrp="1"/>
          </p:cNvSpPr>
          <p:nvPr>
            <p:ph type="subTitle" idx="1"/>
          </p:nvPr>
        </p:nvSpPr>
        <p:spPr>
          <a:xfrm>
            <a:off x="1129207" y="2344423"/>
            <a:ext cx="6973824" cy="2088496"/>
          </a:xfrm>
          <a:prstGeom prst="rect">
            <a:avLst/>
          </a:prstGeom>
        </p:spPr>
        <p:txBody>
          <a:bodyPr spcFirstLastPara="1" wrap="square" lIns="91425" tIns="91425" rIns="91425" bIns="91425" anchor="t" anchorCtr="0">
            <a:noAutofit/>
          </a:bodyPr>
          <a:lstStyle/>
          <a:p>
            <a:r>
              <a:rPr lang="ru-RU" sz="2000" dirty="0"/>
              <a:t>Объекты защиты. Описание структуры учреждения, периметра и внутренней структуры ИВС. Полный обзор всех возможных объектов, а также субъектов информационных отношений, для защиты которых должны быть приняты меры по обеспечению информационной безопасности.</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200" name="Google Shape;2200;p40"/>
          <p:cNvSpPr txBox="1">
            <a:spLocks noGrp="1"/>
          </p:cNvSpPr>
          <p:nvPr>
            <p:ph type="subTitle" idx="5"/>
          </p:nvPr>
        </p:nvSpPr>
        <p:spPr>
          <a:xfrm>
            <a:off x="977523" y="453720"/>
            <a:ext cx="7363968" cy="4423080"/>
          </a:xfrm>
          <a:prstGeom prst="rect">
            <a:avLst/>
          </a:prstGeom>
        </p:spPr>
        <p:txBody>
          <a:bodyPr spcFirstLastPara="1" wrap="square" lIns="91425" tIns="91425" rIns="91425" bIns="91425" anchor="t" anchorCtr="0">
            <a:noAutofit/>
          </a:bodyPr>
          <a:lstStyle/>
          <a:p>
            <a:pPr algn="just"/>
            <a:r>
              <a:rPr lang="ru-RU" sz="2000" dirty="0"/>
              <a:t>    Настоящая Политика распространяется на все структурные подразделения и обязательна для исполнения всеми его сотрудниками и должностными лицами. Положения настоящей Политики применимы для использования во внутренних нормативных и методических документах, а также в договорах.</a:t>
            </a:r>
          </a:p>
          <a:p>
            <a:pPr algn="just"/>
            <a:r>
              <a:rPr lang="ru-RU" sz="2000" dirty="0"/>
              <a:t>     В настоящее время под организационной структурой понимается упорядоченная совокупность устойчиво взаимосвязанных элементов, обеспечивающих функционирование и развитие организации как единого целого.</a:t>
            </a:r>
          </a:p>
          <a:p>
            <a:pPr algn="just"/>
            <a:r>
              <a:rPr lang="ru-RU" sz="2000" dirty="0"/>
              <a:t>    Структура управления определяется также как форма разделения и кооперации управленческой деятельности. </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1426464" y="731520"/>
            <a:ext cx="7541711" cy="2462301"/>
          </a:xfrm>
          <a:prstGeom prst="rect">
            <a:avLst/>
          </a:prstGeom>
        </p:spPr>
        <p:txBody>
          <a:bodyPr spcFirstLastPara="1" wrap="square" lIns="91425" tIns="91425" rIns="91425" bIns="91425" anchor="t" anchorCtr="0">
            <a:noAutofit/>
          </a:bodyPr>
          <a:lstStyle/>
          <a:p>
            <a:r>
              <a:rPr lang="ru-RU" sz="1600" dirty="0"/>
              <a:t>Можно сказать, что структура управления есть не что иное, как оптимальное распределение работы, прав и ответственности, порядка и форм взаимодействия между членами коллектива организации.</a:t>
            </a:r>
          </a:p>
          <a:p>
            <a:r>
              <a:rPr lang="ru-RU" sz="1600" dirty="0"/>
              <a:t>Опишем структуру дошкольного учебного учреждения «Детский сад»:</a:t>
            </a:r>
          </a:p>
          <a:p>
            <a:pPr lvl="0"/>
            <a:r>
              <a:rPr lang="ru-RU" sz="1600" dirty="0"/>
              <a:t>	Заведующая</a:t>
            </a:r>
          </a:p>
          <a:p>
            <a:pPr lvl="1"/>
            <a:r>
              <a:rPr lang="ru-RU" sz="1600" dirty="0"/>
              <a:t>		Главный бухгалтер</a:t>
            </a:r>
          </a:p>
          <a:p>
            <a:pPr lvl="6"/>
            <a:r>
              <a:rPr lang="ru-RU" sz="1600" dirty="0"/>
              <a:t>			Бухгалтерия</a:t>
            </a:r>
          </a:p>
          <a:p>
            <a:pPr lvl="1"/>
            <a:r>
              <a:rPr lang="ru-RU" sz="1600" dirty="0"/>
              <a:t>		Заместитель заведующей по экономике и финансам</a:t>
            </a:r>
          </a:p>
          <a:p>
            <a:pPr lvl="6"/>
            <a:r>
              <a:rPr lang="ru-RU" sz="1600" dirty="0"/>
              <a:t>			Планово-экономический отдел</a:t>
            </a:r>
          </a:p>
          <a:p>
            <a:pPr lvl="6"/>
            <a:r>
              <a:rPr lang="ru-RU" sz="1600" dirty="0"/>
              <a:t>			Финансовый отдел</a:t>
            </a:r>
          </a:p>
          <a:p>
            <a:pPr lvl="6"/>
            <a:r>
              <a:rPr lang="ru-RU" sz="1600" dirty="0"/>
              <a:t>			Отдел труда и заработной платы</a:t>
            </a:r>
          </a:p>
          <a:p>
            <a:pPr lvl="0"/>
            <a:r>
              <a:rPr lang="ru-RU" sz="1600" dirty="0"/>
              <a:t>	Заместитель заведующей по учебно-воспитательной работе</a:t>
            </a:r>
          </a:p>
          <a:p>
            <a:pPr lvl="0"/>
            <a:r>
              <a:rPr lang="ru-RU" sz="1600" dirty="0"/>
              <a:t>	Заместитель заведующей по организационным вопросам</a:t>
            </a:r>
          </a:p>
          <a:p>
            <a:pPr lvl="0"/>
            <a:r>
              <a:rPr lang="ru-RU" sz="1600" dirty="0"/>
              <a:t>	Заместитель заведующей по административно-хозяйственным вопросам</a:t>
            </a:r>
          </a:p>
          <a:p>
            <a:pPr lvl="0"/>
            <a:r>
              <a:rPr lang="ru-RU" sz="1600" dirty="0"/>
              <a:t>	Администратор информационной безопасности</a:t>
            </a: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767546" y="291216"/>
            <a:ext cx="6006300" cy="595800"/>
          </a:xfrm>
          <a:prstGeom prst="rect">
            <a:avLst/>
          </a:prstGeom>
        </p:spPr>
        <p:txBody>
          <a:bodyPr spcFirstLastPara="1" wrap="square" lIns="91425" tIns="91425" rIns="91425" bIns="91425" anchor="t" anchorCtr="0">
            <a:noAutofit/>
          </a:bodyPr>
          <a:lstStyle/>
          <a:p>
            <a:r>
              <a:rPr lang="ru-RU" sz="2400" dirty="0"/>
              <a:t>В системе управления ИБ должны быть реализованы следующие процессы:</a:t>
            </a:r>
          </a:p>
        </p:txBody>
      </p:sp>
      <p:sp>
        <p:nvSpPr>
          <p:cNvPr id="2226" name="Google Shape;2226;p41"/>
          <p:cNvSpPr txBox="1">
            <a:spLocks noGrp="1"/>
          </p:cNvSpPr>
          <p:nvPr>
            <p:ph type="subTitle" idx="2"/>
          </p:nvPr>
        </p:nvSpPr>
        <p:spPr>
          <a:xfrm>
            <a:off x="1635561" y="1524401"/>
            <a:ext cx="1945200" cy="759000"/>
          </a:xfrm>
          <a:prstGeom prst="rect">
            <a:avLst/>
          </a:prstGeom>
        </p:spPr>
        <p:txBody>
          <a:bodyPr spcFirstLastPara="1" wrap="square" lIns="91425" tIns="91425" rIns="91425" bIns="91425" anchor="t" anchorCtr="0">
            <a:noAutofit/>
          </a:bodyPr>
          <a:lstStyle/>
          <a:p>
            <a:pPr lvl="0"/>
            <a:r>
              <a:rPr lang="ru-RU" dirty="0"/>
              <a:t>разработка плана обработки рисков ИБ</a:t>
            </a:r>
            <a:endParaRPr dirty="0">
              <a:latin typeface="Barlow Semi Condensed"/>
              <a:ea typeface="Barlow Semi Condensed"/>
              <a:cs typeface="Barlow Semi Condensed"/>
              <a:sym typeface="Barlow Semi Condensed"/>
            </a:endParaRPr>
          </a:p>
        </p:txBody>
      </p:sp>
      <p:sp>
        <p:nvSpPr>
          <p:cNvPr id="2228" name="Google Shape;2228;p41"/>
          <p:cNvSpPr txBox="1">
            <a:spLocks noGrp="1"/>
          </p:cNvSpPr>
          <p:nvPr>
            <p:ph type="subTitle" idx="4"/>
          </p:nvPr>
        </p:nvSpPr>
        <p:spPr>
          <a:xfrm>
            <a:off x="5490233" y="1405866"/>
            <a:ext cx="2837632" cy="759000"/>
          </a:xfrm>
          <a:prstGeom prst="rect">
            <a:avLst/>
          </a:prstGeom>
        </p:spPr>
        <p:txBody>
          <a:bodyPr spcFirstLastPara="1" wrap="square" lIns="91425" tIns="91425" rIns="91425" bIns="91425" anchor="t" anchorCtr="0">
            <a:noAutofit/>
          </a:bodyPr>
          <a:lstStyle/>
          <a:p>
            <a:pPr lvl="0"/>
            <a:r>
              <a:rPr lang="ru-RU" dirty="0"/>
              <a:t>реализация плана обработки рисков ИБ и реализация защитных мер, управление работами и ресурсами, связанными с реализацией СУИБ</a:t>
            </a:r>
            <a:endParaRPr dirty="0">
              <a:latin typeface="Barlow Semi Condensed"/>
              <a:ea typeface="Barlow Semi Condensed"/>
              <a:cs typeface="Barlow Semi Condensed"/>
              <a:sym typeface="Barlow Semi Condensed"/>
            </a:endParaRPr>
          </a:p>
        </p:txBody>
      </p:sp>
      <p:sp>
        <p:nvSpPr>
          <p:cNvPr id="2230" name="Google Shape;2230;p41"/>
          <p:cNvSpPr txBox="1">
            <a:spLocks noGrp="1"/>
          </p:cNvSpPr>
          <p:nvPr>
            <p:ph type="subTitle" idx="6"/>
          </p:nvPr>
        </p:nvSpPr>
        <p:spPr>
          <a:xfrm>
            <a:off x="3897197" y="2653638"/>
            <a:ext cx="1945200" cy="759000"/>
          </a:xfrm>
          <a:prstGeom prst="rect">
            <a:avLst/>
          </a:prstGeom>
        </p:spPr>
        <p:txBody>
          <a:bodyPr spcFirstLastPara="1" wrap="square" lIns="91425" tIns="91425" rIns="91425" bIns="91425" anchor="t" anchorCtr="0">
            <a:noAutofit/>
          </a:bodyPr>
          <a:lstStyle/>
          <a:p>
            <a:pPr lvl="0"/>
            <a:r>
              <a:rPr lang="ru-RU" dirty="0"/>
              <a:t>реализация программ по обучению и осведомленности ИБ</a:t>
            </a:r>
            <a:endParaRPr dirty="0">
              <a:latin typeface="Barlow Semi Condensed"/>
              <a:ea typeface="Barlow Semi Condensed"/>
              <a:cs typeface="Barlow Semi Condensed"/>
              <a:sym typeface="Barlow Semi Condensed"/>
            </a:endParaRPr>
          </a:p>
        </p:txBody>
      </p:sp>
      <p:sp>
        <p:nvSpPr>
          <p:cNvPr id="2232" name="Google Shape;2232;p41"/>
          <p:cNvSpPr txBox="1">
            <a:spLocks noGrp="1"/>
          </p:cNvSpPr>
          <p:nvPr>
            <p:ph type="subTitle" idx="8"/>
          </p:nvPr>
        </p:nvSpPr>
        <p:spPr>
          <a:xfrm>
            <a:off x="5943616" y="3896459"/>
            <a:ext cx="1993500" cy="759000"/>
          </a:xfrm>
          <a:prstGeom prst="rect">
            <a:avLst/>
          </a:prstGeom>
        </p:spPr>
        <p:txBody>
          <a:bodyPr spcFirstLastPara="1" wrap="square" lIns="91425" tIns="91425" rIns="91425" bIns="91425" anchor="t" anchorCtr="0">
            <a:noAutofit/>
          </a:bodyPr>
          <a:lstStyle/>
          <a:p>
            <a:pPr lvl="0"/>
            <a:r>
              <a:rPr lang="ru-RU" dirty="0"/>
              <a:t>обнаружение и реагирование на инциденты безопасности</a:t>
            </a: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437697" y="1474011"/>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2695687" y="2644494"/>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723934" y="3896459"/>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180896" y="1492650"/>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23" name="Google Shape;2233;p41">
            <a:extLst>
              <a:ext uri="{FF2B5EF4-FFF2-40B4-BE49-F238E27FC236}">
                <a16:creationId xmlns:a16="http://schemas.microsoft.com/office/drawing/2014/main" id="{84F5FBC2-D93F-4D2D-A95F-F306B9189D8A}"/>
              </a:ext>
            </a:extLst>
          </p:cNvPr>
          <p:cNvSpPr txBox="1"/>
          <p:nvPr/>
        </p:nvSpPr>
        <p:spPr>
          <a:xfrm>
            <a:off x="4869797" y="389225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a:t>
            </a:r>
            <a:r>
              <a:rPr lang="ru-RU" sz="7200" dirty="0">
                <a:solidFill>
                  <a:schemeClr val="accent1"/>
                </a:solidFill>
                <a:latin typeface="Fjalla One"/>
                <a:ea typeface="Fjalla One"/>
                <a:cs typeface="Fjalla One"/>
                <a:sym typeface="Fjalla One"/>
              </a:rPr>
              <a:t>5</a:t>
            </a:r>
            <a:endParaRPr sz="7200" dirty="0">
              <a:solidFill>
                <a:schemeClr val="accent1"/>
              </a:solidFill>
              <a:latin typeface="Fjalla One"/>
              <a:ea typeface="Fjalla One"/>
              <a:cs typeface="Fjalla One"/>
              <a:sym typeface="Fjalla One"/>
            </a:endParaRPr>
          </a:p>
        </p:txBody>
      </p:sp>
      <p:sp>
        <p:nvSpPr>
          <p:cNvPr id="24" name="Google Shape;2230;p41">
            <a:extLst>
              <a:ext uri="{FF2B5EF4-FFF2-40B4-BE49-F238E27FC236}">
                <a16:creationId xmlns:a16="http://schemas.microsoft.com/office/drawing/2014/main" id="{8BCF4D3B-173D-4610-A60E-3CD2C1CD418D}"/>
              </a:ext>
            </a:extLst>
          </p:cNvPr>
          <p:cNvSpPr txBox="1">
            <a:spLocks/>
          </p:cNvSpPr>
          <p:nvPr/>
        </p:nvSpPr>
        <p:spPr>
          <a:xfrm>
            <a:off x="1819244" y="3816665"/>
            <a:ext cx="2350527"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ru-RU" dirty="0"/>
              <a:t>обеспечение непрерывности деятельности и восстановления после прерываний</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005450" y="338328"/>
            <a:ext cx="7285110" cy="572700"/>
          </a:xfrm>
          <a:prstGeom prst="rect">
            <a:avLst/>
          </a:prstGeom>
        </p:spPr>
        <p:txBody>
          <a:bodyPr spcFirstLastPara="1" wrap="square" lIns="91425" tIns="91425" rIns="91425" bIns="91425" anchor="t" anchorCtr="0">
            <a:noAutofit/>
          </a:bodyPr>
          <a:lstStyle/>
          <a:p>
            <a:r>
              <a:rPr lang="ru-RU" sz="1600" dirty="0"/>
              <a:t>Ответственность за разработку мер и контроль обеспечения защиты информации несёт администратор информационной безопасности.</a:t>
            </a:r>
            <a:br>
              <a:rPr lang="ru-RU" sz="1600" dirty="0"/>
            </a:br>
            <a:r>
              <a:rPr lang="ru-RU" sz="1600" dirty="0"/>
              <a:t>Ответственность за реализацию политик возлагается:</a:t>
            </a:r>
          </a:p>
        </p:txBody>
      </p:sp>
      <p:sp>
        <p:nvSpPr>
          <p:cNvPr id="2695" name="Google Shape;2695;p49"/>
          <p:cNvSpPr txBox="1"/>
          <p:nvPr/>
        </p:nvSpPr>
        <p:spPr>
          <a:xfrm>
            <a:off x="713605" y="1188964"/>
            <a:ext cx="2219400" cy="635700"/>
          </a:xfrm>
          <a:prstGeom prst="rect">
            <a:avLst/>
          </a:prstGeom>
          <a:noFill/>
          <a:ln>
            <a:noFill/>
          </a:ln>
        </p:spPr>
        <p:txBody>
          <a:bodyPr spcFirstLastPara="1" wrap="square" lIns="91425" tIns="91425" rIns="91425" bIns="91425" anchor="t" anchorCtr="0">
            <a:noAutofit/>
          </a:bodyPr>
          <a:lstStyle/>
          <a:p>
            <a:pPr lvl="0" algn="ctr"/>
            <a:r>
              <a:rPr lang="ru-RU" dirty="0"/>
              <a:t>в части, касающейся разработки и актуализации правил внешнего доступа и управления доступом, антивирусной защиты – на администратора информационной безопасности</a:t>
            </a:r>
            <a:endParaRPr sz="1600" dirty="0">
              <a:solidFill>
                <a:schemeClr val="dk2"/>
              </a:solidFill>
              <a:latin typeface="Barlow Semi Condensed"/>
              <a:ea typeface="Barlow Semi Condensed"/>
              <a:cs typeface="Barlow Semi Condensed"/>
              <a:sym typeface="Barlow Semi Condensed"/>
            </a:endParaRPr>
          </a:p>
        </p:txBody>
      </p:sp>
      <p:sp>
        <p:nvSpPr>
          <p:cNvPr id="2696" name="Google Shape;2696;p49"/>
          <p:cNvSpPr txBox="1"/>
          <p:nvPr/>
        </p:nvSpPr>
        <p:spPr>
          <a:xfrm>
            <a:off x="4281892" y="1429967"/>
            <a:ext cx="2219400" cy="635700"/>
          </a:xfrm>
          <a:prstGeom prst="rect">
            <a:avLst/>
          </a:prstGeom>
          <a:noFill/>
          <a:ln>
            <a:noFill/>
          </a:ln>
        </p:spPr>
        <p:txBody>
          <a:bodyPr spcFirstLastPara="1" wrap="square" lIns="91425" tIns="91425" rIns="91425" bIns="91425" anchor="t" anchorCtr="0">
            <a:noAutofit/>
          </a:bodyPr>
          <a:lstStyle/>
          <a:p>
            <a:pPr lvl="0" algn="ctr"/>
            <a:r>
              <a:rPr lang="ru-RU" dirty="0"/>
              <a:t>в части, касающейся исполнения правил политики</a:t>
            </a:r>
            <a:endParaRPr sz="1600"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2641869" y="2191033"/>
            <a:ext cx="2219400" cy="635700"/>
          </a:xfrm>
          <a:prstGeom prst="rect">
            <a:avLst/>
          </a:prstGeom>
          <a:noFill/>
          <a:ln>
            <a:noFill/>
          </a:ln>
        </p:spPr>
        <p:txBody>
          <a:bodyPr spcFirstLastPara="1" wrap="square" lIns="91425" tIns="91425" rIns="91425" bIns="91425" anchor="t" anchorCtr="0">
            <a:noAutofit/>
          </a:bodyPr>
          <a:lstStyle/>
          <a:p>
            <a:pPr lvl="0" algn="ctr"/>
            <a:r>
              <a:rPr lang="ru-RU" dirty="0"/>
              <a:t>в части, касающейся доведения правил политик до сотрудников, а также иных лиц – на администратора информационной безопасности</a:t>
            </a:r>
            <a:endParaRPr sz="1600" dirty="0">
              <a:solidFill>
                <a:schemeClr val="dk2"/>
              </a:solidFill>
              <a:latin typeface="Barlow Semi Condensed"/>
              <a:ea typeface="Barlow Semi Condensed"/>
              <a:cs typeface="Barlow Semi Condensed"/>
              <a:sym typeface="Barlow Semi Condensed"/>
            </a:endParaRPr>
          </a:p>
        </p:txBody>
      </p:sp>
      <p:sp>
        <p:nvSpPr>
          <p:cNvPr id="2698" name="Google Shape;2698;p49"/>
          <p:cNvSpPr txBox="1"/>
          <p:nvPr/>
        </p:nvSpPr>
        <p:spPr>
          <a:xfrm>
            <a:off x="5920766" y="1928304"/>
            <a:ext cx="2219400" cy="635700"/>
          </a:xfrm>
          <a:prstGeom prst="rect">
            <a:avLst/>
          </a:prstGeom>
          <a:noFill/>
          <a:ln>
            <a:noFill/>
          </a:ln>
        </p:spPr>
        <p:txBody>
          <a:bodyPr spcFirstLastPara="1" wrap="square" lIns="91425" tIns="91425" rIns="91425" bIns="91425" anchor="t" anchorCtr="0">
            <a:noAutofit/>
          </a:bodyPr>
          <a:lstStyle/>
          <a:p>
            <a:pPr lvl="0" algn="ctr"/>
            <a:r>
              <a:rPr lang="ru-RU" dirty="0"/>
              <a:t>на каждого сотрудника, согласно их должностным и функциональным обязанностям, и иных лиц, попадающих под область действия настоящей политики</a:t>
            </a:r>
            <a:endParaRPr sz="16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1621818" y="3486353"/>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4" name="Google Shape;2724;p49"/>
          <p:cNvSpPr txBox="1"/>
          <p:nvPr/>
        </p:nvSpPr>
        <p:spPr>
          <a:xfrm>
            <a:off x="1764566" y="4103289"/>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1</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3402466" y="4123614"/>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5040366" y="4123614"/>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6678266" y="4123614"/>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4</a:t>
            </a:r>
            <a:endParaRPr sz="1800" dirty="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transition spd="slow">
    <p:push/>
  </p:transition>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1220</Words>
  <Application>Microsoft Office PowerPoint</Application>
  <PresentationFormat>Экран (16:9)</PresentationFormat>
  <Paragraphs>93</Paragraphs>
  <Slides>21</Slides>
  <Notes>21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21</vt:i4>
      </vt:variant>
    </vt:vector>
  </HeadingPairs>
  <TitlesOfParts>
    <vt:vector size="27" baseType="lpstr">
      <vt:lpstr>Barlow Semi Condensed</vt:lpstr>
      <vt:lpstr>Roboto Condensed Light</vt:lpstr>
      <vt:lpstr>Arial</vt:lpstr>
      <vt:lpstr>Fjalla One</vt:lpstr>
      <vt:lpstr>Barlow Semi Condensed Medium</vt:lpstr>
      <vt:lpstr>Technology Consulting by Slidesgo</vt:lpstr>
      <vt:lpstr>Лабораторная работа №1</vt:lpstr>
      <vt:lpstr>Обоснование актуальности, цели и задачи разработки ПИБ в организации</vt:lpstr>
      <vt:lpstr>Презентация PowerPoint</vt:lpstr>
      <vt:lpstr>Задачами настоящей политики являются:</vt:lpstr>
      <vt:lpstr>Презентация PowerPoint</vt:lpstr>
      <vt:lpstr>Презентация PowerPoint</vt:lpstr>
      <vt:lpstr>Презентация PowerPoint</vt:lpstr>
      <vt:lpstr>В системе управления ИБ должны быть реализованы следующие процессы:</vt:lpstr>
      <vt:lpstr>Ответственность за разработку мер и контроль обеспечения защиты информации несёт администратор информационной безопасности. Ответственность за реализацию политик возлагается:</vt:lpstr>
      <vt:lpstr>Основные угрозы и их источники. Анализ потенциальных угроз: естественных и искусственных, а также преднамеренных и непреднамеренных, внешних и внутренних</vt:lpstr>
      <vt:lpstr>Презентация PowerPoint</vt:lpstr>
      <vt:lpstr>Презентация PowerPoint</vt:lpstr>
      <vt:lpstr>Презентация PowerPoint</vt:lpstr>
      <vt:lpstr>Оценка угроз, рисков и уязвимостей. Анализ ценности ресурсов, оценка значимости угроз, а также эффективности существующих и планируемых средств защиты</vt:lpstr>
      <vt:lpstr>Презентация PowerPoint</vt:lpstr>
      <vt:lpstr>Оценка рисков</vt:lpstr>
      <vt:lpstr>Меры, методы и средства обеспечения требуемого уровня защищенности информационных ресурсов. Описание разработанной политики ИБ и программы обеспечения безопасности на всех уровнях работы организации (учреждения)</vt:lpstr>
      <vt:lpstr>Презентация PowerPoint</vt:lpstr>
      <vt:lpstr>Обобщая все вышесказанное и учитывая возможные виды угрозы/атаки на детский сад, можем выделить следующие рекомендации, либо советы, следуя которым возможно снизить риски опасного воздействия и их последствий:</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Лабораторная работа №1</dc:title>
  <dc:creator>Vasilisa</dc:creator>
  <cp:lastModifiedBy>Vasilisa</cp:lastModifiedBy>
  <cp:revision>18</cp:revision>
  <dcterms:modified xsi:type="dcterms:W3CDTF">2022-11-06T12:36:56Z</dcterms:modified>
</cp:coreProperties>
</file>