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60" r:id="rId4"/>
    <p:sldId id="259" r:id="rId5"/>
    <p:sldId id="261" r:id="rId6"/>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9A83A-E12D-4A0B-B373-0D24DEFAC7FD}" type="datetimeFigureOut">
              <a:rPr lang="el-GR" smtClean="0"/>
              <a:t>26/3/2023</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D29C99-CDA9-4488-A77A-73B646AB78B4}" type="slidenum">
              <a:rPr lang="el-GR" smtClean="0"/>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CAD29C99-CDA9-4488-A77A-73B646AB78B4}" type="slidenum">
              <a:rPr lang="el-GR" smtClean="0"/>
              <a:t>4</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5DB993E1-127C-4148-8162-6340ADA0F084}" type="datetimeFigureOut">
              <a:rPr lang="el-GR" smtClean="0"/>
              <a:pPr/>
              <a:t>26/3/2023</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C178494C-32A0-42C4-9CE0-9A3469CB3E58}"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pPr/>
              <a:t>26/3/2023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pPr/>
              <a:t>26/3/2023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4"/>
          </p:nvPr>
        </p:nvSpPr>
        <p:spPr/>
        <p:txBody>
          <a:bodyPr rtlCol="0"/>
          <a:lstStyle/>
          <a:p>
            <a:fld id="{5DB993E1-127C-4148-8162-6340ADA0F084}" type="datetimeFigureOut">
              <a:rPr lang="el-GR" smtClean="0"/>
              <a:pPr/>
              <a:t>26/3/2023</a:t>
            </a:fld>
            <a:endParaRPr lang="el-GR"/>
          </a:p>
        </p:txBody>
      </p:sp>
      <p:sp>
        <p:nvSpPr>
          <p:cNvPr id="9" name="8 - Θέση αριθμού διαφάνειας"/>
          <p:cNvSpPr>
            <a:spLocks noGrp="1"/>
          </p:cNvSpPr>
          <p:nvPr>
            <p:ph type="sldNum" sz="quarter" idx="15"/>
          </p:nvPr>
        </p:nvSpPr>
        <p:spPr/>
        <p:txBody>
          <a:bodyPr rtlCol="0"/>
          <a:lstStyle/>
          <a:p>
            <a:fld id="{C178494C-32A0-42C4-9CE0-9A3469CB3E58}" type="slidenum">
              <a:rPr lang="el-GR" smtClean="0"/>
              <a:pPr/>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5DB993E1-127C-4148-8162-6340ADA0F084}" type="datetimeFigureOut">
              <a:rPr lang="el-GR" smtClean="0"/>
              <a:pPr/>
              <a:t>26/3/2023</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C178494C-32A0-42C4-9CE0-9A3469CB3E58}"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5DB993E1-127C-4148-8162-6340ADA0F084}" type="datetimeFigureOut">
              <a:rPr lang="el-GR" smtClean="0"/>
              <a:pPr/>
              <a:t>26/3/2023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5DB993E1-127C-4148-8162-6340ADA0F084}" type="datetimeFigureOut">
              <a:rPr lang="el-GR" smtClean="0"/>
              <a:pPr/>
              <a:t>26/3/2023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5DB993E1-127C-4148-8162-6340ADA0F084}" type="datetimeFigureOut">
              <a:rPr lang="el-GR" smtClean="0"/>
              <a:pPr/>
              <a:t>26/3/2023</a:t>
            </a:fld>
            <a:endParaRPr lang="el-GR"/>
          </a:p>
        </p:txBody>
      </p:sp>
      <p:sp>
        <p:nvSpPr>
          <p:cNvPr id="7" name="6 - Θέση αριθμού διαφάνειας"/>
          <p:cNvSpPr>
            <a:spLocks noGrp="1"/>
          </p:cNvSpPr>
          <p:nvPr>
            <p:ph type="sldNum" sz="quarter" idx="11"/>
          </p:nvPr>
        </p:nvSpPr>
        <p:spPr/>
        <p:txBody>
          <a:bodyPr rtlCol="0"/>
          <a:lstStyle/>
          <a:p>
            <a:fld id="{C178494C-32A0-42C4-9CE0-9A3469CB3E58}" type="slidenum">
              <a:rPr lang="el-GR" smtClean="0"/>
              <a:pPr/>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5DB993E1-127C-4148-8162-6340ADA0F084}" type="datetimeFigureOut">
              <a:rPr lang="el-GR" smtClean="0"/>
              <a:pPr/>
              <a:t>26/3/2023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4"/>
          </p:nvPr>
        </p:nvSpPr>
        <p:spPr/>
        <p:txBody>
          <a:bodyPr rtlCol="0"/>
          <a:lstStyle/>
          <a:p>
            <a:fld id="{5DB993E1-127C-4148-8162-6340ADA0F084}" type="datetimeFigureOut">
              <a:rPr lang="el-GR" smtClean="0"/>
              <a:pPr/>
              <a:t>26/3/2023</a:t>
            </a:fld>
            <a:endParaRPr lang="el-GR"/>
          </a:p>
        </p:txBody>
      </p:sp>
      <p:sp>
        <p:nvSpPr>
          <p:cNvPr id="22" name="21 - Θέση αριθμού διαφάνειας"/>
          <p:cNvSpPr>
            <a:spLocks noGrp="1"/>
          </p:cNvSpPr>
          <p:nvPr>
            <p:ph type="sldNum" sz="quarter" idx="15"/>
          </p:nvPr>
        </p:nvSpPr>
        <p:spPr/>
        <p:txBody>
          <a:bodyPr rtlCol="0"/>
          <a:lstStyle/>
          <a:p>
            <a:fld id="{C178494C-32A0-42C4-9CE0-9A3469CB3E58}" type="slidenum">
              <a:rPr lang="el-GR" smtClean="0"/>
              <a:pPr/>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5DB993E1-127C-4148-8162-6340ADA0F084}" type="datetimeFigureOut">
              <a:rPr lang="el-GR" smtClean="0"/>
              <a:pPr/>
              <a:t>26/3/2023</a:t>
            </a:fld>
            <a:endParaRPr lang="el-GR"/>
          </a:p>
        </p:txBody>
      </p:sp>
      <p:sp>
        <p:nvSpPr>
          <p:cNvPr id="18" name="17 - Θέση αριθμού διαφάνειας"/>
          <p:cNvSpPr>
            <a:spLocks noGrp="1"/>
          </p:cNvSpPr>
          <p:nvPr>
            <p:ph type="sldNum" sz="quarter" idx="11"/>
          </p:nvPr>
        </p:nvSpPr>
        <p:spPr/>
        <p:txBody>
          <a:bodyPr rtlCol="0"/>
          <a:lstStyle/>
          <a:p>
            <a:fld id="{C178494C-32A0-42C4-9CE0-9A3469CB3E58}" type="slidenum">
              <a:rPr lang="el-GR" smtClean="0"/>
              <a:pPr/>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B993E1-127C-4148-8162-6340ADA0F084}" type="datetimeFigureOut">
              <a:rPr lang="el-GR" smtClean="0"/>
              <a:pPr/>
              <a:t>26/3/2023</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78494C-32A0-42C4-9CE0-9A3469CB3E58}"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Breast+Cancer+Wisconsin+(Diagnostic)" TargetMode="External"/><Relationship Id="rId2" Type="http://schemas.openxmlformats.org/officeDocument/2006/relationships/hyperlink" Target="https://archive.ics.uci.edu/ml/machine-learning-databases/breast-cancer-wiscons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Individual Capstone with R</a:t>
            </a:r>
            <a:endParaRPr lang="el-GR" dirty="0"/>
          </a:p>
        </p:txBody>
      </p:sp>
      <p:sp>
        <p:nvSpPr>
          <p:cNvPr id="3" name="2 - Υπότιτλος"/>
          <p:cNvSpPr>
            <a:spLocks noGrp="1"/>
          </p:cNvSpPr>
          <p:nvPr>
            <p:ph type="subTitle" idx="1"/>
          </p:nvPr>
        </p:nvSpPr>
        <p:spPr/>
        <p:txBody>
          <a:bodyPr/>
          <a:lstStyle/>
          <a:p>
            <a:r>
              <a:rPr lang="en-US" dirty="0" smtClean="0"/>
              <a:t>Project in the context of Data Analyst NTUA </a:t>
            </a:r>
            <a:r>
              <a:rPr lang="en-US" dirty="0" err="1" smtClean="0"/>
              <a:t>Elearning</a:t>
            </a:r>
            <a:r>
              <a:rPr lang="en-US" dirty="0" smtClean="0"/>
              <a:t> Course</a:t>
            </a:r>
            <a:endParaRPr lang="el-GR" dirty="0"/>
          </a:p>
        </p:txBody>
      </p:sp>
      <p:pic>
        <p:nvPicPr>
          <p:cNvPr id="5" name="4 - Εικόνα" descr="R.png"/>
          <p:cNvPicPr>
            <a:picLocks noChangeAspect="1"/>
          </p:cNvPicPr>
          <p:nvPr/>
        </p:nvPicPr>
        <p:blipFill>
          <a:blip r:embed="rId2" cstate="print"/>
          <a:stretch>
            <a:fillRect/>
          </a:stretch>
        </p:blipFill>
        <p:spPr>
          <a:xfrm>
            <a:off x="2771800" y="836712"/>
            <a:ext cx="4517515" cy="2541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Introduction</a:t>
            </a:r>
            <a:endParaRPr lang="el-GR" dirty="0"/>
          </a:p>
        </p:txBody>
      </p:sp>
      <p:sp>
        <p:nvSpPr>
          <p:cNvPr id="3" name="2 - Θέση περιεχομένου"/>
          <p:cNvSpPr>
            <a:spLocks noGrp="1"/>
          </p:cNvSpPr>
          <p:nvPr>
            <p:ph sz="quarter" idx="1"/>
          </p:nvPr>
        </p:nvSpPr>
        <p:spPr/>
        <p:txBody>
          <a:bodyPr>
            <a:normAutofit fontScale="92500" lnSpcReduction="10000"/>
          </a:bodyPr>
          <a:lstStyle/>
          <a:p>
            <a:r>
              <a:rPr lang="en-US" dirty="0" smtClean="0"/>
              <a:t>Obligatory Statement</a:t>
            </a:r>
            <a:r>
              <a:rPr lang="el-GR" dirty="0" smtClean="0"/>
              <a:t>:</a:t>
            </a:r>
            <a:endParaRPr lang="el-GR" dirty="0" smtClean="0"/>
          </a:p>
          <a:p>
            <a:pPr lvl="1">
              <a:buNone/>
            </a:pPr>
            <a:r>
              <a:rPr lang="el-GR" b="1" dirty="0" smtClean="0"/>
              <a:t>Εγώ ο Βασίλειος Δημητρίου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a:t>
            </a:r>
            <a:r>
              <a:rPr lang="el-GR" b="1" dirty="0" smtClean="0"/>
              <a:t>.</a:t>
            </a:r>
            <a:endParaRPr lang="en-US" b="1" dirty="0" smtClean="0"/>
          </a:p>
          <a:p>
            <a:r>
              <a:rPr lang="en-US" dirty="0" err="1" smtClean="0"/>
              <a:t>DataSet</a:t>
            </a:r>
            <a:r>
              <a:rPr lang="el-GR" dirty="0" smtClean="0"/>
              <a:t>:</a:t>
            </a:r>
            <a:endParaRPr lang="el-GR" dirty="0" smtClean="0"/>
          </a:p>
          <a:p>
            <a:pPr lvl="1">
              <a:buNone/>
            </a:pPr>
            <a:r>
              <a:rPr lang="en-US" dirty="0" smtClean="0">
                <a:hlinkClick r:id="rId2"/>
              </a:rPr>
              <a:t>Index of /ml/machine-learning-databases/breast-cancer-</a:t>
            </a:r>
            <a:r>
              <a:rPr lang="en-US" dirty="0" err="1" smtClean="0">
                <a:hlinkClick r:id="rId2"/>
              </a:rPr>
              <a:t>wisconsin</a:t>
            </a:r>
            <a:r>
              <a:rPr lang="en-US" dirty="0" smtClean="0">
                <a:hlinkClick r:id="rId2"/>
              </a:rPr>
              <a:t> (uci.edu)</a:t>
            </a:r>
            <a:r>
              <a:rPr lang="en-US" dirty="0" smtClean="0"/>
              <a:t>  [</a:t>
            </a:r>
            <a:r>
              <a:rPr lang="en-US" dirty="0" err="1" smtClean="0"/>
              <a:t>Wolberg</a:t>
            </a:r>
            <a:r>
              <a:rPr lang="en-US" dirty="0" smtClean="0"/>
              <a:t>, W. , Street N. and </a:t>
            </a:r>
            <a:r>
              <a:rPr lang="en-US" dirty="0" err="1" smtClean="0"/>
              <a:t>Mangasarian</a:t>
            </a:r>
            <a:r>
              <a:rPr lang="en-US" dirty="0" smtClean="0"/>
              <a:t> O.. UCI Machine Learning Repository [http://archive.ics.uci.edu/mldatasets/Breast+Cancer+Wisconsin+%28Diagnostic%29]. Irvine, CA: University of California, School of Information and Computer Science.]</a:t>
            </a:r>
            <a:r>
              <a:rPr lang="el-GR" dirty="0" smtClean="0"/>
              <a:t> (</a:t>
            </a:r>
            <a:r>
              <a:rPr lang="en-US" dirty="0" smtClean="0">
                <a:hlinkClick r:id="rId3"/>
              </a:rPr>
              <a:t>UCI Machine Learning Repository: Breast Cancer Wisconsin (Diagnostic) Data Set</a:t>
            </a:r>
            <a:r>
              <a:rPr lang="el-GR" dirty="0" smtClean="0"/>
              <a:t>)</a:t>
            </a:r>
          </a:p>
          <a:p>
            <a:pPr lvl="1"/>
            <a:endParaRPr lang="en-US" b="1" dirty="0" smtClean="0"/>
          </a:p>
          <a:p>
            <a:pPr lvl="1">
              <a:buNone/>
            </a:pPr>
            <a:endParaRPr lang="el-GR"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Data – Breast Cancer Tumor Examination</a:t>
            </a:r>
            <a:endParaRPr lang="el-GR" dirty="0"/>
          </a:p>
        </p:txBody>
      </p:sp>
      <p:graphicFrame>
        <p:nvGraphicFramePr>
          <p:cNvPr id="5" name="4 - Θέση περιεχομένου"/>
          <p:cNvGraphicFramePr>
            <a:graphicFrameLocks noGrp="1"/>
          </p:cNvGraphicFramePr>
          <p:nvPr>
            <p:ph sz="quarter" idx="1"/>
          </p:nvPr>
        </p:nvGraphicFramePr>
        <p:xfrm>
          <a:off x="457200" y="1600200"/>
          <a:ext cx="7467600" cy="4453509"/>
        </p:xfrm>
        <a:graphic>
          <a:graphicData uri="http://schemas.openxmlformats.org/drawingml/2006/table">
            <a:tbl>
              <a:tblPr firstRow="1" bandRow="1">
                <a:tableStyleId>{5C22544A-7EE6-4342-B048-85BDC9FD1C3A}</a:tableStyleId>
              </a:tblPr>
              <a:tblGrid>
                <a:gridCol w="3733800"/>
                <a:gridCol w="3733800"/>
              </a:tblGrid>
              <a:tr h="370840">
                <a:tc>
                  <a:txBody>
                    <a:bodyPr/>
                    <a:lstStyle/>
                    <a:p>
                      <a:pPr algn="ctr">
                        <a:lnSpc>
                          <a:spcPct val="115000"/>
                        </a:lnSpc>
                        <a:spcAft>
                          <a:spcPts val="0"/>
                        </a:spcAft>
                      </a:pPr>
                      <a:r>
                        <a:rPr lang="en-US" sz="1100" b="1" u="sng" dirty="0" smtClean="0">
                          <a:solidFill>
                            <a:srgbClr val="000000"/>
                          </a:solidFill>
                          <a:latin typeface="Calibri"/>
                          <a:ea typeface="Times New Roman"/>
                          <a:cs typeface="Calibri"/>
                        </a:rPr>
                        <a:t>Variable name</a:t>
                      </a:r>
                      <a:endParaRPr lang="el-GR" sz="1100" dirty="0">
                        <a:latin typeface="Calibri"/>
                        <a:ea typeface="Calibri"/>
                        <a:cs typeface="Times New Roman"/>
                      </a:endParaRPr>
                    </a:p>
                  </a:txBody>
                  <a:tcPr marL="68580" marR="68580" marT="0" marB="0" anchor="b"/>
                </a:tc>
                <a:tc>
                  <a:txBody>
                    <a:bodyPr/>
                    <a:lstStyle/>
                    <a:p>
                      <a:pPr algn="ctr">
                        <a:lnSpc>
                          <a:spcPct val="115000"/>
                        </a:lnSpc>
                        <a:spcAft>
                          <a:spcPts val="0"/>
                        </a:spcAft>
                      </a:pPr>
                      <a:r>
                        <a:rPr lang="en-US" sz="1100" b="1" u="sng" dirty="0" smtClean="0">
                          <a:solidFill>
                            <a:srgbClr val="000000"/>
                          </a:solidFill>
                          <a:latin typeface="Calibri"/>
                          <a:ea typeface="Times New Roman"/>
                          <a:cs typeface="Calibri"/>
                        </a:rPr>
                        <a:t>Description</a:t>
                      </a:r>
                      <a:endParaRPr lang="el-GR" sz="1100" dirty="0">
                        <a:latin typeface="Calibri"/>
                        <a:ea typeface="Calibri"/>
                        <a:cs typeface="Times New Roman"/>
                      </a:endParaRPr>
                    </a:p>
                  </a:txBody>
                  <a:tcPr marL="68580" marR="68580" marT="0" marB="0" anchor="b"/>
                </a:tc>
              </a:tr>
              <a:tr h="370840">
                <a:tc>
                  <a:txBody>
                    <a:bodyPr/>
                    <a:lstStyle/>
                    <a:p>
                      <a:pPr algn="ctr">
                        <a:lnSpc>
                          <a:spcPct val="115000"/>
                        </a:lnSpc>
                        <a:spcAft>
                          <a:spcPts val="0"/>
                        </a:spcAft>
                      </a:pPr>
                      <a:r>
                        <a:rPr lang="el-GR" sz="1100">
                          <a:solidFill>
                            <a:srgbClr val="000000"/>
                          </a:solidFill>
                          <a:latin typeface="Calibri"/>
                          <a:ea typeface="Times New Roman"/>
                          <a:cs typeface="Calibri"/>
                        </a:rPr>
                        <a:t>Sampldate code number</a:t>
                      </a:r>
                      <a:endParaRPr lang="el-GR"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smtClean="0">
                          <a:solidFill>
                            <a:srgbClr val="000000"/>
                          </a:solidFill>
                          <a:latin typeface="Calibri"/>
                          <a:ea typeface="Times New Roman"/>
                          <a:cs typeface="Calibri"/>
                        </a:rPr>
                        <a:t>Sample codified unique number</a:t>
                      </a:r>
                      <a:endParaRPr lang="el-GR" sz="1100" dirty="0">
                        <a:latin typeface="Calibri"/>
                        <a:ea typeface="Calibri"/>
                        <a:cs typeface="Times New Roman"/>
                      </a:endParaRPr>
                    </a:p>
                  </a:txBody>
                  <a:tcPr marL="68580" marR="68580" marT="0" marB="0" anchor="ctr"/>
                </a:tc>
              </a:tr>
              <a:tr h="370840">
                <a:tc>
                  <a:txBody>
                    <a:bodyPr/>
                    <a:lstStyle/>
                    <a:p>
                      <a:pPr algn="ctr">
                        <a:lnSpc>
                          <a:spcPct val="115000"/>
                        </a:lnSpc>
                        <a:spcAft>
                          <a:spcPts val="0"/>
                        </a:spcAft>
                      </a:pPr>
                      <a:r>
                        <a:rPr lang="el-GR" sz="1100">
                          <a:solidFill>
                            <a:srgbClr val="000000"/>
                          </a:solidFill>
                          <a:latin typeface="Calibri"/>
                          <a:ea typeface="Times New Roman"/>
                          <a:cs typeface="Calibri"/>
                        </a:rPr>
                        <a:t>Clump Thickness</a:t>
                      </a:r>
                      <a:endParaRPr lang="el-GR" sz="1100">
                        <a:latin typeface="Calibri"/>
                        <a:ea typeface="Calibri"/>
                        <a:cs typeface="Times New Roman"/>
                      </a:endParaRPr>
                    </a:p>
                  </a:txBody>
                  <a:tcPr marL="68580" marR="68580" marT="0" marB="0" anchor="ctr"/>
                </a:tc>
                <a:tc rowSpan="9">
                  <a:txBody>
                    <a:bodyPr/>
                    <a:lstStyle/>
                    <a:p>
                      <a:pPr algn="ctr">
                        <a:lnSpc>
                          <a:spcPct val="115000"/>
                        </a:lnSpc>
                        <a:spcAft>
                          <a:spcPts val="0"/>
                        </a:spcAft>
                      </a:pPr>
                      <a:r>
                        <a:rPr lang="en-US" sz="1100" dirty="0" smtClean="0">
                          <a:solidFill>
                            <a:srgbClr val="000000"/>
                          </a:solidFill>
                          <a:latin typeface="Calibri"/>
                          <a:ea typeface="Times New Roman"/>
                          <a:cs typeface="Calibri"/>
                        </a:rPr>
                        <a:t>Input</a:t>
                      </a:r>
                      <a:r>
                        <a:rPr lang="en-US" sz="1100" baseline="0" dirty="0" smtClean="0">
                          <a:solidFill>
                            <a:srgbClr val="000000"/>
                          </a:solidFill>
                          <a:latin typeface="Calibri"/>
                          <a:ea typeface="Times New Roman"/>
                          <a:cs typeface="Calibri"/>
                        </a:rPr>
                        <a:t> variables for each sample - patient</a:t>
                      </a:r>
                      <a:endParaRPr lang="en-US" sz="1100" dirty="0" smtClean="0">
                        <a:solidFill>
                          <a:srgbClr val="000000"/>
                        </a:solidFill>
                        <a:latin typeface="Calibri"/>
                        <a:ea typeface="Times New Roman"/>
                        <a:cs typeface="Calibri"/>
                      </a:endParaRPr>
                    </a:p>
                  </a:txBody>
                  <a:tcPr marL="68580" marR="68580" marT="0" marB="0" anchor="ctr"/>
                </a:tc>
              </a:tr>
              <a:tr h="370840">
                <a:tc>
                  <a:txBody>
                    <a:bodyPr/>
                    <a:lstStyle/>
                    <a:p>
                      <a:pPr algn="ctr">
                        <a:lnSpc>
                          <a:spcPct val="115000"/>
                        </a:lnSpc>
                        <a:spcAft>
                          <a:spcPts val="0"/>
                        </a:spcAft>
                      </a:pPr>
                      <a:r>
                        <a:rPr lang="el-GR" sz="1100">
                          <a:solidFill>
                            <a:srgbClr val="000000"/>
                          </a:solidFill>
                          <a:latin typeface="Calibri"/>
                          <a:ea typeface="Times New Roman"/>
                          <a:cs typeface="Calibri"/>
                        </a:rPr>
                        <a:t>Uniformity of Cell Size</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Uniformity of Cell Shape</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dirty="0" err="1">
                          <a:solidFill>
                            <a:srgbClr val="000000"/>
                          </a:solidFill>
                          <a:latin typeface="Calibri"/>
                          <a:ea typeface="Times New Roman"/>
                          <a:cs typeface="Calibri"/>
                        </a:rPr>
                        <a:t>Marginal</a:t>
                      </a:r>
                      <a:r>
                        <a:rPr lang="el-GR" sz="1100" dirty="0">
                          <a:solidFill>
                            <a:srgbClr val="000000"/>
                          </a:solidFill>
                          <a:latin typeface="Calibri"/>
                          <a:ea typeface="Times New Roman"/>
                          <a:cs typeface="Calibri"/>
                        </a:rPr>
                        <a:t> </a:t>
                      </a:r>
                      <a:r>
                        <a:rPr lang="el-GR" sz="1100" dirty="0" err="1">
                          <a:solidFill>
                            <a:srgbClr val="000000"/>
                          </a:solidFill>
                          <a:latin typeface="Calibri"/>
                          <a:ea typeface="Times New Roman"/>
                          <a:cs typeface="Calibri"/>
                        </a:rPr>
                        <a:t>Adhesion</a:t>
                      </a:r>
                      <a:endParaRPr lang="el-GR" sz="1100" dirty="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Single Epithelial Cell Size</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Bare Nuclei</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Bland Chromatin</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Normal Nucleoli</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Mitoses</a:t>
                      </a:r>
                      <a:endParaRPr lang="el-GR" sz="1100">
                        <a:latin typeface="Calibri"/>
                        <a:ea typeface="Calibri"/>
                        <a:cs typeface="Times New Roman"/>
                      </a:endParaRPr>
                    </a:p>
                  </a:txBody>
                  <a:tcPr marL="68580" marR="68580" marT="0" marB="0" anchor="ctr"/>
                </a:tc>
                <a:tc vMerge="1">
                  <a:txBody>
                    <a:bodyPr/>
                    <a:lstStyle/>
                    <a:p>
                      <a:endParaRPr lang="el-GR"/>
                    </a:p>
                  </a:txBody>
                  <a:tcPr/>
                </a:tc>
              </a:tr>
              <a:tr h="370840">
                <a:tc>
                  <a:txBody>
                    <a:bodyPr/>
                    <a:lstStyle/>
                    <a:p>
                      <a:pPr algn="ctr">
                        <a:lnSpc>
                          <a:spcPct val="115000"/>
                        </a:lnSpc>
                        <a:spcAft>
                          <a:spcPts val="0"/>
                        </a:spcAft>
                      </a:pPr>
                      <a:r>
                        <a:rPr lang="el-GR" sz="1100">
                          <a:solidFill>
                            <a:srgbClr val="000000"/>
                          </a:solidFill>
                          <a:latin typeface="Calibri"/>
                          <a:ea typeface="Times New Roman"/>
                          <a:cs typeface="Calibri"/>
                        </a:rPr>
                        <a:t>Class</a:t>
                      </a:r>
                      <a:endParaRPr lang="el-GR"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smtClean="0">
                          <a:solidFill>
                            <a:srgbClr val="000000"/>
                          </a:solidFill>
                          <a:latin typeface="Calibri"/>
                          <a:ea typeface="Times New Roman"/>
                          <a:cs typeface="Calibri"/>
                        </a:rPr>
                        <a:t>Output variable – assessment of</a:t>
                      </a:r>
                      <a:r>
                        <a:rPr lang="en-US" sz="1100" baseline="0" dirty="0" smtClean="0">
                          <a:solidFill>
                            <a:srgbClr val="000000"/>
                          </a:solidFill>
                          <a:latin typeface="Calibri"/>
                          <a:ea typeface="Times New Roman"/>
                          <a:cs typeface="Calibri"/>
                        </a:rPr>
                        <a:t> the doctor for each patient itself - </a:t>
                      </a:r>
                      <a:r>
                        <a:rPr lang="el-GR" sz="1100" dirty="0" err="1" smtClean="0">
                          <a:solidFill>
                            <a:srgbClr val="000000"/>
                          </a:solidFill>
                          <a:latin typeface="Calibri"/>
                          <a:ea typeface="Times New Roman"/>
                          <a:cs typeface="Calibri"/>
                        </a:rPr>
                        <a:t>benigh</a:t>
                      </a:r>
                      <a:r>
                        <a:rPr lang="el-GR" sz="1100" dirty="0" smtClean="0">
                          <a:solidFill>
                            <a:srgbClr val="000000"/>
                          </a:solidFill>
                          <a:latin typeface="Calibri"/>
                          <a:ea typeface="Times New Roman"/>
                          <a:cs typeface="Calibri"/>
                        </a:rPr>
                        <a:t> (2) ή </a:t>
                      </a:r>
                      <a:r>
                        <a:rPr lang="el-GR" sz="1100" dirty="0" err="1" smtClean="0">
                          <a:solidFill>
                            <a:srgbClr val="000000"/>
                          </a:solidFill>
                          <a:latin typeface="Calibri"/>
                          <a:ea typeface="Times New Roman"/>
                          <a:cs typeface="Calibri"/>
                        </a:rPr>
                        <a:t>malignant</a:t>
                      </a:r>
                      <a:r>
                        <a:rPr lang="el-GR" sz="1100" dirty="0" smtClean="0">
                          <a:solidFill>
                            <a:srgbClr val="000000"/>
                          </a:solidFill>
                          <a:latin typeface="Calibri"/>
                          <a:ea typeface="Times New Roman"/>
                          <a:cs typeface="Calibri"/>
                        </a:rPr>
                        <a:t> (4) </a:t>
                      </a:r>
                      <a:endParaRPr lang="en-US" sz="1100" dirty="0" smtClean="0">
                        <a:solidFill>
                          <a:srgbClr val="000000"/>
                        </a:solidFill>
                        <a:latin typeface="Calibri"/>
                        <a:ea typeface="Times New Roman"/>
                        <a:cs typeface="Calibri"/>
                      </a:endParaRPr>
                    </a:p>
                  </a:txBody>
                  <a:tcPr marL="68580" marR="68580" marT="0" marB="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Results (1)</a:t>
            </a:r>
            <a:endParaRPr lang="el-GR" dirty="0"/>
          </a:p>
        </p:txBody>
      </p:sp>
      <p:pic>
        <p:nvPicPr>
          <p:cNvPr id="4" name="3 - Θέση περιεχομένου"/>
          <p:cNvPicPr>
            <a:picLocks noGrp="1"/>
          </p:cNvPicPr>
          <p:nvPr>
            <p:ph sz="quarter" idx="1"/>
          </p:nvPr>
        </p:nvPicPr>
        <p:blipFill>
          <a:blip r:embed="rId3" cstate="print"/>
          <a:srcRect/>
          <a:stretch>
            <a:fillRect/>
          </a:stretch>
        </p:blipFill>
        <p:spPr bwMode="auto">
          <a:xfrm>
            <a:off x="899592" y="2420888"/>
            <a:ext cx="2952328" cy="1656184"/>
          </a:xfrm>
          <a:prstGeom prst="rect">
            <a:avLst/>
          </a:prstGeom>
          <a:noFill/>
          <a:ln w="9525">
            <a:noFill/>
            <a:miter lim="800000"/>
            <a:headEnd/>
            <a:tailEnd/>
          </a:ln>
        </p:spPr>
      </p:pic>
      <p:pic>
        <p:nvPicPr>
          <p:cNvPr id="5" name="4 - Εικόνα"/>
          <p:cNvPicPr/>
          <p:nvPr/>
        </p:nvPicPr>
        <p:blipFill>
          <a:blip r:embed="rId4" cstate="print"/>
          <a:srcRect/>
          <a:stretch>
            <a:fillRect/>
          </a:stretch>
        </p:blipFill>
        <p:spPr bwMode="auto">
          <a:xfrm>
            <a:off x="4139952" y="2492896"/>
            <a:ext cx="2910364" cy="800100"/>
          </a:xfrm>
          <a:prstGeom prst="rect">
            <a:avLst/>
          </a:prstGeom>
          <a:noFill/>
          <a:ln w="9525">
            <a:noFill/>
            <a:miter lim="800000"/>
            <a:headEnd/>
            <a:tailEnd/>
          </a:ln>
        </p:spPr>
      </p:pic>
      <p:sp>
        <p:nvSpPr>
          <p:cNvPr id="6" name="5 - TextBox"/>
          <p:cNvSpPr txBox="1"/>
          <p:nvPr/>
        </p:nvSpPr>
        <p:spPr>
          <a:xfrm>
            <a:off x="539552" y="1412776"/>
            <a:ext cx="7920880" cy="923330"/>
          </a:xfrm>
          <a:prstGeom prst="rect">
            <a:avLst/>
          </a:prstGeom>
          <a:noFill/>
        </p:spPr>
        <p:txBody>
          <a:bodyPr wrap="square" rtlCol="0">
            <a:spAutoFit/>
          </a:bodyPr>
          <a:lstStyle/>
          <a:p>
            <a:r>
              <a:rPr lang="en-US" b="1" u="sng" dirty="0" smtClean="0"/>
              <a:t>Hierarchical clustering: </a:t>
            </a:r>
          </a:p>
          <a:p>
            <a:pPr>
              <a:buFont typeface="Arial" pitchFamily="34" charset="0"/>
              <a:buChar char="•"/>
            </a:pPr>
            <a:r>
              <a:rPr lang="en-US" dirty="0" smtClean="0"/>
              <a:t>Output of 2 Groups</a:t>
            </a:r>
          </a:p>
          <a:p>
            <a:pPr>
              <a:buFont typeface="Arial" pitchFamily="34" charset="0"/>
              <a:buChar char="•"/>
            </a:pPr>
            <a:r>
              <a:rPr lang="en-US" dirty="0" smtClean="0"/>
              <a:t>Makes use of the whole dataset to create clusters</a:t>
            </a:r>
            <a:endParaRPr lang="el-GR" dirty="0"/>
          </a:p>
        </p:txBody>
      </p:sp>
      <p:pic>
        <p:nvPicPr>
          <p:cNvPr id="7" name="6 - Εικόνα"/>
          <p:cNvPicPr/>
          <p:nvPr/>
        </p:nvPicPr>
        <p:blipFill>
          <a:blip r:embed="rId5" cstate="print"/>
          <a:srcRect/>
          <a:stretch>
            <a:fillRect/>
          </a:stretch>
        </p:blipFill>
        <p:spPr bwMode="auto">
          <a:xfrm>
            <a:off x="1547664" y="5517232"/>
            <a:ext cx="2886052" cy="1032510"/>
          </a:xfrm>
          <a:prstGeom prst="rect">
            <a:avLst/>
          </a:prstGeom>
          <a:noFill/>
          <a:ln w="9525">
            <a:noFill/>
            <a:miter lim="800000"/>
            <a:headEnd/>
            <a:tailEnd/>
          </a:ln>
        </p:spPr>
      </p:pic>
      <p:pic>
        <p:nvPicPr>
          <p:cNvPr id="8" name="7 - Εικόνα"/>
          <p:cNvPicPr/>
          <p:nvPr/>
        </p:nvPicPr>
        <p:blipFill>
          <a:blip r:embed="rId6" cstate="print"/>
          <a:srcRect/>
          <a:stretch>
            <a:fillRect/>
          </a:stretch>
        </p:blipFill>
        <p:spPr bwMode="auto">
          <a:xfrm>
            <a:off x="5796136" y="5517232"/>
            <a:ext cx="576064" cy="1096492"/>
          </a:xfrm>
          <a:prstGeom prst="rect">
            <a:avLst/>
          </a:prstGeom>
          <a:noFill/>
          <a:ln w="9525">
            <a:noFill/>
            <a:miter lim="800000"/>
            <a:headEnd/>
            <a:tailEnd/>
          </a:ln>
        </p:spPr>
      </p:pic>
      <p:sp>
        <p:nvSpPr>
          <p:cNvPr id="9" name="8 - TextBox"/>
          <p:cNvSpPr txBox="1"/>
          <p:nvPr/>
        </p:nvSpPr>
        <p:spPr>
          <a:xfrm>
            <a:off x="611560" y="4221088"/>
            <a:ext cx="7920880" cy="923330"/>
          </a:xfrm>
          <a:prstGeom prst="rect">
            <a:avLst/>
          </a:prstGeom>
          <a:noFill/>
        </p:spPr>
        <p:txBody>
          <a:bodyPr wrap="square" rtlCol="0">
            <a:spAutoFit/>
          </a:bodyPr>
          <a:lstStyle/>
          <a:p>
            <a:r>
              <a:rPr lang="en-US" b="1" u="sng" dirty="0" err="1" smtClean="0"/>
              <a:t>Kmeans</a:t>
            </a:r>
            <a:r>
              <a:rPr lang="en-US" b="1" u="sng" dirty="0" smtClean="0"/>
              <a:t> clustering: </a:t>
            </a:r>
          </a:p>
          <a:p>
            <a:pPr>
              <a:buFont typeface="Arial" pitchFamily="34" charset="0"/>
              <a:buChar char="•"/>
            </a:pPr>
            <a:r>
              <a:rPr lang="en-US" dirty="0" smtClean="0"/>
              <a:t>Output 2 Groups</a:t>
            </a:r>
          </a:p>
          <a:p>
            <a:pPr>
              <a:buFont typeface="Arial" pitchFamily="34" charset="0"/>
              <a:buChar char="•"/>
            </a:pPr>
            <a:r>
              <a:rPr lang="en-US" dirty="0" smtClean="0"/>
              <a:t>Makes use of the whole dataset to create clusters</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Results (2)</a:t>
            </a:r>
            <a:endParaRPr lang="el-GR" dirty="0"/>
          </a:p>
        </p:txBody>
      </p:sp>
      <p:pic>
        <p:nvPicPr>
          <p:cNvPr id="4" name="3 - Θέση περιεχομένου"/>
          <p:cNvPicPr>
            <a:picLocks noGrp="1"/>
          </p:cNvPicPr>
          <p:nvPr>
            <p:ph sz="quarter" idx="1"/>
          </p:nvPr>
        </p:nvPicPr>
        <p:blipFill>
          <a:blip r:embed="rId2" cstate="print"/>
          <a:srcRect/>
          <a:stretch>
            <a:fillRect/>
          </a:stretch>
        </p:blipFill>
        <p:spPr bwMode="auto">
          <a:xfrm>
            <a:off x="1691680" y="2996952"/>
            <a:ext cx="2020246" cy="954452"/>
          </a:xfrm>
          <a:prstGeom prst="rect">
            <a:avLst/>
          </a:prstGeom>
          <a:noFill/>
          <a:ln w="9525">
            <a:noFill/>
            <a:miter lim="800000"/>
            <a:headEnd/>
            <a:tailEnd/>
          </a:ln>
        </p:spPr>
      </p:pic>
      <p:pic>
        <p:nvPicPr>
          <p:cNvPr id="5" name="4 - Εικόνα"/>
          <p:cNvPicPr/>
          <p:nvPr/>
        </p:nvPicPr>
        <p:blipFill>
          <a:blip r:embed="rId3" cstate="print"/>
          <a:srcRect/>
          <a:stretch>
            <a:fillRect/>
          </a:stretch>
        </p:blipFill>
        <p:spPr bwMode="auto">
          <a:xfrm>
            <a:off x="4499992" y="2852936"/>
            <a:ext cx="720080" cy="1346840"/>
          </a:xfrm>
          <a:prstGeom prst="rect">
            <a:avLst/>
          </a:prstGeom>
          <a:noFill/>
          <a:ln w="9525">
            <a:noFill/>
            <a:miter lim="800000"/>
            <a:headEnd/>
            <a:tailEnd/>
          </a:ln>
        </p:spPr>
      </p:pic>
      <p:pic>
        <p:nvPicPr>
          <p:cNvPr id="6" name="5 - Εικόνα"/>
          <p:cNvPicPr/>
          <p:nvPr/>
        </p:nvPicPr>
        <p:blipFill>
          <a:blip r:embed="rId4" cstate="print"/>
          <a:srcRect/>
          <a:stretch>
            <a:fillRect/>
          </a:stretch>
        </p:blipFill>
        <p:spPr bwMode="auto">
          <a:xfrm>
            <a:off x="6156176" y="2852936"/>
            <a:ext cx="1368152" cy="1345577"/>
          </a:xfrm>
          <a:prstGeom prst="rect">
            <a:avLst/>
          </a:prstGeom>
          <a:noFill/>
          <a:ln w="9525">
            <a:noFill/>
            <a:miter lim="800000"/>
            <a:headEnd/>
            <a:tailEnd/>
          </a:ln>
        </p:spPr>
      </p:pic>
      <p:sp>
        <p:nvSpPr>
          <p:cNvPr id="7" name="6 - TextBox"/>
          <p:cNvSpPr txBox="1"/>
          <p:nvPr/>
        </p:nvSpPr>
        <p:spPr>
          <a:xfrm>
            <a:off x="611560" y="1556792"/>
            <a:ext cx="7416824" cy="1200329"/>
          </a:xfrm>
          <a:prstGeom prst="rect">
            <a:avLst/>
          </a:prstGeom>
          <a:noFill/>
        </p:spPr>
        <p:txBody>
          <a:bodyPr wrap="square" rtlCol="0">
            <a:spAutoFit/>
          </a:bodyPr>
          <a:lstStyle/>
          <a:p>
            <a:r>
              <a:rPr lang="en-US" b="1" u="sng" dirty="0" smtClean="0"/>
              <a:t>Decision tree:</a:t>
            </a:r>
          </a:p>
          <a:p>
            <a:pPr>
              <a:buFont typeface="Arial" pitchFamily="34" charset="0"/>
              <a:buChar char="•"/>
            </a:pPr>
            <a:r>
              <a:rPr lang="en-US" dirty="0" smtClean="0"/>
              <a:t>Makes use of 87% of the whole dataset</a:t>
            </a:r>
          </a:p>
          <a:p>
            <a:pPr>
              <a:buFont typeface="Arial" pitchFamily="34" charset="0"/>
              <a:buChar char="•"/>
            </a:pPr>
            <a:r>
              <a:rPr lang="en-US" dirty="0" smtClean="0"/>
              <a:t>Use the rest 13% of the dataset for prediction and model assessment</a:t>
            </a:r>
            <a:endParaRPr lang="el-GR" dirty="0"/>
          </a:p>
        </p:txBody>
      </p:sp>
      <p:sp>
        <p:nvSpPr>
          <p:cNvPr id="8" name="7 - TextBox"/>
          <p:cNvSpPr txBox="1"/>
          <p:nvPr/>
        </p:nvSpPr>
        <p:spPr>
          <a:xfrm>
            <a:off x="683568" y="4221088"/>
            <a:ext cx="7416824" cy="646331"/>
          </a:xfrm>
          <a:prstGeom prst="rect">
            <a:avLst/>
          </a:prstGeom>
          <a:noFill/>
        </p:spPr>
        <p:txBody>
          <a:bodyPr wrap="square" rtlCol="0">
            <a:spAutoFit/>
          </a:bodyPr>
          <a:lstStyle/>
          <a:p>
            <a:r>
              <a:rPr lang="en-US" b="1" u="sng" dirty="0" smtClean="0"/>
              <a:t>Comparison of  hierarchical clustering and tree model on the same dataset portion  - almost same prediction result: </a:t>
            </a:r>
            <a:endParaRPr lang="el-GR" b="1" u="sng" dirty="0"/>
          </a:p>
        </p:txBody>
      </p:sp>
      <p:pic>
        <p:nvPicPr>
          <p:cNvPr id="9" name="8 - Εικόνα"/>
          <p:cNvPicPr/>
          <p:nvPr/>
        </p:nvPicPr>
        <p:blipFill>
          <a:blip r:embed="rId5" cstate="print"/>
          <a:srcRect/>
          <a:stretch>
            <a:fillRect/>
          </a:stretch>
        </p:blipFill>
        <p:spPr bwMode="auto">
          <a:xfrm>
            <a:off x="3419872" y="5229200"/>
            <a:ext cx="2065020" cy="64008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420</TotalTime>
  <Words>274</Words>
  <Application>Microsoft Office PowerPoint</Application>
  <PresentationFormat>Προβολή στην οθόνη (4:3)</PresentationFormat>
  <Paragraphs>38</Paragraphs>
  <Slides>5</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5</vt:i4>
      </vt:variant>
    </vt:vector>
  </HeadingPairs>
  <TitlesOfParts>
    <vt:vector size="6" baseType="lpstr">
      <vt:lpstr>Προεξοχή</vt:lpstr>
      <vt:lpstr>Individual Capstone with R</vt:lpstr>
      <vt:lpstr>Introduction</vt:lpstr>
      <vt:lpstr>Data – Breast Cancer Tumor Examination</vt:lpstr>
      <vt:lpstr>Results (1)</vt:lpstr>
      <vt:lpstr>Results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Capstone with R</dc:title>
  <dc:creator>βασίλης δημητρίου</dc:creator>
  <cp:lastModifiedBy>βασίλης δημητρίου</cp:lastModifiedBy>
  <cp:revision>17</cp:revision>
  <dcterms:created xsi:type="dcterms:W3CDTF">2023-03-12T08:55:43Z</dcterms:created>
  <dcterms:modified xsi:type="dcterms:W3CDTF">2023-03-26T10:28:06Z</dcterms:modified>
</cp:coreProperties>
</file>