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68" r:id="rId18"/>
    <p:sldId id="274" r:id="rId19"/>
    <p:sldId id="278" r:id="rId20"/>
    <p:sldId id="275" r:id="rId21"/>
    <p:sldId id="276" r:id="rId22"/>
    <p:sldId id="257" r:id="rId23"/>
    <p:sldId id="277" r:id="rId24"/>
    <p:sldId id="279" r:id="rId25"/>
    <p:sldId id="280" r:id="rId2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 smtClean="0"/>
              <a:t>Κάντε κλικ για να επεξεργαστείτε τον υπότιτλο του υποδείγματος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2B-7AAA-44B9-807D-B2D2A2593CF1}" type="datetimeFigureOut">
              <a:rPr lang="el-GR" smtClean="0"/>
              <a:pPr/>
              <a:t>26/3/2025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F04-A0A7-4FF9-BFDF-D23AAD01C8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2B-7AAA-44B9-807D-B2D2A2593CF1}" type="datetimeFigureOut">
              <a:rPr lang="el-GR" smtClean="0"/>
              <a:pPr/>
              <a:t>26/3/2025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F04-A0A7-4FF9-BFDF-D23AAD01C8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2B-7AAA-44B9-807D-B2D2A2593CF1}" type="datetimeFigureOut">
              <a:rPr lang="el-GR" smtClean="0"/>
              <a:pPr/>
              <a:t>26/3/2025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F04-A0A7-4FF9-BFDF-D23AAD01C8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2B-7AAA-44B9-807D-B2D2A2593CF1}" type="datetimeFigureOut">
              <a:rPr lang="el-GR" smtClean="0"/>
              <a:pPr/>
              <a:t>26/3/2025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F04-A0A7-4FF9-BFDF-D23AAD01C8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2B-7AAA-44B9-807D-B2D2A2593CF1}" type="datetimeFigureOut">
              <a:rPr lang="el-GR" smtClean="0"/>
              <a:pPr/>
              <a:t>26/3/2025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F04-A0A7-4FF9-BFDF-D23AAD01C8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2B-7AAA-44B9-807D-B2D2A2593CF1}" type="datetimeFigureOut">
              <a:rPr lang="el-GR" smtClean="0"/>
              <a:pPr/>
              <a:t>26/3/2025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F04-A0A7-4FF9-BFDF-D23AAD01C8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5" name="4 - Θέση κειμένου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2B-7AAA-44B9-807D-B2D2A2593CF1}" type="datetimeFigureOut">
              <a:rPr lang="el-GR" smtClean="0"/>
              <a:pPr/>
              <a:t>26/3/2025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F04-A0A7-4FF9-BFDF-D23AAD01C8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2B-7AAA-44B9-807D-B2D2A2593CF1}" type="datetimeFigureOut">
              <a:rPr lang="el-GR" smtClean="0"/>
              <a:pPr/>
              <a:t>26/3/2025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F04-A0A7-4FF9-BFDF-D23AAD01C8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2B-7AAA-44B9-807D-B2D2A2593CF1}" type="datetimeFigureOut">
              <a:rPr lang="el-GR" smtClean="0"/>
              <a:pPr/>
              <a:t>26/3/2025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F04-A0A7-4FF9-BFDF-D23AAD01C8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2B-7AAA-44B9-807D-B2D2A2593CF1}" type="datetimeFigureOut">
              <a:rPr lang="el-GR" smtClean="0"/>
              <a:pPr/>
              <a:t>26/3/2025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F04-A0A7-4FF9-BFDF-D23AAD01C8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762B-7AAA-44B9-807D-B2D2A2593CF1}" type="datetimeFigureOut">
              <a:rPr lang="el-GR" smtClean="0"/>
              <a:pPr/>
              <a:t>26/3/2025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5EF04-A0A7-4FF9-BFDF-D23AAD01C8B4}" type="slidenum">
              <a:rPr lang="el-GR" smtClean="0"/>
              <a:pPr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 smtClean="0"/>
              <a:t>Kλικ για επεξεργασία του τίτλου</a:t>
            </a:r>
            <a:endParaRPr lang="el-GR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5762B-7AAA-44B9-807D-B2D2A2593CF1}" type="datetimeFigureOut">
              <a:rPr lang="el-GR" smtClean="0"/>
              <a:pPr/>
              <a:t>26/3/2025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5EF04-A0A7-4FF9-BFDF-D23AAD01C8B4}" type="slidenum">
              <a:rPr lang="el-GR" smtClean="0"/>
              <a:pPr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silisdi/2.nextjs" TargetMode="External"/><Relationship Id="rId2" Type="http://schemas.openxmlformats.org/officeDocument/2006/relationships/hyperlink" Target="https://github.com/Vasilisdi/Vasilisdi-DiplomaUTH_Arduino-Raspber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silisdi/Vibration-Analysis-Project/tree/main/arduino/sr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Diploma Thesis Project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Dimitriou</a:t>
            </a:r>
            <a:r>
              <a:rPr lang="en-US" dirty="0" smtClean="0"/>
              <a:t> </a:t>
            </a:r>
            <a:r>
              <a:rPr lang="en-US" dirty="0" err="1" smtClean="0"/>
              <a:t>Vasileios</a:t>
            </a:r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Περιγραφή </a:t>
            </a:r>
            <a:r>
              <a:rPr lang="en-US" dirty="0" smtClean="0"/>
              <a:t>Software</a:t>
            </a:r>
            <a:r>
              <a:rPr lang="el-GR" dirty="0" smtClean="0"/>
              <a:t> </a:t>
            </a:r>
            <a:r>
              <a:rPr lang="en-US" dirty="0" smtClean="0"/>
              <a:t>Raspberry (2)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Δημιουργία ενός περιβάλλοντος </a:t>
            </a:r>
            <a:r>
              <a:rPr lang="en-US" dirty="0" smtClean="0"/>
              <a:t>poetry </a:t>
            </a:r>
            <a:r>
              <a:rPr lang="el-GR" dirty="0" smtClean="0"/>
              <a:t>στο οποίο θα περιλαμβάνονται μόνο τα απαραίτητα </a:t>
            </a:r>
            <a:r>
              <a:rPr lang="de-DE" dirty="0" err="1" smtClean="0"/>
              <a:t>libs</a:t>
            </a:r>
            <a:r>
              <a:rPr lang="de-DE" dirty="0" smtClean="0"/>
              <a:t> </a:t>
            </a:r>
            <a:endParaRPr lang="en-US" dirty="0" smtClean="0"/>
          </a:p>
          <a:p>
            <a:r>
              <a:rPr lang="en-US" dirty="0" smtClean="0"/>
              <a:t>poetry </a:t>
            </a:r>
            <a:r>
              <a:rPr lang="en-US" dirty="0" err="1" smtClean="0"/>
              <a:t>config</a:t>
            </a:r>
            <a:r>
              <a:rPr lang="en-US" dirty="0" smtClean="0"/>
              <a:t> </a:t>
            </a:r>
            <a:r>
              <a:rPr lang="en-US" dirty="0" err="1" smtClean="0"/>
              <a:t>virtualenvs.in</a:t>
            </a:r>
            <a:r>
              <a:rPr lang="en-US" dirty="0" smtClean="0"/>
              <a:t>-project true </a:t>
            </a:r>
            <a:r>
              <a:rPr lang="el-GR" dirty="0" smtClean="0"/>
              <a:t>για να τρέξει μόνο μέσα στο </a:t>
            </a:r>
            <a:r>
              <a:rPr lang="en-US" dirty="0" smtClean="0"/>
              <a:t>project folder</a:t>
            </a:r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Περιγραφή </a:t>
            </a:r>
            <a:r>
              <a:rPr lang="en-US" dirty="0" smtClean="0"/>
              <a:t>Software</a:t>
            </a:r>
            <a:r>
              <a:rPr lang="el-GR" dirty="0" smtClean="0"/>
              <a:t> </a:t>
            </a:r>
            <a:r>
              <a:rPr lang="en-US" dirty="0" smtClean="0"/>
              <a:t>Raspberry (3)</a:t>
            </a:r>
            <a:endParaRPr lang="el-G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988" y="1600200"/>
            <a:ext cx="80920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Περιγραφή </a:t>
            </a:r>
            <a:r>
              <a:rPr lang="en-US" dirty="0" smtClean="0"/>
              <a:t>Software</a:t>
            </a:r>
            <a:r>
              <a:rPr lang="el-GR" dirty="0" smtClean="0"/>
              <a:t> </a:t>
            </a:r>
            <a:r>
              <a:rPr lang="en-US" dirty="0" smtClean="0"/>
              <a:t>Raspberry (3)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l-GR" dirty="0" smtClean="0"/>
              <a:t>Τελικά το θα έχουμε βάλει στο </a:t>
            </a:r>
            <a:r>
              <a:rPr lang="de-DE" dirty="0" smtClean="0"/>
              <a:t>p</a:t>
            </a:r>
            <a:r>
              <a:rPr lang="en-US" dirty="0" err="1" smtClean="0"/>
              <a:t>yproject.toml</a:t>
            </a:r>
            <a:r>
              <a:rPr lang="en-US" dirty="0" smtClean="0"/>
              <a:t>:</a:t>
            </a:r>
          </a:p>
          <a:p>
            <a:r>
              <a:rPr lang="en-US" dirty="0" smtClean="0"/>
              <a:t>#python add </a:t>
            </a:r>
            <a:r>
              <a:rPr lang="en-US" dirty="0" err="1" smtClean="0"/>
              <a:t>pyyaml</a:t>
            </a:r>
            <a:endParaRPr lang="en-US" dirty="0" smtClean="0"/>
          </a:p>
          <a:p>
            <a:r>
              <a:rPr lang="en-US" dirty="0" smtClean="0"/>
              <a:t>#poetry add python-</a:t>
            </a:r>
            <a:r>
              <a:rPr lang="en-US" dirty="0" err="1" smtClean="0"/>
              <a:t>dotenv</a:t>
            </a:r>
            <a:endParaRPr lang="en-US" dirty="0" smtClean="0"/>
          </a:p>
          <a:p>
            <a:r>
              <a:rPr lang="en-US" dirty="0" smtClean="0"/>
              <a:t>#poetry add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#poetry add requests</a:t>
            </a:r>
          </a:p>
          <a:p>
            <a:r>
              <a:rPr lang="en-US" dirty="0" smtClean="0"/>
              <a:t>#poetry add </a:t>
            </a:r>
            <a:r>
              <a:rPr lang="en-US" dirty="0" err="1" smtClean="0"/>
              <a:t>pyserial</a:t>
            </a:r>
            <a:endParaRPr lang="en-US" dirty="0" smtClean="0"/>
          </a:p>
          <a:p>
            <a:r>
              <a:rPr lang="en-US" dirty="0" smtClean="0"/>
              <a:t>#poetry add </a:t>
            </a:r>
            <a:r>
              <a:rPr lang="en-US" dirty="0" err="1" smtClean="0"/>
              <a:t>matplotlib</a:t>
            </a:r>
            <a:endParaRPr lang="en-US" dirty="0" smtClean="0"/>
          </a:p>
          <a:p>
            <a:r>
              <a:rPr lang="en-US" dirty="0" smtClean="0"/>
              <a:t>#poetry add </a:t>
            </a:r>
            <a:r>
              <a:rPr lang="en-US" dirty="0" err="1" smtClean="0"/>
              <a:t>scipy</a:t>
            </a:r>
            <a:endParaRPr lang="en-US" dirty="0" smtClean="0"/>
          </a:p>
          <a:p>
            <a:r>
              <a:rPr lang="en-US" dirty="0" smtClean="0"/>
              <a:t>#poetry add </a:t>
            </a:r>
            <a:r>
              <a:rPr lang="en-US" dirty="0" err="1" smtClean="0"/>
              <a:t>tzdata</a:t>
            </a:r>
            <a:endParaRPr lang="el-G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Παρατηρήσεις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l-GR" dirty="0" smtClean="0"/>
              <a:t>Στο </a:t>
            </a:r>
            <a:r>
              <a:rPr lang="de-DE" dirty="0" smtClean="0"/>
              <a:t>ras</a:t>
            </a:r>
            <a:r>
              <a:rPr lang="en-US" dirty="0" err="1" smtClean="0"/>
              <a:t>pberry</a:t>
            </a:r>
            <a:r>
              <a:rPr lang="en-US" dirty="0" smtClean="0"/>
              <a:t> </a:t>
            </a:r>
            <a:r>
              <a:rPr lang="el-GR" dirty="0" smtClean="0"/>
              <a:t>χρειάστηκε να αλλάξω το </a:t>
            </a:r>
            <a:r>
              <a:rPr lang="en-US" dirty="0" smtClean="0"/>
              <a:t>reference path PYTHONPATH=/home/VASILIS/repos/Vibration-Analysis-Project/raspberry poetry run python3.12 tests/test_methods.py</a:t>
            </a:r>
            <a:endParaRPr lang="el-GR" dirty="0" smtClean="0"/>
          </a:p>
          <a:p>
            <a:r>
              <a:rPr lang="el-GR" dirty="0" smtClean="0"/>
              <a:t>Η εναλλακτικά τρέχουμε ακολουθία εντολών: </a:t>
            </a:r>
          </a:p>
          <a:p>
            <a:pPr lvl="1"/>
            <a:r>
              <a:rPr lang="en-US" dirty="0" smtClean="0"/>
              <a:t>export PATH="$HOME/.local/bin:$PATH"</a:t>
            </a:r>
          </a:p>
          <a:p>
            <a:pPr lvl="1"/>
            <a:r>
              <a:rPr lang="en-US" dirty="0" smtClean="0"/>
              <a:t>source $(poetry </a:t>
            </a:r>
            <a:r>
              <a:rPr lang="en-US" dirty="0" err="1" smtClean="0"/>
              <a:t>env</a:t>
            </a:r>
            <a:r>
              <a:rPr lang="en-US" dirty="0" smtClean="0"/>
              <a:t> info --path)/bin/activate</a:t>
            </a:r>
          </a:p>
          <a:p>
            <a:pPr lvl="1"/>
            <a:r>
              <a:rPr lang="en-US" dirty="0" smtClean="0"/>
              <a:t>poetry run python -m </a:t>
            </a:r>
            <a:r>
              <a:rPr lang="en-US" dirty="0" err="1" smtClean="0"/>
              <a:t>testing.test_methods</a:t>
            </a:r>
            <a:endParaRPr lang="en-US" dirty="0" smtClean="0"/>
          </a:p>
          <a:p>
            <a:r>
              <a:rPr lang="el-GR" dirty="0" smtClean="0"/>
              <a:t>Για </a:t>
            </a:r>
            <a:r>
              <a:rPr lang="de-DE" dirty="0" err="1" smtClean="0"/>
              <a:t>debugging</a:t>
            </a:r>
            <a:r>
              <a:rPr lang="de-DE" dirty="0" smtClean="0"/>
              <a:t> </a:t>
            </a:r>
            <a:r>
              <a:rPr lang="el-GR" dirty="0" smtClean="0"/>
              <a:t>μπορώ να τρέξω για παράδειγμα </a:t>
            </a:r>
            <a:r>
              <a:rPr lang="en-US" dirty="0" smtClean="0"/>
              <a:t>poetry run python -c "from </a:t>
            </a:r>
            <a:r>
              <a:rPr lang="en-US" dirty="0" err="1" smtClean="0"/>
              <a:t>sourceCode.utils</a:t>
            </a:r>
            <a:r>
              <a:rPr lang="en-US" dirty="0" smtClean="0"/>
              <a:t> import </a:t>
            </a:r>
            <a:r>
              <a:rPr lang="en-US" dirty="0" err="1" smtClean="0"/>
              <a:t>load_config</a:t>
            </a:r>
            <a:r>
              <a:rPr lang="en-US" dirty="0" smtClean="0"/>
              <a:t>; print(</a:t>
            </a:r>
            <a:r>
              <a:rPr lang="en-US" dirty="0" err="1" smtClean="0"/>
              <a:t>load_config</a:t>
            </a:r>
            <a:r>
              <a:rPr lang="en-US" dirty="0" smtClean="0"/>
              <a:t>())"</a:t>
            </a:r>
          </a:p>
          <a:p>
            <a:r>
              <a:rPr lang="el-GR" dirty="0" smtClean="0"/>
              <a:t>Για να τρέξω το </a:t>
            </a:r>
            <a:r>
              <a:rPr lang="de-DE" dirty="0" err="1" smtClean="0"/>
              <a:t>test</a:t>
            </a:r>
            <a:r>
              <a:rPr lang="de-DE" dirty="0" smtClean="0"/>
              <a:t> </a:t>
            </a:r>
            <a:r>
              <a:rPr lang="el-GR" dirty="0" smtClean="0"/>
              <a:t>αρχείο </a:t>
            </a:r>
            <a:r>
              <a:rPr lang="en-US" dirty="0" smtClean="0"/>
              <a:t>poetry run python -m </a:t>
            </a:r>
            <a:r>
              <a:rPr lang="en-US" dirty="0" err="1" smtClean="0"/>
              <a:t>testing.test_methods</a:t>
            </a:r>
            <a:r>
              <a:rPr lang="en-US" dirty="0" smtClean="0"/>
              <a:t> (treating the file as a part of module system)</a:t>
            </a:r>
          </a:p>
          <a:p>
            <a:r>
              <a:rPr lang="el-GR" dirty="0" smtClean="0"/>
              <a:t>Στο </a:t>
            </a:r>
            <a:r>
              <a:rPr lang="de-DE" dirty="0" smtClean="0"/>
              <a:t>.</a:t>
            </a:r>
            <a:r>
              <a:rPr lang="de-DE" dirty="0" err="1" smtClean="0"/>
              <a:t>env</a:t>
            </a:r>
            <a:r>
              <a:rPr lang="de-DE" dirty="0" smtClean="0"/>
              <a:t> </a:t>
            </a:r>
            <a:r>
              <a:rPr lang="el-GR" dirty="0" smtClean="0"/>
              <a:t>αρχείο </a:t>
            </a:r>
            <a:r>
              <a:rPr lang="el-GR" dirty="0" err="1" smtClean="0"/>
              <a:t>αποθηκέυουμε</a:t>
            </a:r>
            <a:r>
              <a:rPr lang="el-GR" dirty="0" smtClean="0"/>
              <a:t> τις σημαντικές μεταβλητές που αφορούν στο </a:t>
            </a:r>
            <a:r>
              <a:rPr lang="de-DE" dirty="0" err="1" smtClean="0"/>
              <a:t>api</a:t>
            </a:r>
            <a:r>
              <a:rPr lang="de-DE" dirty="0" smtClean="0"/>
              <a:t> </a:t>
            </a:r>
            <a:r>
              <a:rPr lang="el-GR" dirty="0" smtClean="0"/>
              <a:t>του πίνακα της βάσης δεδομένων στην </a:t>
            </a:r>
            <a:r>
              <a:rPr lang="de-DE" dirty="0" err="1" smtClean="0"/>
              <a:t>supabase</a:t>
            </a:r>
            <a:endParaRPr lang="en-US" dirty="0" smtClean="0"/>
          </a:p>
          <a:p>
            <a:pPr lvl="1"/>
            <a:r>
              <a:rPr lang="en-US" dirty="0" smtClean="0"/>
              <a:t>SUPABASE_URL="https://iftqwletgmtvtymsktar.supabase.co/rest/v1/measurements"</a:t>
            </a:r>
          </a:p>
          <a:p>
            <a:pPr lvl="1"/>
            <a:r>
              <a:rPr lang="en-US" dirty="0" smtClean="0"/>
              <a:t>API_KEY=“…..”</a:t>
            </a:r>
            <a:br>
              <a:rPr lang="en-US" dirty="0" smtClean="0"/>
            </a:br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Περιγραφή αρχείων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el-GR" dirty="0" smtClean="0"/>
              <a:t> (1)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API.py</a:t>
            </a:r>
            <a:r>
              <a:rPr lang="el-GR" dirty="0" smtClean="0"/>
              <a:t>:</a:t>
            </a:r>
          </a:p>
          <a:p>
            <a:r>
              <a:rPr lang="el-GR" b="1" dirty="0" smtClean="0"/>
              <a:t>Φορτώνει τη ρύθμιση της εφαρμογής</a:t>
            </a:r>
            <a:r>
              <a:rPr lang="el-GR" dirty="0" smtClean="0"/>
              <a:t>: Χρησιμοποιεί τη συνάρτηση </a:t>
            </a:r>
            <a:r>
              <a:rPr lang="el-GR" dirty="0" err="1" smtClean="0"/>
              <a:t>load_config</a:t>
            </a:r>
            <a:r>
              <a:rPr lang="el-GR" dirty="0" smtClean="0"/>
              <a:t> για να φορτώσει τη ρύθμιση της εφαρμογής (π.χ. API </a:t>
            </a:r>
            <a:r>
              <a:rPr lang="el-GR" dirty="0" err="1" smtClean="0"/>
              <a:t>key</a:t>
            </a:r>
            <a:r>
              <a:rPr lang="el-GR" dirty="0" smtClean="0"/>
              <a:t> και </a:t>
            </a:r>
            <a:r>
              <a:rPr lang="el-GR" dirty="0" err="1" smtClean="0"/>
              <a:t>Supabase</a:t>
            </a:r>
            <a:r>
              <a:rPr lang="el-GR" dirty="0" smtClean="0"/>
              <a:t> URL</a:t>
            </a:r>
            <a:r>
              <a:rPr lang="en-US" dirty="0" smtClean="0"/>
              <a:t>s –</a:t>
            </a:r>
            <a:r>
              <a:rPr lang="el-GR" dirty="0" smtClean="0"/>
              <a:t> ένα για </a:t>
            </a:r>
            <a:r>
              <a:rPr lang="en-US" dirty="0" smtClean="0"/>
              <a:t>selecting </a:t>
            </a:r>
            <a:r>
              <a:rPr lang="el-GR" dirty="0" smtClean="0"/>
              <a:t>και ένα για </a:t>
            </a:r>
            <a:r>
              <a:rPr lang="en-US" dirty="0" smtClean="0"/>
              <a:t>posting</a:t>
            </a:r>
            <a:r>
              <a:rPr lang="el-GR" dirty="0" smtClean="0"/>
              <a:t>).</a:t>
            </a:r>
          </a:p>
          <a:p>
            <a:r>
              <a:rPr lang="el-GR" b="1" dirty="0" smtClean="0"/>
              <a:t>Αρχικοποιεί την κλάση </a:t>
            </a:r>
            <a:r>
              <a:rPr lang="el-GR" b="1" dirty="0" err="1" smtClean="0"/>
              <a:t>VibrationMonitoringAPI</a:t>
            </a:r>
            <a:r>
              <a:rPr lang="el-GR" dirty="0" smtClean="0"/>
              <a:t>: Δημιουργεί ένα αντικείμενο για την επικοινωνία με το </a:t>
            </a:r>
            <a:r>
              <a:rPr lang="el-GR" dirty="0" err="1" smtClean="0"/>
              <a:t>Supabase</a:t>
            </a:r>
            <a:r>
              <a:rPr lang="el-GR" dirty="0" smtClean="0"/>
              <a:t> API.</a:t>
            </a:r>
          </a:p>
          <a:p>
            <a:r>
              <a:rPr lang="el-GR" b="1" dirty="0" smtClean="0"/>
              <a:t>Ελέγχει για την ύπαρξη του API </a:t>
            </a:r>
            <a:r>
              <a:rPr lang="el-GR" b="1" dirty="0" err="1" smtClean="0"/>
              <a:t>key</a:t>
            </a:r>
            <a:r>
              <a:rPr lang="el-GR" b="1" dirty="0" smtClean="0"/>
              <a:t> και του </a:t>
            </a:r>
            <a:r>
              <a:rPr lang="el-GR" b="1" dirty="0" err="1" smtClean="0"/>
              <a:t>Supabase</a:t>
            </a:r>
            <a:r>
              <a:rPr lang="el-GR" b="1" dirty="0" smtClean="0"/>
              <a:t> URL</a:t>
            </a:r>
            <a:r>
              <a:rPr lang="el-GR" dirty="0" smtClean="0"/>
              <a:t>: Αν λείπει κάποιο από αυτά, εμφανίζεται σφάλμα και διακόπτεται η εκτέλεση.</a:t>
            </a:r>
          </a:p>
          <a:p>
            <a:r>
              <a:rPr lang="el-GR" b="1" dirty="0" smtClean="0"/>
              <a:t>Φορτώνει επικεφαλίδες αιτήματος (</a:t>
            </a:r>
            <a:r>
              <a:rPr lang="el-GR" b="1" dirty="0" err="1" smtClean="0"/>
              <a:t>headers</a:t>
            </a:r>
            <a:r>
              <a:rPr lang="el-GR" b="1" dirty="0" smtClean="0"/>
              <a:t>)</a:t>
            </a:r>
            <a:r>
              <a:rPr lang="el-GR" dirty="0" smtClean="0"/>
              <a:t>: Χρησιμοποιεί το API </a:t>
            </a:r>
            <a:r>
              <a:rPr lang="el-GR" dirty="0" err="1" smtClean="0"/>
              <a:t>key</a:t>
            </a:r>
            <a:r>
              <a:rPr lang="el-GR" dirty="0" smtClean="0"/>
              <a:t> για να ρυθμίσει τις επικεφαλίδες του αιτήματος προς το </a:t>
            </a:r>
            <a:r>
              <a:rPr lang="el-GR" dirty="0" err="1" smtClean="0"/>
              <a:t>Supabase</a:t>
            </a:r>
            <a:r>
              <a:rPr lang="el-GR" dirty="0" smtClean="0"/>
              <a:t>.</a:t>
            </a:r>
          </a:p>
          <a:p>
            <a:r>
              <a:rPr lang="el-GR" b="1" dirty="0" smtClean="0"/>
              <a:t>Μορφοποιεί ημερομηνίες</a:t>
            </a:r>
            <a:r>
              <a:rPr lang="el-GR" dirty="0" smtClean="0"/>
              <a:t>: Η μέθοδος </a:t>
            </a:r>
            <a:r>
              <a:rPr lang="el-GR" dirty="0" err="1" smtClean="0"/>
              <a:t>get_time</a:t>
            </a:r>
            <a:r>
              <a:rPr lang="el-GR" dirty="0" smtClean="0"/>
              <a:t> μορφοποιεί τις ημερομηνίες </a:t>
            </a:r>
            <a:r>
              <a:rPr lang="el-GR" dirty="0" err="1" smtClean="0"/>
              <a:t>start_measurement</a:t>
            </a:r>
            <a:r>
              <a:rPr lang="el-GR" dirty="0" smtClean="0"/>
              <a:t> και </a:t>
            </a:r>
            <a:r>
              <a:rPr lang="el-GR" dirty="0" err="1" smtClean="0"/>
              <a:t>end_measurement</a:t>
            </a:r>
            <a:r>
              <a:rPr lang="el-GR" dirty="0" smtClean="0"/>
              <a:t> σε ISO 8601 μορφή.</a:t>
            </a:r>
          </a:p>
          <a:p>
            <a:r>
              <a:rPr lang="el-GR" b="1" dirty="0" smtClean="0"/>
              <a:t>Αποστολή δεδομένων μέτρησης</a:t>
            </a:r>
            <a:r>
              <a:rPr lang="el-GR" dirty="0" smtClean="0"/>
              <a:t>: Η μέθοδος </a:t>
            </a:r>
            <a:r>
              <a:rPr lang="el-GR" dirty="0" err="1" smtClean="0"/>
              <a:t>send_measurement</a:t>
            </a:r>
            <a:r>
              <a:rPr lang="el-GR" dirty="0" smtClean="0"/>
              <a:t> στέλνει τα δεδομένα μέτρησης στο </a:t>
            </a:r>
            <a:r>
              <a:rPr lang="el-GR" dirty="0" err="1" smtClean="0"/>
              <a:t>Supabase</a:t>
            </a:r>
            <a:r>
              <a:rPr lang="el-GR" dirty="0" smtClean="0"/>
              <a:t>, μέσω ενός HTTP POST αιτήματος</a:t>
            </a:r>
            <a:r>
              <a:rPr lang="de-DE" dirty="0" smtClean="0"/>
              <a:t>, </a:t>
            </a:r>
            <a:r>
              <a:rPr lang="el-GR" dirty="0" smtClean="0"/>
              <a:t>δίχως να λαμβάνει </a:t>
            </a:r>
            <a:r>
              <a:rPr lang="de-DE" dirty="0" err="1" smtClean="0"/>
              <a:t>feedback</a:t>
            </a:r>
            <a:r>
              <a:rPr lang="de-DE" dirty="0" smtClean="0"/>
              <a:t>.</a:t>
            </a:r>
            <a:endParaRPr lang="el-GR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Περιγραφή αρχείων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el-GR" dirty="0" smtClean="0"/>
              <a:t> (</a:t>
            </a:r>
            <a:r>
              <a:rPr lang="en-US" dirty="0" smtClean="0"/>
              <a:t>2</a:t>
            </a:r>
            <a:r>
              <a:rPr lang="el-GR" dirty="0" smtClean="0"/>
              <a:t>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Utils.py</a:t>
            </a:r>
            <a:r>
              <a:rPr lang="el-GR" dirty="0" smtClean="0"/>
              <a:t>:</a:t>
            </a:r>
          </a:p>
          <a:p>
            <a:r>
              <a:rPr lang="el-GR" b="1" dirty="0" smtClean="0"/>
              <a:t>Ρύθμιση καταγραφής (</a:t>
            </a:r>
            <a:r>
              <a:rPr lang="el-GR" b="1" dirty="0" err="1" smtClean="0"/>
              <a:t>Logging</a:t>
            </a:r>
            <a:r>
              <a:rPr lang="el-GR" b="1" dirty="0" smtClean="0"/>
              <a:t>)</a:t>
            </a:r>
            <a:r>
              <a:rPr lang="el-GR" dirty="0" smtClean="0"/>
              <a:t>: Ρυθμίζει την καταγραφή (</a:t>
            </a:r>
            <a:r>
              <a:rPr lang="el-GR" dirty="0" err="1" smtClean="0"/>
              <a:t>logging</a:t>
            </a:r>
            <a:r>
              <a:rPr lang="el-GR" dirty="0" smtClean="0"/>
              <a:t>) με χρονική σήμανση για τις εγγραφές των συμβάντων (INFO, ERROR, κλπ.).</a:t>
            </a:r>
          </a:p>
          <a:p>
            <a:r>
              <a:rPr lang="el-GR" b="1" dirty="0" smtClean="0"/>
              <a:t>Φόρτωση μεταβλητών περιβάλλοντος</a:t>
            </a:r>
            <a:r>
              <a:rPr lang="el-GR" dirty="0" smtClean="0"/>
              <a:t>: Η συνάρτηση </a:t>
            </a:r>
            <a:r>
              <a:rPr lang="el-GR" dirty="0" err="1" smtClean="0"/>
              <a:t>load_env_variables</a:t>
            </a:r>
            <a:r>
              <a:rPr lang="el-GR" dirty="0" smtClean="0"/>
              <a:t> φορτώνει τις μεταβλητές περιβάλλοντος από το αρχείο .</a:t>
            </a:r>
            <a:r>
              <a:rPr lang="el-GR" dirty="0" err="1" smtClean="0"/>
              <a:t>env</a:t>
            </a:r>
            <a:r>
              <a:rPr lang="el-GR" dirty="0" smtClean="0"/>
              <a:t> μέσω της βιβλιοθήκης </a:t>
            </a:r>
            <a:r>
              <a:rPr lang="el-GR" dirty="0" err="1" smtClean="0"/>
              <a:t>dotenv</a:t>
            </a:r>
            <a:r>
              <a:rPr lang="el-GR" dirty="0" smtClean="0"/>
              <a:t>.</a:t>
            </a:r>
          </a:p>
          <a:p>
            <a:r>
              <a:rPr lang="el-GR" b="1" dirty="0" smtClean="0"/>
              <a:t>Φόρτωση αρχείου ρύθμισης (</a:t>
            </a:r>
            <a:r>
              <a:rPr lang="el-GR" b="1" dirty="0" err="1" smtClean="0"/>
              <a:t>config</a:t>
            </a:r>
            <a:r>
              <a:rPr lang="el-GR" b="1" dirty="0" smtClean="0"/>
              <a:t>)</a:t>
            </a:r>
            <a:r>
              <a:rPr lang="el-GR" dirty="0" smtClean="0"/>
              <a:t>: Η συνάρτηση </a:t>
            </a:r>
            <a:r>
              <a:rPr lang="el-GR" dirty="0" err="1" smtClean="0"/>
              <a:t>load_config</a:t>
            </a:r>
            <a:r>
              <a:rPr lang="el-GR" dirty="0" smtClean="0"/>
              <a:t> φορτώνει τις ρυθμίσεις από ένα αρχείο YAML (προεπιλεγμένα από το αρχείο </a:t>
            </a:r>
            <a:r>
              <a:rPr lang="el-GR" dirty="0" err="1" smtClean="0"/>
              <a:t>config.yaml</a:t>
            </a:r>
            <a:r>
              <a:rPr lang="el-GR" dirty="0" smtClean="0"/>
              <a:t> στον φάκελο </a:t>
            </a:r>
            <a:r>
              <a:rPr lang="el-GR" dirty="0" err="1" smtClean="0"/>
              <a:t>config</a:t>
            </a:r>
            <a:r>
              <a:rPr lang="el-GR" dirty="0" smtClean="0"/>
              <a:t>). Αν το αρχείο δεν βρεθεί ή υπάρχει σφάλμα στην ανάλυση του YAML, εμφανίζεται το αντίστοιχο σφάλμα.</a:t>
            </a:r>
          </a:p>
          <a:p>
            <a:r>
              <a:rPr lang="el-GR" b="1" dirty="0" smtClean="0"/>
              <a:t>Ανάκτηση του API </a:t>
            </a:r>
            <a:r>
              <a:rPr lang="el-GR" b="1" dirty="0" err="1" smtClean="0"/>
              <a:t>Key</a:t>
            </a:r>
            <a:r>
              <a:rPr lang="el-GR" dirty="0" smtClean="0"/>
              <a:t>: Η συνάρτηση </a:t>
            </a:r>
            <a:r>
              <a:rPr lang="el-GR" dirty="0" err="1" smtClean="0"/>
              <a:t>get_api_key</a:t>
            </a:r>
            <a:r>
              <a:rPr lang="el-GR" dirty="0" smtClean="0"/>
              <a:t> ανακτά το API </a:t>
            </a:r>
            <a:r>
              <a:rPr lang="el-GR" dirty="0" err="1" smtClean="0"/>
              <a:t>Key</a:t>
            </a:r>
            <a:r>
              <a:rPr lang="el-GR" dirty="0" smtClean="0"/>
              <a:t> από τις μεταβλητές περιβάλλοντος.</a:t>
            </a:r>
          </a:p>
          <a:p>
            <a:r>
              <a:rPr lang="el-GR" b="1" dirty="0" smtClean="0"/>
              <a:t>Ανάκτηση του </a:t>
            </a:r>
            <a:r>
              <a:rPr lang="el-GR" b="1" dirty="0" err="1" smtClean="0"/>
              <a:t>Supabase</a:t>
            </a:r>
            <a:r>
              <a:rPr lang="el-GR" b="1" dirty="0" smtClean="0"/>
              <a:t> URL</a:t>
            </a:r>
            <a:r>
              <a:rPr lang="el-GR" dirty="0" smtClean="0"/>
              <a:t>: Η συνάρτηση </a:t>
            </a:r>
            <a:r>
              <a:rPr lang="el-GR" dirty="0" err="1" smtClean="0"/>
              <a:t>get_supabase_url</a:t>
            </a:r>
            <a:r>
              <a:rPr lang="el-GR" dirty="0" smtClean="0"/>
              <a:t> ανακτά το URL του </a:t>
            </a:r>
            <a:r>
              <a:rPr lang="el-GR" dirty="0" err="1" smtClean="0"/>
              <a:t>Supabase</a:t>
            </a:r>
            <a:r>
              <a:rPr lang="en-US" dirty="0" smtClean="0"/>
              <a:t> </a:t>
            </a:r>
            <a:r>
              <a:rPr lang="el-GR" dirty="0" smtClean="0"/>
              <a:t>από τις μεταβλητές περιβάλλοντος</a:t>
            </a:r>
            <a:r>
              <a:rPr lang="en-US" dirty="0" smtClean="0"/>
              <a:t>.</a:t>
            </a:r>
            <a:endParaRPr lang="el-G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smtClean="0"/>
              <a:t>Περιγραφή αρχείων </a:t>
            </a:r>
            <a:r>
              <a:rPr lang="de-DE" dirty="0" err="1" smtClean="0"/>
              <a:t>source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el-GR" dirty="0" smtClean="0"/>
              <a:t> (</a:t>
            </a:r>
            <a:r>
              <a:rPr lang="en-US" dirty="0" smtClean="0"/>
              <a:t>3</a:t>
            </a:r>
            <a:r>
              <a:rPr lang="el-GR" dirty="0" smtClean="0"/>
              <a:t>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Serial_communication.py</a:t>
            </a:r>
            <a:r>
              <a:rPr lang="el-GR" dirty="0" smtClean="0"/>
              <a:t>:</a:t>
            </a:r>
          </a:p>
          <a:p>
            <a:r>
              <a:rPr lang="el-GR" b="1" dirty="0" smtClean="0"/>
              <a:t>Δημιουργεί την σειριακή επικοινωνία: </a:t>
            </a:r>
            <a:r>
              <a:rPr lang="el-GR" dirty="0" smtClean="0"/>
              <a:t>μεταξύ του υπολογιστή</a:t>
            </a:r>
            <a:r>
              <a:rPr lang="en-US" dirty="0" smtClean="0"/>
              <a:t> (</a:t>
            </a:r>
            <a:r>
              <a:rPr lang="el-GR" dirty="0" smtClean="0"/>
              <a:t>στην </a:t>
            </a:r>
            <a:r>
              <a:rPr lang="de-DE" dirty="0" err="1" smtClean="0"/>
              <a:t>production</a:t>
            </a:r>
            <a:r>
              <a:rPr lang="de-DE" dirty="0" smtClean="0"/>
              <a:t> </a:t>
            </a:r>
            <a:r>
              <a:rPr lang="el-GR" dirty="0" smtClean="0"/>
              <a:t>φάση </a:t>
            </a:r>
            <a:r>
              <a:rPr lang="en-US" dirty="0" smtClean="0"/>
              <a:t>raspberry)</a:t>
            </a:r>
            <a:r>
              <a:rPr lang="el-GR" dirty="0" smtClean="0"/>
              <a:t> και του </a:t>
            </a:r>
            <a:r>
              <a:rPr lang="en-US" dirty="0" err="1" smtClean="0"/>
              <a:t>Arduino</a:t>
            </a:r>
            <a:r>
              <a:rPr lang="el-GR" dirty="0" smtClean="0"/>
              <a:t>  &lt;</a:t>
            </a:r>
            <a:r>
              <a:rPr lang="en-US" dirty="0" err="1" smtClean="0"/>
              <a:t>setup_serial_connection</a:t>
            </a:r>
            <a:r>
              <a:rPr lang="el-GR" dirty="0" smtClean="0"/>
              <a:t>&gt; καθορίζεται η επικοινωνία.</a:t>
            </a:r>
          </a:p>
          <a:p>
            <a:r>
              <a:rPr lang="el-GR" b="1" dirty="0" smtClean="0"/>
              <a:t>Διαβάζει μια σειρά από δεδομένα: </a:t>
            </a:r>
            <a:r>
              <a:rPr lang="el-GR" dirty="0" smtClean="0"/>
              <a:t>τα δεδομένα που έρχονται από το </a:t>
            </a:r>
            <a:r>
              <a:rPr lang="en-US" dirty="0" err="1" smtClean="0"/>
              <a:t>Arduino</a:t>
            </a:r>
            <a:r>
              <a:rPr lang="el-GR" dirty="0" smtClean="0"/>
              <a:t> και τα αποθηκεύει σε 3 μεταβλητές.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Supabase</a:t>
            </a:r>
            <a:r>
              <a:rPr lang="el-GR" dirty="0" smtClean="0"/>
              <a:t> (1)</a:t>
            </a:r>
            <a:endParaRPr lang="el-G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412775"/>
            <a:ext cx="8398074" cy="2439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6" y="4221088"/>
            <a:ext cx="2210109" cy="136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221088"/>
            <a:ext cx="22288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Supabase</a:t>
            </a:r>
            <a:r>
              <a:rPr lang="el-GR" dirty="0" smtClean="0"/>
              <a:t> (2)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Κάθε πελάτης μπορεί να κατέχει διάφορα αισθητήρια όπου θα μετράν διαφορετικά σημεία – δηλαδή διαφορετικό εξοπλισμό του</a:t>
            </a:r>
          </a:p>
          <a:p>
            <a:r>
              <a:rPr lang="el-GR" dirty="0" smtClean="0"/>
              <a:t>Κάθε αισθητήριο θα έχει μια ονομασία βασισμένη στο μηχάνημα και την λειτουργία του μηχανήματος</a:t>
            </a:r>
          </a:p>
          <a:p>
            <a:r>
              <a:rPr lang="el-GR" dirty="0" smtClean="0"/>
              <a:t>Στον βασικό πίνακα </a:t>
            </a:r>
            <a:r>
              <a:rPr lang="en-US" dirty="0" smtClean="0"/>
              <a:t>measurements </a:t>
            </a:r>
            <a:r>
              <a:rPr lang="el-GR" dirty="0" smtClean="0"/>
              <a:t>θα αποθηκεύονται όλα αυτά τα δεδομένα.</a:t>
            </a:r>
            <a:endParaRPr lang="el-G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Supabase</a:t>
            </a:r>
            <a:r>
              <a:rPr lang="el-GR" dirty="0" smtClean="0"/>
              <a:t> </a:t>
            </a:r>
            <a:r>
              <a:rPr lang="el-GR" dirty="0" smtClean="0"/>
              <a:t>(</a:t>
            </a:r>
            <a:r>
              <a:rPr lang="de-DE" dirty="0" smtClean="0"/>
              <a:t>3</a:t>
            </a:r>
            <a:r>
              <a:rPr lang="el-GR" dirty="0" smtClean="0"/>
              <a:t>)</a:t>
            </a:r>
            <a:endParaRPr lang="el-GR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31745"/>
            <a:ext cx="8229600" cy="3862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Περιγραφή </a:t>
            </a:r>
            <a:r>
              <a:rPr lang="en-US" dirty="0" smtClean="0"/>
              <a:t>Hardware (1)</a:t>
            </a:r>
            <a:endParaRPr lang="el-GR" dirty="0"/>
          </a:p>
        </p:txBody>
      </p:sp>
      <p:pic>
        <p:nvPicPr>
          <p:cNvPr id="4" name="3 - Θέση περιεχομένου" descr="adxl33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2804" y="1600200"/>
            <a:ext cx="5198391" cy="4525963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Raspbian</a:t>
            </a:r>
            <a:r>
              <a:rPr lang="en-US" dirty="0" smtClean="0"/>
              <a:t> </a:t>
            </a:r>
            <a:r>
              <a:rPr lang="en-US" dirty="0" err="1" smtClean="0"/>
              <a:t>Lite</a:t>
            </a:r>
            <a:r>
              <a:rPr lang="en-US" dirty="0" smtClean="0"/>
              <a:t> (1)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l-GR" dirty="0" smtClean="0"/>
              <a:t>Απλά πρέπει να τρέξουμε την εντολή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poetry run python </a:t>
            </a:r>
            <a:r>
              <a:rPr lang="en-US" dirty="0" err="1" smtClean="0"/>
              <a:t>sourceCode</a:t>
            </a:r>
            <a:r>
              <a:rPr lang="en-US" dirty="0" smtClean="0"/>
              <a:t>/main.py</a:t>
            </a:r>
            <a:r>
              <a:rPr lang="el-GR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l-GR" dirty="0" smtClean="0"/>
              <a:t>στο </a:t>
            </a:r>
            <a:r>
              <a:rPr lang="en-US" dirty="0" smtClean="0"/>
              <a:t>Raspberry Pi </a:t>
            </a:r>
            <a:r>
              <a:rPr lang="el-GR" dirty="0" smtClean="0"/>
              <a:t>όταν αυτό είναι συνδεδεμένο με το </a:t>
            </a:r>
            <a:r>
              <a:rPr lang="en-US" dirty="0" err="1" smtClean="0"/>
              <a:t>Arduino</a:t>
            </a:r>
            <a:r>
              <a:rPr lang="en-US" dirty="0" smtClean="0"/>
              <a:t>.</a:t>
            </a:r>
          </a:p>
          <a:p>
            <a:r>
              <a:rPr lang="el-GR" dirty="0" smtClean="0"/>
              <a:t>Μετά παρατηρούμε την αποστολή δεδομένων στην </a:t>
            </a:r>
            <a:r>
              <a:rPr lang="en-US" dirty="0" err="1" smtClean="0"/>
              <a:t>supabase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l-GR" dirty="0" smtClean="0"/>
              <a:t>Το αρχείο </a:t>
            </a:r>
            <a:r>
              <a:rPr lang="en-US" dirty="0" err="1" smtClean="0"/>
              <a:t>wpa_supplicant.conf.txt</a:t>
            </a:r>
            <a:r>
              <a:rPr lang="en-US" dirty="0" smtClean="0"/>
              <a:t> </a:t>
            </a:r>
            <a:r>
              <a:rPr lang="el-GR" dirty="0" smtClean="0"/>
              <a:t>το βάζω χειροκίνητα μέσα στο </a:t>
            </a:r>
            <a:r>
              <a:rPr lang="en-US" dirty="0" err="1" smtClean="0"/>
              <a:t>raspbian</a:t>
            </a:r>
            <a:r>
              <a:rPr lang="en-US" dirty="0" smtClean="0"/>
              <a:t> </a:t>
            </a:r>
            <a:r>
              <a:rPr lang="en-US" dirty="0" err="1" smtClean="0"/>
              <a:t>lite</a:t>
            </a:r>
            <a:endParaRPr lang="en-US" dirty="0" smtClean="0"/>
          </a:p>
          <a:p>
            <a:r>
              <a:rPr lang="el-GR" dirty="0" smtClean="0"/>
              <a:t>Όταν δίνει κωδικό 201 σημαίνει ότι στέλνει δεδομένα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Raspbian</a:t>
            </a:r>
            <a:r>
              <a:rPr lang="en-US" dirty="0" smtClean="0"/>
              <a:t> </a:t>
            </a:r>
            <a:r>
              <a:rPr lang="en-US" dirty="0" err="1" smtClean="0"/>
              <a:t>Lite</a:t>
            </a:r>
            <a:r>
              <a:rPr lang="en-US" dirty="0" smtClean="0"/>
              <a:t> (</a:t>
            </a:r>
            <a:r>
              <a:rPr lang="el-GR" dirty="0" smtClean="0"/>
              <a:t>2</a:t>
            </a:r>
            <a:r>
              <a:rPr lang="en-US" dirty="0" smtClean="0"/>
              <a:t>)</a:t>
            </a:r>
            <a:endParaRPr lang="el-G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149080"/>
            <a:ext cx="8712968" cy="2450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- TextBox"/>
          <p:cNvSpPr txBox="1"/>
          <p:nvPr/>
        </p:nvSpPr>
        <p:spPr>
          <a:xfrm>
            <a:off x="827584" y="1916832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 smtClean="0"/>
              <a:t>Παρατηρούμε παρακάτω ότι τα δεδομένα έχουν σταλεί στην </a:t>
            </a:r>
            <a:r>
              <a:rPr lang="en-US" sz="2400" dirty="0" err="1" smtClean="0"/>
              <a:t>supabase</a:t>
            </a:r>
            <a:r>
              <a:rPr lang="el-GR" sz="2400" dirty="0" smtClean="0"/>
              <a:t> και ότι η εντολή εκτελείται </a:t>
            </a:r>
            <a:r>
              <a:rPr lang="el-GR" sz="2400" dirty="0" err="1" smtClean="0"/>
              <a:t>επιτυχως</a:t>
            </a:r>
            <a:endParaRPr lang="el-GR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Vercel</a:t>
            </a:r>
            <a:r>
              <a:rPr lang="en-US" dirty="0" smtClean="0"/>
              <a:t> Setting-Up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 smtClean="0"/>
              <a:t>Έχει δημιουργηθεί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l-GR" dirty="0" smtClean="0"/>
              <a:t>μέσα σε έναν Η/Υ </a:t>
            </a:r>
            <a:endParaRPr lang="en-US" dirty="0" smtClean="0"/>
          </a:p>
          <a:p>
            <a:r>
              <a:rPr lang="el-GR" dirty="0" smtClean="0"/>
              <a:t>Για να </a:t>
            </a:r>
            <a:r>
              <a:rPr lang="el-GR" dirty="0" err="1" smtClean="0"/>
              <a:t>σεταρουμε</a:t>
            </a:r>
            <a:r>
              <a:rPr lang="el-GR" dirty="0" smtClean="0"/>
              <a:t> το περιβάλλον πρέπει δημιουργηθεί το αρχείο </a:t>
            </a:r>
            <a:r>
              <a:rPr lang="el-GR" dirty="0" smtClean="0"/>
              <a:t>.</a:t>
            </a:r>
            <a:r>
              <a:rPr lang="en-US" dirty="0" err="1" smtClean="0"/>
              <a:t>env</a:t>
            </a:r>
            <a:r>
              <a:rPr lang="el-GR" dirty="0" smtClean="0"/>
              <a:t>.</a:t>
            </a:r>
            <a:r>
              <a:rPr lang="en-US" dirty="0" smtClean="0"/>
              <a:t>local</a:t>
            </a:r>
            <a:r>
              <a:rPr lang="el-GR" dirty="0" smtClean="0"/>
              <a:t> στο ίδιο επίπεδο με το </a:t>
            </a:r>
            <a:r>
              <a:rPr lang="de-DE" dirty="0" err="1" smtClean="0"/>
              <a:t>package</a:t>
            </a:r>
            <a:r>
              <a:rPr lang="en-US" dirty="0" smtClean="0"/>
              <a:t>-lock </a:t>
            </a:r>
            <a:r>
              <a:rPr lang="el-GR" dirty="0" smtClean="0"/>
              <a:t>και </a:t>
            </a:r>
            <a:r>
              <a:rPr lang="en-US" dirty="0" smtClean="0"/>
              <a:t>next-</a:t>
            </a:r>
            <a:r>
              <a:rPr lang="en-US" dirty="0" err="1" smtClean="0"/>
              <a:t>env.d</a:t>
            </a:r>
            <a:endParaRPr lang="el-GR" dirty="0" smtClean="0"/>
          </a:p>
          <a:p>
            <a:r>
              <a:rPr lang="el-GR" dirty="0" smtClean="0"/>
              <a:t>Κάνεις </a:t>
            </a:r>
            <a:r>
              <a:rPr lang="el-GR" dirty="0" smtClean="0"/>
              <a:t>πρώτα εγκατάσταση την </a:t>
            </a:r>
            <a:r>
              <a:rPr lang="en-US" dirty="0" err="1" smtClean="0"/>
              <a:t>nodejs</a:t>
            </a:r>
            <a:endParaRPr lang="el-GR" dirty="0" smtClean="0"/>
          </a:p>
          <a:p>
            <a:r>
              <a:rPr lang="el-GR" dirty="0" smtClean="0"/>
              <a:t>Πρέπει να </a:t>
            </a:r>
            <a:r>
              <a:rPr lang="el-GR" dirty="0" smtClean="0"/>
              <a:t>γίνει</a:t>
            </a:r>
            <a:r>
              <a:rPr lang="en-US" dirty="0" smtClean="0"/>
              <a:t>:</a:t>
            </a:r>
          </a:p>
          <a:p>
            <a:pPr lvl="1"/>
            <a:r>
              <a:rPr lang="el-GR" dirty="0" smtClean="0"/>
              <a:t> </a:t>
            </a:r>
            <a:r>
              <a:rPr lang="en-US" dirty="0" err="1" smtClean="0"/>
              <a:t>npm</a:t>
            </a:r>
            <a:r>
              <a:rPr lang="en-US" dirty="0" smtClean="0"/>
              <a:t> install @</a:t>
            </a:r>
            <a:r>
              <a:rPr lang="en-US" dirty="0" err="1" smtClean="0"/>
              <a:t>supabase</a:t>
            </a:r>
            <a:r>
              <a:rPr lang="en-US" dirty="0" smtClean="0"/>
              <a:t>/</a:t>
            </a:r>
            <a:r>
              <a:rPr lang="en-US" dirty="0" err="1" smtClean="0"/>
              <a:t>supabase-js</a:t>
            </a:r>
            <a:r>
              <a:rPr lang="en-US" dirty="0" smtClean="0"/>
              <a:t> @</a:t>
            </a:r>
            <a:r>
              <a:rPr lang="en-US" dirty="0" err="1" smtClean="0"/>
              <a:t>supabase</a:t>
            </a:r>
            <a:r>
              <a:rPr lang="en-US" dirty="0" smtClean="0"/>
              <a:t>/auth-helpers-</a:t>
            </a:r>
            <a:r>
              <a:rPr lang="en-US" dirty="0" err="1" smtClean="0"/>
              <a:t>nextjs</a:t>
            </a:r>
            <a:r>
              <a:rPr lang="en-US" dirty="0" smtClean="0"/>
              <a:t> @</a:t>
            </a:r>
            <a:r>
              <a:rPr lang="en-US" dirty="0" err="1" smtClean="0"/>
              <a:t>supabase</a:t>
            </a:r>
            <a:r>
              <a:rPr lang="en-US" dirty="0" smtClean="0"/>
              <a:t>/</a:t>
            </a:r>
            <a:r>
              <a:rPr lang="en-US" dirty="0" err="1" smtClean="0"/>
              <a:t>ssr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l-GR" dirty="0" err="1" smtClean="0"/>
              <a:t>μεσα</a:t>
            </a:r>
            <a:r>
              <a:rPr lang="el-GR" dirty="0" smtClean="0"/>
              <a:t> </a:t>
            </a:r>
            <a:r>
              <a:rPr lang="el-GR" dirty="0" smtClean="0"/>
              <a:t>στον </a:t>
            </a:r>
            <a:r>
              <a:rPr lang="el-GR" dirty="0" smtClean="0"/>
              <a:t>φάκελο, καθώς επίσης και</a:t>
            </a:r>
            <a:endParaRPr lang="en-US" dirty="0" smtClean="0"/>
          </a:p>
          <a:p>
            <a:pPr lvl="1"/>
            <a:r>
              <a:rPr lang="en-US" dirty="0" err="1" smtClean="0"/>
              <a:t>npm</a:t>
            </a:r>
            <a:r>
              <a:rPr lang="en-US" dirty="0" smtClean="0"/>
              <a:t> </a:t>
            </a:r>
            <a:r>
              <a:rPr lang="en-US" dirty="0" smtClean="0"/>
              <a:t>run dev </a:t>
            </a:r>
            <a:r>
              <a:rPr lang="el-GR" dirty="0" smtClean="0"/>
              <a:t>, για να τρέξει τοπικά η εφαρμογή</a:t>
            </a:r>
            <a:endParaRPr lang="el-GR" dirty="0" smtClean="0"/>
          </a:p>
          <a:p>
            <a:r>
              <a:rPr lang="el-GR" dirty="0" smtClean="0"/>
              <a:t>Συγκεκριμένα εδώ </a:t>
            </a:r>
            <a:r>
              <a:rPr lang="en-US" dirty="0" err="1" smtClean="0"/>
              <a:t>cd</a:t>
            </a:r>
            <a:r>
              <a:rPr lang="en-US" dirty="0" smtClean="0"/>
              <a:t> Desktop/ Diploma\ Thesis/ 2. </a:t>
            </a:r>
            <a:r>
              <a:rPr lang="en-US" dirty="0" err="1" smtClean="0"/>
              <a:t>nextjs</a:t>
            </a:r>
            <a:endParaRPr lang="en-US" dirty="0" smtClean="0"/>
          </a:p>
          <a:p>
            <a:r>
              <a:rPr lang="el-GR" dirty="0" smtClean="0"/>
              <a:t>Και πολύ σημαντικό είναι ότι υπάρχουν παράλληλα εδώ τα 0.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&amp; 1. raspberry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Vercel</a:t>
            </a:r>
            <a:r>
              <a:rPr lang="de-DE" dirty="0" smtClean="0"/>
              <a:t> </a:t>
            </a:r>
            <a:r>
              <a:rPr lang="de-DE" dirty="0" err="1" smtClean="0"/>
              <a:t>Sharable</a:t>
            </a:r>
            <a:endParaRPr lang="el-G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708920"/>
            <a:ext cx="4706453" cy="385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- TextBox"/>
          <p:cNvSpPr txBox="1"/>
          <p:nvPr/>
        </p:nvSpPr>
        <p:spPr>
          <a:xfrm>
            <a:off x="1259632" y="1844824"/>
            <a:ext cx="624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Για να κάνω </a:t>
            </a:r>
            <a:r>
              <a:rPr lang="de-DE" dirty="0" err="1" smtClean="0"/>
              <a:t>share</a:t>
            </a:r>
            <a:r>
              <a:rPr lang="el-GR" dirty="0" smtClean="0"/>
              <a:t> κάποιο </a:t>
            </a:r>
            <a:r>
              <a:rPr lang="de-DE" dirty="0" smtClean="0"/>
              <a:t>link</a:t>
            </a:r>
            <a:r>
              <a:rPr lang="el-GR" dirty="0" smtClean="0"/>
              <a:t> </a:t>
            </a:r>
            <a:r>
              <a:rPr lang="el-GR" dirty="0" smtClean="0"/>
              <a:t>σε όλους πρέπει να κάνω </a:t>
            </a:r>
            <a:r>
              <a:rPr lang="de-DE" dirty="0" err="1" smtClean="0"/>
              <a:t>upgrade</a:t>
            </a:r>
            <a:r>
              <a:rPr lang="el-GR" dirty="0" smtClean="0"/>
              <a:t>.</a:t>
            </a:r>
            <a:endParaRPr lang="el-G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Vercel</a:t>
            </a:r>
            <a:r>
              <a:rPr lang="en-US" dirty="0" smtClean="0"/>
              <a:t> Project</a:t>
            </a:r>
            <a:endParaRPr lang="el-G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38167"/>
            <a:ext cx="8229600" cy="4250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hlinkClick r:id="rId2" tooltip="https://github.com/Vasilisdi/Vasilisdi-DiplomaUTH_Arduino-Raspberry"/>
            </a:endParaRPr>
          </a:p>
          <a:p>
            <a:r>
              <a:rPr lang="en-US" dirty="0" smtClean="0">
                <a:hlinkClick r:id="rId3" tooltip="https://github.com/Vasilisdi/Vasilisdi-DiplomaUTH_Arduino-Raspberry"/>
              </a:rPr>
              <a:t>https://github.com/Vasilisdi/2.nextjs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https://github.com/Vasilisdi/Vasilisdi-DiplomaUTH_Arduino-Raspberry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Περιγραφή </a:t>
            </a:r>
            <a:r>
              <a:rPr lang="en-US" dirty="0" smtClean="0"/>
              <a:t>Hardware (2)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 smtClean="0"/>
              <a:t>Παροχή ρεύματος στο </a:t>
            </a:r>
            <a:r>
              <a:rPr lang="el-GR" dirty="0" err="1" smtClean="0"/>
              <a:t>αξελερόμετρο</a:t>
            </a:r>
            <a:r>
              <a:rPr lang="el-GR" dirty="0" smtClean="0"/>
              <a:t> </a:t>
            </a:r>
            <a:r>
              <a:rPr lang="en-US" dirty="0" smtClean="0"/>
              <a:t>ADXL335</a:t>
            </a:r>
            <a:r>
              <a:rPr lang="el-GR" dirty="0" smtClean="0"/>
              <a:t> από το εν λειτουργία </a:t>
            </a:r>
            <a:r>
              <a:rPr lang="en-US" dirty="0" err="1" smtClean="0"/>
              <a:t>Arduino</a:t>
            </a:r>
            <a:r>
              <a:rPr lang="en-US" dirty="0" smtClean="0"/>
              <a:t> UNO</a:t>
            </a:r>
          </a:p>
          <a:p>
            <a:r>
              <a:rPr lang="el-GR" dirty="0" smtClean="0"/>
              <a:t>Διαθέτει το </a:t>
            </a:r>
            <a:r>
              <a:rPr lang="en-US" dirty="0" smtClean="0"/>
              <a:t>ADXL335 </a:t>
            </a:r>
            <a:r>
              <a:rPr lang="el-GR" dirty="0" smtClean="0"/>
              <a:t>τρεις αναλογικές εξόδους για μετρήσεις στο </a:t>
            </a:r>
            <a:r>
              <a:rPr lang="el-GR" dirty="0" err="1" smtClean="0"/>
              <a:t>ορθοκανονικό</a:t>
            </a:r>
            <a:r>
              <a:rPr lang="el-GR" dirty="0" smtClean="0"/>
              <a:t> σύστημα συντεταγμένων</a:t>
            </a:r>
          </a:p>
          <a:p>
            <a:r>
              <a:rPr lang="el-GR" dirty="0" smtClean="0"/>
              <a:t>Οι τρεις έξοδοι </a:t>
            </a:r>
            <a:r>
              <a:rPr lang="en-US" dirty="0" err="1" smtClean="0"/>
              <a:t>x,y,z</a:t>
            </a:r>
            <a:r>
              <a:rPr lang="en-US" dirty="0" smtClean="0"/>
              <a:t> </a:t>
            </a:r>
            <a:r>
              <a:rPr lang="el-GR" dirty="0" smtClean="0"/>
              <a:t>αναπαριστώνται πάνω στο </a:t>
            </a:r>
            <a:r>
              <a:rPr lang="en-US" dirty="0" smtClean="0"/>
              <a:t>ADXL335 Breakout</a:t>
            </a:r>
            <a:endParaRPr lang="el-GR" dirty="0" smtClean="0"/>
          </a:p>
          <a:p>
            <a:r>
              <a:rPr lang="el-GR" dirty="0" smtClean="0"/>
              <a:t>Οι τρεις αναλογικές έξοδοι συνδέονται σε τρεις αναλογικές εισόδους του </a:t>
            </a:r>
            <a:r>
              <a:rPr lang="en-US" dirty="0" err="1" smtClean="0"/>
              <a:t>Arduino</a:t>
            </a:r>
            <a:r>
              <a:rPr lang="en-US" dirty="0" smtClean="0"/>
              <a:t> (A0,A1,A2)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Περιγραφή </a:t>
            </a:r>
            <a:r>
              <a:rPr lang="en-US" dirty="0" smtClean="0"/>
              <a:t>Hardware (3)</a:t>
            </a:r>
            <a:endParaRPr lang="el-GR" dirty="0"/>
          </a:p>
        </p:txBody>
      </p:sp>
      <p:pic>
        <p:nvPicPr>
          <p:cNvPr id="4" name="3 - Θέση περιεχομένου" descr="adxl335 &amp; rasp pi4 &amp; arduino un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95031" y="2125671"/>
            <a:ext cx="7353938" cy="347502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Περιγραφή </a:t>
            </a:r>
            <a:r>
              <a:rPr lang="en-US" dirty="0" smtClean="0"/>
              <a:t>Hardware (4)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Το</a:t>
            </a:r>
            <a:r>
              <a:rPr lang="en-US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l-GR" dirty="0" smtClean="0"/>
              <a:t>συνδέεται σε ένα </a:t>
            </a:r>
            <a:r>
              <a:rPr lang="en-US" dirty="0" smtClean="0"/>
              <a:t>Raspberry Pi 4 </a:t>
            </a:r>
          </a:p>
          <a:p>
            <a:r>
              <a:rPr lang="el-GR" dirty="0" smtClean="0"/>
              <a:t>Η σύνδεση γίνεται μεταξύ της </a:t>
            </a:r>
            <a:r>
              <a:rPr lang="en-US" dirty="0" smtClean="0"/>
              <a:t>Serial Port </a:t>
            </a:r>
            <a:r>
              <a:rPr lang="el-GR" dirty="0" smtClean="0"/>
              <a:t>του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l-GR" dirty="0" smtClean="0"/>
              <a:t>και </a:t>
            </a:r>
            <a:r>
              <a:rPr lang="en-US" dirty="0" smtClean="0"/>
              <a:t>USB port </a:t>
            </a:r>
            <a:r>
              <a:rPr lang="el-GR" dirty="0" smtClean="0"/>
              <a:t>του </a:t>
            </a:r>
            <a:r>
              <a:rPr lang="de-DE" dirty="0" err="1" smtClean="0"/>
              <a:t>Raspberr</a:t>
            </a:r>
            <a:r>
              <a:rPr lang="en-US" dirty="0" smtClean="0"/>
              <a:t>y Pi</a:t>
            </a:r>
          </a:p>
          <a:p>
            <a:r>
              <a:rPr lang="el-GR" dirty="0" smtClean="0"/>
              <a:t>Αυτό αποσκοπεί στην διοχέτευση δεδομένων από το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l-GR" dirty="0" smtClean="0"/>
              <a:t>στο </a:t>
            </a:r>
            <a:r>
              <a:rPr lang="de-DE" dirty="0" err="1" smtClean="0"/>
              <a:t>Raspberr</a:t>
            </a:r>
            <a:r>
              <a:rPr lang="en-US" dirty="0" smtClean="0"/>
              <a:t>y</a:t>
            </a:r>
            <a:endParaRPr lang="el-GR" dirty="0" smtClean="0"/>
          </a:p>
          <a:p>
            <a:r>
              <a:rPr lang="el-GR" dirty="0" smtClean="0"/>
              <a:t>Πιο συγκεκριμένα το </a:t>
            </a:r>
            <a:r>
              <a:rPr lang="en-US" dirty="0" err="1" smtClean="0"/>
              <a:t>Arduino</a:t>
            </a:r>
            <a:r>
              <a:rPr lang="en-US" dirty="0" smtClean="0"/>
              <a:t> </a:t>
            </a:r>
            <a:r>
              <a:rPr lang="el-GR" dirty="0" smtClean="0"/>
              <a:t>λαμβάνει μετρήσεις από το αισθητήριο και το </a:t>
            </a:r>
            <a:r>
              <a:rPr lang="en-US" dirty="0" smtClean="0"/>
              <a:t>sketch </a:t>
            </a:r>
            <a:r>
              <a:rPr lang="el-GR" dirty="0" smtClean="0"/>
              <a:t>εκφράζει τα </a:t>
            </a:r>
            <a:r>
              <a:rPr lang="en-US" dirty="0" smtClean="0"/>
              <a:t>V </a:t>
            </a:r>
            <a:r>
              <a:rPr lang="el-GR" dirty="0" smtClean="0"/>
              <a:t>σε </a:t>
            </a:r>
            <a:r>
              <a:rPr lang="en-US" dirty="0" smtClean="0"/>
              <a:t>g-unit </a:t>
            </a:r>
            <a:r>
              <a:rPr lang="el-GR" dirty="0" smtClean="0"/>
              <a:t>ή σε </a:t>
            </a:r>
            <a:r>
              <a:rPr lang="en-US" dirty="0" smtClean="0"/>
              <a:t>mm/s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l-GR" baseline="30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Περιγραφή </a:t>
            </a:r>
            <a:r>
              <a:rPr lang="en-US" dirty="0" smtClean="0"/>
              <a:t>Software</a:t>
            </a:r>
            <a:r>
              <a:rPr lang="el-GR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(1)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l-GR" dirty="0" smtClean="0"/>
              <a:t>Το </a:t>
            </a:r>
            <a:r>
              <a:rPr lang="en-US" dirty="0" smtClean="0"/>
              <a:t>sketch</a:t>
            </a:r>
            <a:r>
              <a:rPr lang="el-GR" dirty="0" smtClean="0"/>
              <a:t> που χρησιμοποιώ για τις μετρήσεις λαμβάνει τις αναλογικές τιμές από το αισθητήριο χωρίς περαιτέρω επεξεργασία</a:t>
            </a:r>
          </a:p>
          <a:p>
            <a:r>
              <a:rPr lang="el-GR" dirty="0" smtClean="0"/>
              <a:t>Εναλλακτικά μπορούμε να χρησιμοποιήσουμε </a:t>
            </a:r>
            <a:r>
              <a:rPr lang="en-US" dirty="0" smtClean="0"/>
              <a:t>source code </a:t>
            </a:r>
            <a:r>
              <a:rPr lang="el-GR" dirty="0" smtClean="0"/>
              <a:t>όπως φαίνεται στην δεύτερη φωτογραφία για να κάνει την ίδια διαδικασία όμως να στείλει δεδομένα σε μορφή </a:t>
            </a:r>
            <a:r>
              <a:rPr lang="en-US" dirty="0" smtClean="0"/>
              <a:t>g</a:t>
            </a:r>
            <a:r>
              <a:rPr lang="el-GR" dirty="0" smtClean="0"/>
              <a:t> αφότου έχει </a:t>
            </a:r>
            <a:r>
              <a:rPr lang="el-GR" dirty="0" err="1" smtClean="0"/>
              <a:t>καλιμπράρει</a:t>
            </a:r>
            <a:r>
              <a:rPr lang="el-GR" dirty="0" smtClean="0"/>
              <a:t> μόνο του σε κάποια όρια τιμών</a:t>
            </a:r>
          </a:p>
          <a:p>
            <a:r>
              <a:rPr lang="el-GR" dirty="0" smtClean="0"/>
              <a:t>Ο λόγος που προτιμάω την πρώτη επιλογή σε πρώτη φάση είναι επειδή η συχνότητα συνδέεται άμεσα με την μετρούμενη τάση χωρίς να χάνεται πληροφορία πριν τον μετασχηματισμό </a:t>
            </a:r>
            <a:r>
              <a:rPr lang="en-US" dirty="0" smtClean="0"/>
              <a:t>Fourier</a:t>
            </a:r>
            <a:endParaRPr lang="el-GR" dirty="0" smtClean="0"/>
          </a:p>
          <a:p>
            <a:r>
              <a:rPr lang="en-US" dirty="0" smtClean="0">
                <a:hlinkClick r:id="rId2"/>
              </a:rPr>
              <a:t>Vibration-Analysis-Project/</a:t>
            </a:r>
            <a:r>
              <a:rPr lang="en-US" dirty="0" err="1" smtClean="0">
                <a:hlinkClick r:id="rId2"/>
              </a:rPr>
              <a:t>arduino</a:t>
            </a:r>
            <a:r>
              <a:rPr lang="en-US" dirty="0" smtClean="0">
                <a:hlinkClick r:id="rId2"/>
              </a:rPr>
              <a:t>/</a:t>
            </a:r>
            <a:r>
              <a:rPr lang="en-US" dirty="0" err="1" smtClean="0">
                <a:hlinkClick r:id="rId2"/>
              </a:rPr>
              <a:t>src</a:t>
            </a:r>
            <a:r>
              <a:rPr lang="en-US" dirty="0" smtClean="0">
                <a:hlinkClick r:id="rId2"/>
              </a:rPr>
              <a:t> at main · </a:t>
            </a:r>
            <a:r>
              <a:rPr lang="en-US" dirty="0" err="1" smtClean="0">
                <a:hlinkClick r:id="rId2"/>
              </a:rPr>
              <a:t>Vasilisdi</a:t>
            </a:r>
            <a:r>
              <a:rPr lang="en-US" dirty="0" smtClean="0">
                <a:hlinkClick r:id="rId2"/>
              </a:rPr>
              <a:t>/Vibration-Analysis-Project</a:t>
            </a:r>
            <a:endParaRPr lang="el-G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Περιγραφή </a:t>
            </a:r>
            <a:r>
              <a:rPr lang="en-US" dirty="0" smtClean="0"/>
              <a:t>Software</a:t>
            </a:r>
            <a:r>
              <a:rPr lang="el-GR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(</a:t>
            </a:r>
            <a:r>
              <a:rPr lang="el-GR" dirty="0" smtClean="0"/>
              <a:t>2</a:t>
            </a:r>
            <a:r>
              <a:rPr lang="en-US" dirty="0" smtClean="0"/>
              <a:t>)</a:t>
            </a:r>
            <a:endParaRPr lang="el-GR" dirty="0"/>
          </a:p>
        </p:txBody>
      </p:sp>
      <p:pic>
        <p:nvPicPr>
          <p:cNvPr id="4" name="3 - Θέση περιεχομένου" descr="arduino ino sket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190" y="1600200"/>
            <a:ext cx="7913619" cy="4525963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Περιγραφή </a:t>
            </a:r>
            <a:r>
              <a:rPr lang="en-US" dirty="0" smtClean="0"/>
              <a:t>Software</a:t>
            </a:r>
            <a:r>
              <a:rPr lang="el-GR" dirty="0" smtClean="0"/>
              <a:t> </a:t>
            </a:r>
            <a:r>
              <a:rPr lang="en-US" dirty="0" err="1" smtClean="0"/>
              <a:t>Arduino</a:t>
            </a:r>
            <a:r>
              <a:rPr lang="en-US" dirty="0" smtClean="0"/>
              <a:t> (</a:t>
            </a:r>
            <a:r>
              <a:rPr lang="el-GR" dirty="0" smtClean="0"/>
              <a:t>3</a:t>
            </a:r>
            <a:r>
              <a:rPr lang="en-US" dirty="0" smtClean="0"/>
              <a:t>)</a:t>
            </a:r>
            <a:endParaRPr lang="el-GR" dirty="0"/>
          </a:p>
        </p:txBody>
      </p:sp>
      <p:pic>
        <p:nvPicPr>
          <p:cNvPr id="4" name="3 - Θέση περιεχομένου" descr="source code sketch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9992" y="1600200"/>
            <a:ext cx="2664016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Περιγραφή </a:t>
            </a:r>
            <a:r>
              <a:rPr lang="en-US" dirty="0" smtClean="0"/>
              <a:t>Software</a:t>
            </a:r>
            <a:r>
              <a:rPr lang="el-GR" dirty="0" smtClean="0"/>
              <a:t> </a:t>
            </a:r>
            <a:r>
              <a:rPr lang="en-US" dirty="0" smtClean="0"/>
              <a:t>Raspberry (1)</a:t>
            </a:r>
            <a:endParaRPr lang="el-GR" dirty="0"/>
          </a:p>
        </p:txBody>
      </p:sp>
      <p:pic>
        <p:nvPicPr>
          <p:cNvPr id="4" name="3 - Θέση περιεχομένου" descr="Initializing Raspberry projec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773372"/>
            <a:ext cx="8229600" cy="417961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1015</Words>
  <Application>Microsoft Office PowerPoint</Application>
  <PresentationFormat>Προβολή στην οθόνη (4:3)</PresentationFormat>
  <Paragraphs>97</Paragraphs>
  <Slides>25</Slides>
  <Notes>0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25</vt:i4>
      </vt:variant>
    </vt:vector>
  </HeadingPairs>
  <TitlesOfParts>
    <vt:vector size="26" baseType="lpstr">
      <vt:lpstr>Θέμα του Office</vt:lpstr>
      <vt:lpstr>Diploma Thesis Project</vt:lpstr>
      <vt:lpstr>Περιγραφή Hardware (1)</vt:lpstr>
      <vt:lpstr>Περιγραφή Hardware (2)</vt:lpstr>
      <vt:lpstr>Περιγραφή Hardware (3)</vt:lpstr>
      <vt:lpstr>Περιγραφή Hardware (4)</vt:lpstr>
      <vt:lpstr>Περιγραφή Software Arduino (1)</vt:lpstr>
      <vt:lpstr>Περιγραφή Software Arduino (2)</vt:lpstr>
      <vt:lpstr>Περιγραφή Software Arduino (3)</vt:lpstr>
      <vt:lpstr>Περιγραφή Software Raspberry (1)</vt:lpstr>
      <vt:lpstr>Περιγραφή Software Raspberry (2)</vt:lpstr>
      <vt:lpstr>Περιγραφή Software Raspberry (3)</vt:lpstr>
      <vt:lpstr>Περιγραφή Software Raspberry (3)</vt:lpstr>
      <vt:lpstr>Παρατηρήσεις</vt:lpstr>
      <vt:lpstr>Περιγραφή αρχείων source code (1)</vt:lpstr>
      <vt:lpstr>Περιγραφή αρχείων source code (2)</vt:lpstr>
      <vt:lpstr>Περιγραφή αρχείων source code (3)</vt:lpstr>
      <vt:lpstr>Supabase (1)</vt:lpstr>
      <vt:lpstr>Supabase (2)</vt:lpstr>
      <vt:lpstr>Supabase (3)</vt:lpstr>
      <vt:lpstr>Raspbian Lite (1)</vt:lpstr>
      <vt:lpstr>Raspbian Lite (2)</vt:lpstr>
      <vt:lpstr>Vercel Setting-Up</vt:lpstr>
      <vt:lpstr>Vercel Sharable</vt:lpstr>
      <vt:lpstr>Vercel Project</vt:lpstr>
      <vt:lpstr>Links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βασίλης δημητρίου</dc:creator>
  <cp:lastModifiedBy>βασίλης δημητρίου</cp:lastModifiedBy>
  <cp:revision>26</cp:revision>
  <dcterms:created xsi:type="dcterms:W3CDTF">2025-01-16T20:52:41Z</dcterms:created>
  <dcterms:modified xsi:type="dcterms:W3CDTF">2025-03-25T22:29:28Z</dcterms:modified>
</cp:coreProperties>
</file>