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4"/>
  </p:sldMasterIdLst>
  <p:notesMasterIdLst>
    <p:notesMasterId r:id="rId34"/>
  </p:notesMasterIdLst>
  <p:handoutMasterIdLst>
    <p:handoutMasterId r:id="rId35"/>
  </p:handoutMasterIdLst>
  <p:sldIdLst>
    <p:sldId id="256" r:id="rId5"/>
    <p:sldId id="508" r:id="rId6"/>
    <p:sldId id="509" r:id="rId7"/>
    <p:sldId id="510" r:id="rId8"/>
    <p:sldId id="512" r:id="rId9"/>
    <p:sldId id="511" r:id="rId10"/>
    <p:sldId id="513" r:id="rId11"/>
    <p:sldId id="514" r:id="rId12"/>
    <p:sldId id="515" r:id="rId13"/>
    <p:sldId id="516" r:id="rId14"/>
    <p:sldId id="517" r:id="rId15"/>
    <p:sldId id="519" r:id="rId16"/>
    <p:sldId id="518" r:id="rId17"/>
    <p:sldId id="520" r:id="rId18"/>
    <p:sldId id="521" r:id="rId19"/>
    <p:sldId id="523" r:id="rId20"/>
    <p:sldId id="522" r:id="rId21"/>
    <p:sldId id="524" r:id="rId22"/>
    <p:sldId id="525" r:id="rId23"/>
    <p:sldId id="526" r:id="rId24"/>
    <p:sldId id="527" r:id="rId25"/>
    <p:sldId id="528" r:id="rId26"/>
    <p:sldId id="529" r:id="rId27"/>
    <p:sldId id="530" r:id="rId28"/>
    <p:sldId id="531" r:id="rId29"/>
    <p:sldId id="532" r:id="rId30"/>
    <p:sldId id="534" r:id="rId31"/>
    <p:sldId id="533" r:id="rId32"/>
    <p:sldId id="258" r:id="rId33"/>
  </p:sldIdLst>
  <p:sldSz cx="12192000" cy="6858000"/>
  <p:notesSz cx="9928225" cy="6797675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oannis Pitas" initials="IP" lastIdx="1" clrIdx="0">
    <p:extLst>
      <p:ext uri="{19B8F6BF-5375-455C-9EA6-DF929625EA0E}">
        <p15:presenceInfo xmlns:p15="http://schemas.microsoft.com/office/powerpoint/2012/main" userId="Ioannis Pit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0C0"/>
    <a:srgbClr val="556DA9"/>
    <a:srgbClr val="7A8DBC"/>
    <a:srgbClr val="6F89CB"/>
    <a:srgbClr val="59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9741B-1348-4547-8664-ADFE9466ED7A}" v="95" dt="2024-01-14T13:52:44.417"/>
    <p1510:client id="{0D6BEF75-C98B-4124-B8D3-F44958D1A68A}" v="3" dt="2020-02-26T17:26:35.294"/>
    <p1510:client id="{4626A538-21D9-4FFF-B3A4-D3D306C65BD7}" v="2" dt="2024-01-14T12:48:19.926"/>
    <p1510:client id="{54075FFA-6316-4870-B613-4FF52C5AC3CD}" v="11" dt="2024-01-13T11:26:58.579"/>
    <p1510:client id="{6E11561F-8207-4BAB-BE64-57F5ECF28F32}" v="1502" dt="2024-01-12T12:10:35.721"/>
    <p1510:client id="{6E88D431-62A3-4769-B036-317B47728A34}" v="648" dt="2024-01-13T12:46:42.111"/>
    <p1510:client id="{91990D9C-FC08-4B7D-A43B-FDA05AD1EA05}" v="490" dt="2024-01-12T21:12:42.627"/>
    <p1510:client id="{AA650ADD-93FE-4F8F-950E-45465C4CA593}" v="59" dt="2024-01-15T10:06:22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9"/>
  </p:normalViewPr>
  <p:slideViewPr>
    <p:cSldViewPr>
      <p:cViewPr varScale="1">
        <p:scale>
          <a:sx n="113" d="100"/>
          <a:sy n="113" d="100"/>
        </p:scale>
        <p:origin x="4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9" d="100"/>
          <a:sy n="119" d="100"/>
        </p:scale>
        <p:origin x="-1998" y="-102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010" tIns="45505" rIns="91010" bIns="4550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3713" cy="339725"/>
          </a:xfrm>
          <a:prstGeom prst="rect">
            <a:avLst/>
          </a:prstGeom>
        </p:spPr>
        <p:txBody>
          <a:bodyPr vert="horz" lIns="91010" tIns="45505" rIns="91010" bIns="4550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E4BFB10-A1C1-43B5-B7F0-B9EB54ACC98D}" type="datetimeFigureOut">
              <a:rPr lang="el-GR"/>
              <a:pPr>
                <a:defRPr/>
              </a:pPr>
              <a:t>15/1/2024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010" tIns="45505" rIns="91010" bIns="4550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3713" cy="339725"/>
          </a:xfrm>
          <a:prstGeom prst="rect">
            <a:avLst/>
          </a:prstGeom>
        </p:spPr>
        <p:txBody>
          <a:bodyPr vert="horz" lIns="91010" tIns="45505" rIns="91010" bIns="4550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2CA9C85-35FB-411A-B313-7FC1020D198C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0672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body"/>
          </p:nvPr>
        </p:nvSpPr>
        <p:spPr>
          <a:xfrm>
            <a:off x="1093788" y="3775075"/>
            <a:ext cx="8755062" cy="3576638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noProof="0"/>
              <a:t>Click to edit the notes format</a:t>
            </a:r>
          </a:p>
        </p:txBody>
      </p:sp>
      <p:sp>
        <p:nvSpPr>
          <p:cNvPr id="37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4749800" cy="396875"/>
          </a:xfrm>
          <a:prstGeom prst="rect">
            <a:avLst/>
          </a:prstGeom>
        </p:spPr>
        <p:txBody>
          <a:bodyPr lIns="0" tIns="0" rIns="0" bIns="0"/>
          <a:lstStyle>
            <a:lvl1pPr fontAlgn="auto">
              <a:spcBef>
                <a:spcPts val="0"/>
              </a:spcBef>
              <a:spcAft>
                <a:spcPts val="0"/>
              </a:spcAft>
              <a:defRPr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71" name="PlaceHolder 3"/>
          <p:cNvSpPr>
            <a:spLocks noGrp="1"/>
          </p:cNvSpPr>
          <p:nvPr>
            <p:ph type="dt"/>
          </p:nvPr>
        </p:nvSpPr>
        <p:spPr>
          <a:xfrm>
            <a:off x="6194425" y="0"/>
            <a:ext cx="4749800" cy="396875"/>
          </a:xfrm>
          <a:prstGeom prst="rect">
            <a:avLst/>
          </a:prstGeom>
        </p:spPr>
        <p:txBody>
          <a:bodyPr lIns="0" tIns="0" rIns="0" bIns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72" name="PlaceHolder 4"/>
          <p:cNvSpPr>
            <a:spLocks noGrp="1"/>
          </p:cNvSpPr>
          <p:nvPr>
            <p:ph type="ftr"/>
          </p:nvPr>
        </p:nvSpPr>
        <p:spPr>
          <a:xfrm>
            <a:off x="0" y="7551738"/>
            <a:ext cx="4749800" cy="396875"/>
          </a:xfrm>
          <a:prstGeom prst="rect">
            <a:avLst/>
          </a:prstGeom>
        </p:spPr>
        <p:txBody>
          <a:bodyPr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73" name="PlaceHolder 5"/>
          <p:cNvSpPr>
            <a:spLocks noGrp="1"/>
          </p:cNvSpPr>
          <p:nvPr>
            <p:ph type="sldNum"/>
          </p:nvPr>
        </p:nvSpPr>
        <p:spPr>
          <a:xfrm>
            <a:off x="6194425" y="7551738"/>
            <a:ext cx="4749800" cy="396875"/>
          </a:xfrm>
          <a:prstGeom prst="rect">
            <a:avLst/>
          </a:prstGeom>
        </p:spPr>
        <p:txBody>
          <a:bodyPr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+mn-cs"/>
              </a:defRPr>
            </a:lvl1pPr>
          </a:lstStyle>
          <a:p>
            <a:pPr>
              <a:defRPr/>
            </a:pPr>
            <a:fld id="{F1B5A461-6C88-47A3-BC6D-7462AFA41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0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748" y="1268760"/>
            <a:ext cx="9073008" cy="1656184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6000" b="1" dirty="0">
                <a:solidFill>
                  <a:srgbClr val="556DA9"/>
                </a:solidFill>
                <a:latin typeface="Arial" pitchFamily="34" charset="0"/>
              </a:defRPr>
            </a:lvl1pPr>
          </a:lstStyle>
          <a:p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2252" y="3602038"/>
            <a:ext cx="9072000" cy="1655762"/>
          </a:xfrm>
        </p:spPr>
        <p:txBody>
          <a:bodyPr/>
          <a:lstStyle>
            <a:lvl1pPr marL="0" indent="0" algn="ctr">
              <a:buNone/>
              <a:defRPr lang="en-US" sz="2400" b="1" dirty="0">
                <a:solidFill>
                  <a:srgbClr val="556DA9"/>
                </a:solidFill>
                <a:latin typeface="Arial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Στυλ κύριου υπότιτλου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CE8AA-EB86-4AF5-BC18-A66EC7CD4617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5737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5480" y="1825625"/>
            <a:ext cx="9865096" cy="4351338"/>
          </a:xfrm>
        </p:spPr>
        <p:txBody>
          <a:bodyPr vert="eaVert"/>
          <a:lstStyle>
            <a:lvl1pPr marL="324000" indent="-324000">
              <a:defRPr sz="2800"/>
            </a:lvl1pPr>
            <a:lvl2pPr marL="648000" indent="-324000">
              <a:buFont typeface="Arial" pitchFamily="34" charset="0"/>
              <a:buChar char="•"/>
              <a:defRPr/>
            </a:lvl2pPr>
            <a:lvl3pPr marL="972000" indent="-324000">
              <a:buFont typeface="Arial" pitchFamily="34" charset="0"/>
              <a:buChar char="•"/>
              <a:defRPr sz="2000"/>
            </a:lvl3pPr>
            <a:lvl4pPr marL="1296000" indent="-324000">
              <a:buFont typeface="Arial" pitchFamily="34" charset="0"/>
              <a:buChar char="•"/>
              <a:defRPr/>
            </a:lvl4pPr>
            <a:lvl5pPr marL="1620000" indent="-3240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15480" y="365125"/>
            <a:ext cx="7527352" cy="1325563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800" b="1" dirty="0">
                <a:solidFill>
                  <a:srgbClr val="556DA9"/>
                </a:solidFill>
                <a:latin typeface="Arial" pitchFamily="34" charset="0"/>
              </a:defRPr>
            </a:lvl1pPr>
          </a:lstStyle>
          <a:p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49582-D06A-4368-9C9F-682137577592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238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5480" y="1825625"/>
            <a:ext cx="7632848" cy="4351338"/>
          </a:xfrm>
        </p:spPr>
        <p:txBody>
          <a:bodyPr vert="eaVert"/>
          <a:lstStyle>
            <a:lvl1pPr marL="324000" indent="-324000">
              <a:defRPr sz="2800"/>
            </a:lvl1pPr>
            <a:lvl2pPr marL="648000" indent="-324000">
              <a:buFont typeface="Arial" pitchFamily="34" charset="0"/>
              <a:buChar char="•"/>
              <a:defRPr/>
            </a:lvl2pPr>
            <a:lvl3pPr marL="972000" indent="-324000">
              <a:buFont typeface="Arial" pitchFamily="34" charset="0"/>
              <a:buChar char="•"/>
              <a:defRPr sz="2000"/>
            </a:lvl3pPr>
            <a:lvl4pPr marL="1296000" indent="-324000">
              <a:buFont typeface="Arial" pitchFamily="34" charset="0"/>
              <a:buChar char="•"/>
              <a:defRPr/>
            </a:lvl4pPr>
            <a:lvl5pPr marL="1620000" indent="-3240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9048328" y="1844823"/>
            <a:ext cx="2305472" cy="4332139"/>
          </a:xfrm>
        </p:spPr>
        <p:txBody>
          <a:bodyPr vert="eaVert"/>
          <a:lstStyle>
            <a:lvl1pPr>
              <a:defRPr sz="3600" b="1">
                <a:solidFill>
                  <a:srgbClr val="556DA9"/>
                </a:solidFill>
              </a:defRPr>
            </a:lvl1pPr>
          </a:lstStyle>
          <a:p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1326E-B620-44B2-A99C-90E924176F9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6335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36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43472" y="404664"/>
            <a:ext cx="7521480" cy="1325160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800" b="1" dirty="0">
                <a:solidFill>
                  <a:srgbClr val="556DA9"/>
                </a:solidFill>
                <a:latin typeface="Arial" pitchFamily="34" charset="0"/>
              </a:defRPr>
            </a:lvl1pPr>
          </a:lstStyle>
          <a:p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1343472" y="1988840"/>
            <a:ext cx="10009188" cy="4249737"/>
          </a:xfrm>
        </p:spPr>
        <p:txBody>
          <a:bodyPr/>
          <a:lstStyle>
            <a:lvl1pPr marL="324000" indent="-324000">
              <a:defRPr sz="2800"/>
            </a:lvl1pPr>
            <a:lvl2pPr marL="648000" indent="-324000">
              <a:buFont typeface="Arial" pitchFamily="34" charset="0"/>
              <a:buChar char="•"/>
              <a:defRPr/>
            </a:lvl2pPr>
            <a:lvl3pPr marL="972000" indent="-324000">
              <a:buFont typeface="Arial" pitchFamily="34" charset="0"/>
              <a:buChar char="•"/>
              <a:defRPr sz="2000"/>
            </a:lvl3pPr>
            <a:lvl4pPr marL="1296000" indent="-324000">
              <a:buFont typeface="Arial" pitchFamily="34" charset="0"/>
              <a:buChar char="•"/>
              <a:defRPr/>
            </a:lvl4pPr>
            <a:lvl5pPr marL="1620000" indent="-324000"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l-GR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414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43472" y="1709738"/>
            <a:ext cx="10003978" cy="2852737"/>
          </a:xfrm>
        </p:spPr>
        <p:txBody>
          <a:bodyPr anchor="b"/>
          <a:lstStyle>
            <a:lvl1pPr>
              <a:defRPr sz="6000" b="1">
                <a:solidFill>
                  <a:srgbClr val="556DA9"/>
                </a:solidFill>
              </a:defRPr>
            </a:lvl1pPr>
          </a:lstStyle>
          <a:p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43472" y="4589463"/>
            <a:ext cx="100039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3054C-0ECE-4771-A30E-5D463CABA6B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6975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15480" y="365125"/>
            <a:ext cx="7527352" cy="1325563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800" b="1" dirty="0">
                <a:solidFill>
                  <a:srgbClr val="556DA9"/>
                </a:solidFill>
                <a:latin typeface="Arial" pitchFamily="34" charset="0"/>
              </a:defRPr>
            </a:lvl1pPr>
          </a:lstStyle>
          <a:p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1415480" y="1844824"/>
            <a:ext cx="4752528" cy="4320000"/>
          </a:xfrm>
        </p:spPr>
        <p:txBody>
          <a:bodyPr/>
          <a:lstStyle>
            <a:lvl1pPr marL="324000" indent="-324000">
              <a:defRPr sz="2800"/>
            </a:lvl1pPr>
            <a:lvl2pPr marL="648000" indent="-324000">
              <a:buFont typeface="Arial" pitchFamily="34" charset="0"/>
              <a:buChar char="•"/>
              <a:defRPr/>
            </a:lvl2pPr>
            <a:lvl3pPr marL="972000" indent="-324000">
              <a:buFont typeface="Arial" pitchFamily="34" charset="0"/>
              <a:buChar char="•"/>
              <a:defRPr sz="2000"/>
            </a:lvl3pPr>
            <a:lvl4pPr marL="1296000" indent="-324000">
              <a:buFont typeface="Arial" pitchFamily="34" charset="0"/>
              <a:buChar char="•"/>
              <a:defRPr/>
            </a:lvl4pPr>
            <a:lvl5pPr marL="1620000" indent="-324000"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l-GR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2"/>
          </p:nvPr>
        </p:nvSpPr>
        <p:spPr>
          <a:xfrm>
            <a:off x="6527519" y="1844824"/>
            <a:ext cx="4753057" cy="4320629"/>
          </a:xfrm>
        </p:spPr>
        <p:txBody>
          <a:bodyPr/>
          <a:lstStyle>
            <a:lvl1pPr marL="324000" indent="-324000">
              <a:defRPr sz="2800"/>
            </a:lvl1pPr>
            <a:lvl2pPr marL="648000" indent="-324000">
              <a:buFont typeface="Arial" pitchFamily="34" charset="0"/>
              <a:buChar char="•"/>
              <a:defRPr/>
            </a:lvl2pPr>
            <a:lvl3pPr marL="972000" indent="-324000">
              <a:buFont typeface="Arial" pitchFamily="34" charset="0"/>
              <a:buChar char="•"/>
              <a:defRPr sz="2000"/>
            </a:lvl3pPr>
            <a:lvl4pPr marL="1296000" indent="-324000">
              <a:buFont typeface="Arial" pitchFamily="34" charset="0"/>
              <a:buChar char="•"/>
              <a:defRPr/>
            </a:lvl4pPr>
            <a:lvl5pPr marL="1620000" indent="-324000"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l-GR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99972-E22E-4654-8B8C-AF9E2CB93B5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05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15480" y="365125"/>
            <a:ext cx="7527352" cy="1325563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800" b="1" dirty="0">
                <a:solidFill>
                  <a:srgbClr val="556DA9"/>
                </a:solidFill>
                <a:latin typeface="Arial" pitchFamily="34" charset="0"/>
              </a:defRPr>
            </a:lvl1pPr>
          </a:lstStyle>
          <a:p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1415480" y="2564755"/>
            <a:ext cx="4752000" cy="3672000"/>
          </a:xfrm>
        </p:spPr>
        <p:txBody>
          <a:bodyPr/>
          <a:lstStyle>
            <a:lvl1pPr marL="324000" indent="-324000">
              <a:defRPr sz="2800"/>
            </a:lvl1pPr>
            <a:lvl2pPr marL="648000" indent="-324000">
              <a:buFont typeface="Arial" pitchFamily="34" charset="0"/>
              <a:buChar char="•"/>
              <a:defRPr/>
            </a:lvl2pPr>
            <a:lvl3pPr marL="972000" indent="-324000">
              <a:buFont typeface="Arial" pitchFamily="34" charset="0"/>
              <a:buChar char="•"/>
              <a:defRPr sz="2000"/>
            </a:lvl3pPr>
            <a:lvl4pPr marL="1296000" indent="-324000">
              <a:buFont typeface="Arial" pitchFamily="34" charset="0"/>
              <a:buChar char="•"/>
              <a:defRPr/>
            </a:lvl4pPr>
            <a:lvl5pPr marL="1620000" indent="-324000"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l-GR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2"/>
          </p:nvPr>
        </p:nvSpPr>
        <p:spPr>
          <a:xfrm>
            <a:off x="6528575" y="2564755"/>
            <a:ext cx="4752000" cy="3672557"/>
          </a:xfrm>
        </p:spPr>
        <p:txBody>
          <a:bodyPr/>
          <a:lstStyle>
            <a:lvl1pPr marL="324000" indent="-324000">
              <a:defRPr sz="2800"/>
            </a:lvl1pPr>
            <a:lvl2pPr marL="648000" indent="-324000">
              <a:buFont typeface="Arial" pitchFamily="34" charset="0"/>
              <a:buChar char="•"/>
              <a:defRPr/>
            </a:lvl2pPr>
            <a:lvl3pPr marL="972000" indent="-324000">
              <a:buFont typeface="Arial" pitchFamily="34" charset="0"/>
              <a:buChar char="•"/>
              <a:defRPr sz="2000"/>
            </a:lvl3pPr>
            <a:lvl4pPr marL="1296000" indent="-324000">
              <a:buFont typeface="Arial" pitchFamily="34" charset="0"/>
              <a:buChar char="•"/>
              <a:defRPr/>
            </a:lvl4pPr>
            <a:lvl5pPr marL="1620000" indent="-324000"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l-GR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415479" y="1753022"/>
            <a:ext cx="4752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8576" y="1753022"/>
            <a:ext cx="4752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9840A-DF05-4057-84CA-7EFE2A1ADCF2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2642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15480" y="365125"/>
            <a:ext cx="7527352" cy="1325563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4800" b="1" dirty="0">
                <a:solidFill>
                  <a:srgbClr val="556DA9"/>
                </a:solidFill>
                <a:latin typeface="Arial" pitchFamily="34" charset="0"/>
              </a:defRPr>
            </a:lvl1pPr>
          </a:lstStyle>
          <a:p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0C609-90B0-4BB8-8EC5-0EA5637212F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208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4B732-CE0D-4255-9EFB-42126B249451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176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dirty="0">
                <a:solidFill>
                  <a:srgbClr val="556DA9"/>
                </a:solidFill>
                <a:latin typeface="Arial" pitchFamily="34" charset="0"/>
              </a:rPr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19936" y="987425"/>
            <a:ext cx="5835452" cy="4889847"/>
          </a:xfrm>
        </p:spPr>
        <p:txBody>
          <a:bodyPr/>
          <a:lstStyle>
            <a:lvl1pPr marL="324000" indent="-324000">
              <a:defRPr sz="2800"/>
            </a:lvl1pPr>
            <a:lvl2pPr marL="648000" indent="-324000">
              <a:buFont typeface="Arial" pitchFamily="34" charset="0"/>
              <a:buChar char="•"/>
              <a:defRPr sz="2400"/>
            </a:lvl2pPr>
            <a:lvl3pPr marL="972000" indent="-324000">
              <a:buFont typeface="Arial" pitchFamily="34" charset="0"/>
              <a:buChar char="•"/>
              <a:defRPr sz="2000"/>
            </a:lvl3pPr>
            <a:lvl4pPr marL="1296000" indent="-324000">
              <a:buFont typeface="Arial" pitchFamily="34" charset="0"/>
              <a:buChar char="•"/>
              <a:defRPr sz="1800"/>
            </a:lvl4pPr>
            <a:lvl5pPr marL="1620000" indent="-324000">
              <a:buFont typeface="Arial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75" y="2057400"/>
            <a:ext cx="3932237" cy="38115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D0BBF-25F7-456D-9C3C-8DFCBD81A49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96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kern="1200" dirty="0">
                <a:solidFill>
                  <a:srgbClr val="556DA9"/>
                </a:solidFill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75" y="2057400"/>
            <a:ext cx="3932237" cy="38115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5540424" y="1003647"/>
            <a:ext cx="581216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l-GR" noProof="0"/>
              <a:t>Κάντε κλικ στο εικονίδιο για να προσθέσετε μια εικόνα</a:t>
            </a:r>
            <a:endParaRPr lang="en-US" noProof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63508-37EA-4B68-8355-40D50696584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4899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fotinip\MULTIDRONE\presentations\wave.png"/>
          <p:cNvPicPr>
            <a:picLocks noChangeAspect="1" noChangeArrowheads="1"/>
          </p:cNvPicPr>
          <p:nvPr/>
        </p:nvPicPr>
        <p:blipFill>
          <a:blip r:embed="rId1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12192000" cy="44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PlaceHolder 5"/>
          <p:cNvSpPr>
            <a:spLocks noGrp="1"/>
          </p:cNvSpPr>
          <p:nvPr>
            <p:ph type="title"/>
          </p:nvPr>
        </p:nvSpPr>
        <p:spPr>
          <a:xfrm>
            <a:off x="1316038" y="365125"/>
            <a:ext cx="7521575" cy="1325563"/>
          </a:xfrm>
          <a:prstGeom prst="rect">
            <a:avLst/>
          </a:prstGeom>
        </p:spPr>
        <p:txBody>
          <a:bodyPr anchor="ctr"/>
          <a:lstStyle/>
          <a:p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1316038" y="1825625"/>
            <a:ext cx="10037762" cy="43513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the outline text format</a:t>
            </a:r>
          </a:p>
          <a:p>
            <a:pPr lvl="1"/>
            <a:r>
              <a:rPr lang="en-US" dirty="0"/>
              <a:t>Second Outline Level</a:t>
            </a:r>
          </a:p>
          <a:p>
            <a:pPr lvl="2"/>
            <a:r>
              <a:rPr lang="en-US" dirty="0"/>
              <a:t>Third Outline Level</a:t>
            </a:r>
          </a:p>
          <a:p>
            <a:pPr lvl="3"/>
            <a:r>
              <a:rPr lang="en-US" dirty="0"/>
              <a:t>Fourth Outline Level</a:t>
            </a:r>
          </a:p>
          <a:p>
            <a:pPr lvl="4"/>
            <a:r>
              <a:rPr lang="en-US" dirty="0"/>
              <a:t>Fifth Outline Level</a:t>
            </a:r>
          </a:p>
          <a:p>
            <a:pPr lvl="5"/>
            <a:r>
              <a:rPr lang="en-US" dirty="0"/>
              <a:t>Sixth Outline Level</a:t>
            </a:r>
          </a:p>
          <a:p>
            <a:r>
              <a:rPr lang="en-US" dirty="0"/>
              <a:t>Seventh Outline </a:t>
            </a:r>
            <a:r>
              <a:rPr lang="en-US" dirty="0" err="1"/>
              <a:t>LevelClick</a:t>
            </a:r>
            <a:r>
              <a:rPr lang="en-US" dirty="0"/>
              <a:t>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4EB47ED-F540-4B97-B026-1CFB7E01CCB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2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202" y="116632"/>
            <a:ext cx="2100470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Θέση κειμένου 5"/>
          <p:cNvSpPr txBox="1">
            <a:spLocks/>
          </p:cNvSpPr>
          <p:nvPr userDrawn="1"/>
        </p:nvSpPr>
        <p:spPr>
          <a:xfrm>
            <a:off x="4282691" y="6357875"/>
            <a:ext cx="4104456" cy="363600"/>
          </a:xfrm>
          <a:prstGeom prst="rect">
            <a:avLst/>
          </a:prstGeom>
        </p:spPr>
        <p:txBody>
          <a:bodyPr anchor="ctr"/>
          <a:lstStyle>
            <a:lvl1pPr marL="10795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el-GR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l-GR" dirty="0"/>
          </a:p>
        </p:txBody>
      </p:sp>
      <p:pic>
        <p:nvPicPr>
          <p:cNvPr id="3" name="Picture 3" descr="E:\fotinip\AIIA-CVML\LOGO1-sideletters_bold_lighter.png"/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47" b="5032"/>
          <a:stretch/>
        </p:blipFill>
        <p:spPr bwMode="auto">
          <a:xfrm>
            <a:off x="263350" y="6237368"/>
            <a:ext cx="27906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4" r:id="rId8"/>
    <p:sldLayoutId id="2147483695" r:id="rId9"/>
    <p:sldLayoutId id="2147483692" r:id="rId10"/>
    <p:sldLayoutId id="2147483693" r:id="rId11"/>
    <p:sldLayoutId id="2147483699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4800" b="1" dirty="0">
          <a:solidFill>
            <a:srgbClr val="556DA9"/>
          </a:solidFill>
          <a:latin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>
          <a:solidFill>
            <a:srgbClr val="10253F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>
          <a:solidFill>
            <a:srgbClr val="10253F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>
          <a:solidFill>
            <a:srgbClr val="10253F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>
          <a:solidFill>
            <a:srgbClr val="10253F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>
          <a:solidFill>
            <a:srgbClr val="10253F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>
          <a:solidFill>
            <a:srgbClr val="10253F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>
          <a:solidFill>
            <a:srgbClr val="10253F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>
          <a:solidFill>
            <a:srgbClr val="10253F"/>
          </a:solidFill>
          <a:latin typeface="Arial" pitchFamily="34" charset="0"/>
        </a:defRPr>
      </a:lvl9pPr>
    </p:titleStyle>
    <p:bodyStyle>
      <a:lvl1pPr marL="39370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itchFamily="34" charset="0"/>
        </a:defRPr>
      </a:lvl1pPr>
      <a:lvl2pPr marL="8001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Τίτλος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/>
                <a:cs typeface="Arial"/>
              </a:rPr>
              <a:t>Unsupervised Multimodal Video Summarization</a:t>
            </a:r>
            <a:endParaRPr lang="en-US">
              <a:cs typeface="Arial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Arial"/>
                <a:cs typeface="Arial"/>
              </a:rPr>
              <a:t>V. </a:t>
            </a:r>
            <a:r>
              <a:rPr lang="en-US" err="1">
                <a:latin typeface="Arial"/>
                <a:cs typeface="Arial"/>
              </a:rPr>
              <a:t>Papagrigoriou</a:t>
            </a:r>
            <a:r>
              <a:rPr lang="en-US">
                <a:latin typeface="Arial"/>
                <a:cs typeface="Arial"/>
              </a:rPr>
              <a:t>, Prof. Ioannis Pitas</a:t>
            </a:r>
          </a:p>
          <a:p>
            <a:r>
              <a:rPr lang="en-US" dirty="0"/>
              <a:t>Aristotle University of Thessaloniki</a:t>
            </a:r>
          </a:p>
          <a:p>
            <a:r>
              <a:rPr lang="en-US" dirty="0"/>
              <a:t>pitas@csd.auth.gr</a:t>
            </a:r>
          </a:p>
          <a:p>
            <a:r>
              <a:rPr lang="en-US" dirty="0"/>
              <a:t>www.aiia.csd.auth.gr</a:t>
            </a:r>
          </a:p>
          <a:p>
            <a:r>
              <a:rPr lang="en-US" dirty="0">
                <a:latin typeface="Arial"/>
                <a:cs typeface="Arial"/>
              </a:rPr>
              <a:t>Version 1.0</a:t>
            </a:r>
            <a:endParaRPr lang="el-GR" dirty="0">
              <a:cs typeface="Arial"/>
            </a:endParaRPr>
          </a:p>
          <a:p>
            <a:endParaRPr lang="el-G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90E09-8A8F-34D4-CB82-5D835F605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409F1B-DDC8-D671-EECC-44C6FA23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 err="1">
                <a:latin typeface="Arial"/>
                <a:cs typeface="Arial"/>
              </a:rPr>
              <a:t>Visual</a:t>
            </a:r>
            <a:r>
              <a:rPr lang="el-GR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Features</a:t>
            </a:r>
            <a:endParaRPr lang="el-GR" err="1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61BEFD5-2742-EB6D-826D-58D5BAB2246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In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addition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VGG16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model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extract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magnitude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and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angle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each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frame,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constructing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comprehensive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histogram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visual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information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 dirty="0"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405C02B-49A9-522C-7495-9074C55B96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852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10EEB-2CD9-4366-1D18-227E58D0D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35A311E-1C63-918E-A1FD-DAB41702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 err="1">
                <a:latin typeface="Arial"/>
                <a:cs typeface="Arial"/>
              </a:rPr>
              <a:t>Visual</a:t>
            </a:r>
            <a:r>
              <a:rPr lang="el-GR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Features</a:t>
            </a:r>
            <a:endParaRPr lang="el-GR" err="1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7F06FEC-0F19-EE8F-5A85-8C54FD06859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goal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synergize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histogram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titles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detected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For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example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elevated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histogram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value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might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indicate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presence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a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brightly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colored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such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football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in a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stadium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scene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aiding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in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precise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localization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key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elements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within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frame.</a:t>
            </a:r>
            <a:endParaRPr lang="el-GR">
              <a:cs typeface="Arial"/>
            </a:endParaRPr>
          </a:p>
          <a:p>
            <a:pPr marL="0" indent="0">
              <a:spcBef>
                <a:spcPts val="20"/>
              </a:spcBef>
              <a:buNone/>
            </a:pPr>
            <a:endParaRPr lang="el-GR" dirty="0"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377F9A1-FE6D-5F04-8B09-21198881AF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08262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C972F-DCEB-98E3-1EC4-B292B020A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19A2532-72FD-9E07-AA5A-707D95EE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 err="1">
                <a:latin typeface="Arial"/>
                <a:cs typeface="Arial"/>
              </a:rPr>
              <a:t>Visual</a:t>
            </a:r>
            <a:r>
              <a:rPr lang="el-GR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Features</a:t>
            </a:r>
            <a:endParaRPr lang="el-GR" err="1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1FD8657-8883-0690-A1A6-D766736BDB0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"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faced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challenge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managing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480,000-dimensional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visual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per frame,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encompassing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color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histograms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magnitudes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and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angles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handle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efficiently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utilized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Autoencoders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reduce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dimensionality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1024.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process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not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only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retains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key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visual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information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but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also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accelerates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tool's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performance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aligns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visual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title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vectors</a:t>
            </a:r>
            <a:endParaRPr lang="el-GR" dirty="0" err="1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3459E85-994C-4C13-A2CC-E28D952639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4258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4BC45-16D1-9C30-2394-AF8367E6C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D3B0BBB-77CB-DE45-26A8-FBE82DA8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Audio Features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688EE7C-AA04-D0AF-9F8D-AD45DB886B3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In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approach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to video summarization, understanding the interplay between audio and visual </a:t>
            </a:r>
            <a:r>
              <a:rPr lang="el-GR" dirty="0">
                <a:latin typeface="Arial"/>
                <a:cs typeface="Arial"/>
              </a:rPr>
              <a:t>elements is key. Our goal 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was to </a:t>
            </a:r>
            <a:r>
              <a:rPr lang="el-GR" dirty="0">
                <a:latin typeface="Arial"/>
                <a:cs typeface="Arial"/>
              </a:rPr>
              <a:t>explore correlations 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between </a:t>
            </a:r>
            <a:r>
              <a:rPr lang="el-GR" dirty="0">
                <a:latin typeface="Arial"/>
                <a:cs typeface="Arial"/>
              </a:rPr>
              <a:t>audio 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features </a:t>
            </a:r>
            <a:r>
              <a:rPr lang="el-GR" dirty="0">
                <a:latin typeface="Arial"/>
                <a:cs typeface="Arial"/>
              </a:rPr>
              <a:t>and visual objects to gain 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lang="el-GR" dirty="0">
                <a:latin typeface="Arial"/>
                <a:cs typeface="Arial"/>
              </a:rPr>
              <a:t>deeper insight into each 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frame.</a:t>
            </a:r>
            <a:endParaRPr lang="el-GR" dirty="0">
              <a:cs typeface="Arial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DCE0C77-CC99-C2D4-EC7E-D8291D58A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5539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B75ED-5C9D-F570-307C-3896619C2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8DECEBB-2CD3-1900-EAEA-879B99BD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Audio Features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A34D2EA-3E23-3755-E739-DF3E7D0D2F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For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audio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initially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work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maximum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GB" smtClean="0">
                <a:solidFill>
                  <a:srgbClr val="000000"/>
                </a:solidFill>
                <a:latin typeface="Arial"/>
                <a:cs typeface="Arial"/>
              </a:rPr>
              <a:t>28</a:t>
            </a:r>
            <a:r>
              <a:rPr lang="el-GR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features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per frame,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extracted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using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MFCCs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(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Mel-frequency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cepstral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coefficients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).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align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these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audio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features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visual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enhance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their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analytical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utility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employed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Neural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Networks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allowed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us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refine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audio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down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1024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features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per frame,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matching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dimensionality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object's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title's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vector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 dirty="0">
              <a:cs typeface="Arial" pitchFamily="34" charset="0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5EE7A8B-5DDE-6397-0DA2-633161B42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3406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B96B2-E613-D74A-061A-C7AD343B2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71D5819-3B0E-0C16-02C6-EA93A700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 err="1">
                <a:latin typeface="Arial"/>
                <a:cs typeface="Arial"/>
              </a:rPr>
              <a:t>Object</a:t>
            </a:r>
            <a:r>
              <a:rPr lang="el-GR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Detection</a:t>
            </a:r>
            <a:endParaRPr lang="el-GR" err="1">
              <a:cs typeface="Arial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0613132-9F36-3A8E-2BD2-34BE5030552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placed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significant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emphasis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on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detection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within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each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frame.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Utilizing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robust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YOLOv5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model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efficiently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identified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various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in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frames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Each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frame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was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represented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0,1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2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detected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 dirty="0"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956C8D8-7BDD-2C16-255F-A93EEF0FB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1484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1C12E-C29C-34AA-05C4-C2EC78197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433A65-FB98-6D75-13D0-8BCB5A3C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 err="1">
                <a:latin typeface="Arial"/>
                <a:cs typeface="Arial"/>
              </a:rPr>
              <a:t>Object</a:t>
            </a:r>
            <a:r>
              <a:rPr lang="el-GR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Detection</a:t>
            </a:r>
            <a:endParaRPr lang="el-GR" err="1">
              <a:cs typeface="Arial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0073C2A-5456-E16E-35C9-1FBFCA3157B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further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refine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analysis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employed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a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range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of NLP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tokenization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techniques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These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included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Spacy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RoBERTa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 BERT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tokenizer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 , NLTK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tokenizer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and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transformers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like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BERT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tokenizer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bert-based-uncased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These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tools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allowed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us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convert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the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identified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and the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title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into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structured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vectors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6A15C5E-5F86-2F26-70F6-E342500F8F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2787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C31CE-A1D6-B77B-AFCF-D3FB21856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DBA63DD-25A2-8BA7-F5D3-93F941EB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 err="1">
                <a:latin typeface="Arial"/>
                <a:cs typeface="Arial"/>
              </a:rPr>
              <a:t>Object</a:t>
            </a:r>
            <a:r>
              <a:rPr lang="el-GR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Detection</a:t>
            </a:r>
            <a:endParaRPr lang="el-GR" err="1">
              <a:cs typeface="Arial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A4EAA04-AF37-A6A7-AE7C-0964E161656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creating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these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vectors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for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each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frame,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established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systematic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way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compare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detected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title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method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enabled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us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draw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meaningful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correlations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between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visual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elements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their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semantic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representations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enriching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summarization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process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deeper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understanding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>
              <a:cs typeface="Arial"/>
            </a:endParaRPr>
          </a:p>
          <a:p>
            <a:pPr marL="0" indent="0">
              <a:spcBef>
                <a:spcPts val="20"/>
              </a:spcBef>
              <a:buNone/>
            </a:pPr>
            <a:endParaRPr lang="el-GR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C0AB225-385E-DB10-2F82-EDD6830DE2A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61077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58DB7-F73B-E0CE-289F-45FF0D52E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6462B15-5CC1-E919-75D7-BD98C335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 err="1">
                <a:latin typeface="Arial"/>
                <a:cs typeface="Arial"/>
              </a:rPr>
              <a:t>Title</a:t>
            </a:r>
            <a:r>
              <a:rPr lang="el-GR">
                <a:latin typeface="Arial"/>
                <a:cs typeface="Arial"/>
              </a:rPr>
              <a:t> of the video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9053E1B-7C2A-9489-96A7-49E3F653820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last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extracted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was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title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vectorized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titles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using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NLP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techniques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similar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those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for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detection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A35D195-04DC-77C5-289E-4985B6FC9E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657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76FFC-D094-7633-7331-A1D11C02B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4CD5DF-5097-E797-D852-B11C1AD7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Chapters</a:t>
            </a:r>
            <a:endParaRPr lang="el-GR">
              <a:cs typeface="Arial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C0F193F-A987-13A3-06BE-93C227FE99C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323850" indent="-323850"/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The 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Concept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Extraction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dirty="0">
                <a:latin typeface="Arial"/>
                <a:cs typeface="Arial"/>
              </a:rPr>
              <a:t>Frame </a:t>
            </a:r>
            <a:r>
              <a:rPr lang="el-GR" err="1">
                <a:latin typeface="Arial"/>
                <a:cs typeface="Arial"/>
              </a:rPr>
              <a:t>Significance</a:t>
            </a:r>
            <a:endParaRPr lang="el-GR">
              <a:latin typeface="Arial"/>
              <a:cs typeface="Arial"/>
            </a:endParaRPr>
          </a:p>
          <a:p>
            <a:pPr marL="323850" indent="-323850"/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Summarization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 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Techniques</a:t>
            </a:r>
            <a:endParaRPr lang="el-GR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pPr marL="323850" indent="-323850"/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Results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Feature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 Development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D58E966-15A9-A5F3-FEE6-E9638E38EB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055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3FDDFB-553A-4F44-A436-07C42E6A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Chapters</a:t>
            </a:r>
            <a:endParaRPr lang="el-GR">
              <a:cs typeface="Arial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27164FD-0A68-40AA-4FAE-782B825BBA0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323850" indent="-323850"/>
            <a:r>
              <a:rPr lang="el-GR" dirty="0">
                <a:latin typeface="Arial"/>
                <a:cs typeface="Arial"/>
              </a:rPr>
              <a:t>The </a:t>
            </a:r>
            <a:r>
              <a:rPr lang="el-GR" dirty="0" err="1">
                <a:latin typeface="Arial"/>
                <a:cs typeface="Arial"/>
              </a:rPr>
              <a:t>Concept</a:t>
            </a:r>
            <a:endParaRPr lang="el-GR" dirty="0">
              <a:latin typeface="Arial"/>
              <a:cs typeface="Arial"/>
            </a:endParaRPr>
          </a:p>
          <a:p>
            <a:pPr marL="323850" indent="-323850"/>
            <a:r>
              <a:rPr lang="el-GR" dirty="0" err="1">
                <a:latin typeface="Arial"/>
                <a:cs typeface="Arial"/>
              </a:rPr>
              <a:t>Data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dirty="0" err="1">
                <a:latin typeface="Arial"/>
                <a:cs typeface="Arial"/>
              </a:rPr>
              <a:t>Extraction</a:t>
            </a:r>
            <a:endParaRPr lang="el-GR" dirty="0">
              <a:latin typeface="Arial"/>
              <a:cs typeface="Arial"/>
            </a:endParaRPr>
          </a:p>
          <a:p>
            <a:pPr marL="323850" indent="-323850"/>
            <a:r>
              <a:rPr lang="el-GR" dirty="0">
                <a:latin typeface="Arial"/>
                <a:cs typeface="Arial"/>
              </a:rPr>
              <a:t>Frame </a:t>
            </a:r>
            <a:r>
              <a:rPr lang="el-GR" err="1">
                <a:latin typeface="Arial"/>
                <a:cs typeface="Arial"/>
              </a:rPr>
              <a:t>Significance</a:t>
            </a:r>
            <a:endParaRPr lang="el-GR">
              <a:latin typeface="Arial"/>
              <a:cs typeface="Arial"/>
            </a:endParaRPr>
          </a:p>
          <a:p>
            <a:pPr marL="323850" indent="-323850"/>
            <a:r>
              <a:rPr lang="el-GR" dirty="0" err="1">
                <a:latin typeface="Arial"/>
                <a:cs typeface="Arial"/>
              </a:rPr>
              <a:t>Summarization</a:t>
            </a:r>
            <a:r>
              <a:rPr lang="el-GR" dirty="0">
                <a:latin typeface="Arial"/>
                <a:cs typeface="Arial"/>
              </a:rPr>
              <a:t> </a:t>
            </a:r>
            <a:r>
              <a:rPr lang="el-GR" dirty="0" err="1">
                <a:latin typeface="Arial"/>
                <a:cs typeface="Arial"/>
              </a:rPr>
              <a:t>Techniques</a:t>
            </a:r>
            <a:endParaRPr lang="el-GR" dirty="0" err="1">
              <a:cs typeface="Arial" pitchFamily="34" charset="0"/>
            </a:endParaRPr>
          </a:p>
          <a:p>
            <a:pPr marL="323850" indent="-323850"/>
            <a:r>
              <a:rPr lang="el-GR" dirty="0" err="1">
                <a:latin typeface="Arial"/>
                <a:cs typeface="Arial"/>
              </a:rPr>
              <a:t>Results</a:t>
            </a:r>
            <a:endParaRPr lang="el-GR">
              <a:latin typeface="Arial"/>
              <a:cs typeface="Arial"/>
            </a:endParaRPr>
          </a:p>
          <a:p>
            <a:pPr marL="323850" indent="-323850"/>
            <a:r>
              <a:rPr lang="el-GR" dirty="0" err="1">
                <a:latin typeface="Arial"/>
                <a:cs typeface="Arial"/>
              </a:rPr>
              <a:t>Feature</a:t>
            </a:r>
            <a:r>
              <a:rPr lang="el-GR" dirty="0">
                <a:latin typeface="Arial"/>
                <a:cs typeface="Arial"/>
              </a:rPr>
              <a:t> Development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9A80A07-EBE6-DA46-739A-D60CBCF194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58519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6DDAB-5166-9AB9-E099-B3577ED87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788EE03-0487-4754-C4DE-820D0A74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Frame Significance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3FC2724-4BF5-2634-444C-FB16CBDC02B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devised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method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assign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importance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values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each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frame.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involved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calculating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cosine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similarity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between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detected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in a frame and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title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aggregating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these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similarity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scores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determined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frame's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overall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importance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 dirty="0"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3BD03DA-C9D1-E77D-317B-9D7453D1A1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8306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BA7A7-CE53-7BC0-76B2-86277A075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F54DF1A-C390-885C-4341-54C23DDC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Frame Significance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CF48128-F372-95EC-2C34-29FD0654164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For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next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phase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focused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on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determining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importance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each clip, with a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clip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consisting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several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frames</a:t>
            </a:r>
            <a:r>
              <a:rPr lang="el-GR" dirty="0">
                <a:latin typeface="Arial"/>
                <a:cs typeface="Arial"/>
              </a:rPr>
              <a:t>.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clip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importance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was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calculated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summing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importance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values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all frames within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clip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thus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determine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overall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significance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each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segment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in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61039236-5A94-CA62-9CD1-BA2F03964B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4582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CD5EB-2A40-7666-AFA9-2DB8D6C56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E8B610-C400-71B7-8028-A0CCE777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Chapters</a:t>
            </a:r>
            <a:endParaRPr lang="el-GR">
              <a:cs typeface="Arial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6D67435-E77E-F1C8-66C4-7AC730A4348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323850" indent="-323850"/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The 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Concept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Extraction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Frame 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Significance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err="1">
                <a:latin typeface="Arial"/>
                <a:cs typeface="Arial"/>
              </a:rPr>
              <a:t>Summarization</a:t>
            </a:r>
            <a:r>
              <a:rPr lang="el-GR" dirty="0">
                <a:latin typeface="Arial"/>
                <a:cs typeface="Arial"/>
              </a:rPr>
              <a:t> </a:t>
            </a:r>
            <a:r>
              <a:rPr lang="el-GR" err="1">
                <a:latin typeface="Arial"/>
                <a:cs typeface="Arial"/>
              </a:rPr>
              <a:t>Techniques</a:t>
            </a:r>
            <a:endParaRPr lang="el-GR">
              <a:cs typeface="Arial" pitchFamily="34" charset="0"/>
            </a:endParaRPr>
          </a:p>
          <a:p>
            <a:pPr marL="323850" indent="-323850"/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Results</a:t>
            </a:r>
            <a:endParaRPr lang="el-GR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Feature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 Development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F62CA3E-C236-CD56-2ED9-340EE4C416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78160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CEB2A-E1BE-E864-92C5-5B862A77F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69B2056-83A3-340E-C17B-80F744A1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404664"/>
            <a:ext cx="8239758" cy="1312669"/>
          </a:xfrm>
        </p:spPr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Summarization Techniques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D8F043C-A8EA-2925-363F-FD8909D62D9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Initially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experimented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clustering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techniques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like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KMeans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and ISODATA,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aiming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identify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key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clusters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for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summarization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However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these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methods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presented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challenges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in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accurately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capturing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essence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Shifting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strategy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adopted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knapsack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algorithm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a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more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robust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approach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that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prioritizes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clips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their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importance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resulting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in a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refined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effective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summarization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content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>
              <a:cs typeface="Arial" pitchFamily="34" charset="0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1B91F55-16D4-2F15-B03D-2E0EA8DF9D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23083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A7FAB-BED9-EA13-F8CF-F7F693E64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936C00C-56AB-BFE8-FA13-4C78DD07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Chapters</a:t>
            </a:r>
            <a:endParaRPr lang="el-GR">
              <a:cs typeface="Arial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9AE44C2-1710-8903-71B2-97C7F48B90A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323850" indent="-323850"/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The 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Concept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Extraction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Frame 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Significance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Summarization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 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Techniques</a:t>
            </a:r>
            <a:endParaRPr lang="el-GR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pPr marL="323850" indent="-323850"/>
            <a:r>
              <a:rPr lang="el-GR" dirty="0" err="1">
                <a:latin typeface="Arial"/>
                <a:cs typeface="Arial"/>
              </a:rPr>
              <a:t>Results</a:t>
            </a:r>
            <a:endParaRPr lang="el-GR">
              <a:latin typeface="Arial"/>
              <a:cs typeface="Arial"/>
            </a:endParaRPr>
          </a:p>
          <a:p>
            <a:pPr marL="323850" indent="-323850"/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Feature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 Development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BEFF5CA-AEA2-4A8D-1196-968679B2AA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50929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40AAE-189B-0EA6-F6F7-915FD4499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15F1DD-590D-CCD2-C5E1-2269D4A8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404664"/>
            <a:ext cx="8239758" cy="1312669"/>
          </a:xfrm>
        </p:spPr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Results</a:t>
            </a:r>
            <a:endParaRPr lang="el-GR">
              <a:cs typeface="Arial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9BD438-D98C-355C-A848-FA5F372DCD8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In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assessing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effectiveness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summarization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technique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calculated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F-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score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calculation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considered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importance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distance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between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titles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though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was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based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on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raw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without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additional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contextual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fusion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due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last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minute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modifications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Despite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these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constraints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the F-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scores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align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expectations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for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neat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showcasing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potential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method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in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accurately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summarizing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content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41D3A46-3B1F-2CF8-5327-C839281755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25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7621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22628-8B53-53F0-B1C7-F71830D26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2702C3C-A5DC-C994-71E8-186A991D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404664"/>
            <a:ext cx="8239758" cy="1312669"/>
          </a:xfrm>
        </p:spPr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Results</a:t>
            </a:r>
            <a:endParaRPr lang="el-GR">
              <a:cs typeface="Arial"/>
            </a:endParaRPr>
          </a:p>
        </p:txBody>
      </p:sp>
      <p:graphicFrame>
        <p:nvGraphicFramePr>
          <p:cNvPr id="5" name="Θέση περιεχομένου 4">
            <a:extLst>
              <a:ext uri="{FF2B5EF4-FFF2-40B4-BE49-F238E27FC236}">
                <a16:creationId xmlns:a16="http://schemas.microsoft.com/office/drawing/2014/main" id="{784AEBE9-8485-D8F7-899C-AC9347EC3482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046370935"/>
              </p:ext>
            </p:extLst>
          </p:nvPr>
        </p:nvGraphicFramePr>
        <p:xfrm>
          <a:off x="1343025" y="1989138"/>
          <a:ext cx="7796511" cy="3292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837">
                  <a:extLst>
                    <a:ext uri="{9D8B030D-6E8A-4147-A177-3AD203B41FA5}">
                      <a16:colId xmlns:a16="http://schemas.microsoft.com/office/drawing/2014/main" val="1084384780"/>
                    </a:ext>
                  </a:extLst>
                </a:gridCol>
                <a:gridCol w="2598837">
                  <a:extLst>
                    <a:ext uri="{9D8B030D-6E8A-4147-A177-3AD203B41FA5}">
                      <a16:colId xmlns:a16="http://schemas.microsoft.com/office/drawing/2014/main" val="145360756"/>
                    </a:ext>
                  </a:extLst>
                </a:gridCol>
                <a:gridCol w="2598837">
                  <a:extLst>
                    <a:ext uri="{9D8B030D-6E8A-4147-A177-3AD203B41FA5}">
                      <a16:colId xmlns:a16="http://schemas.microsoft.com/office/drawing/2014/main" val="981886259"/>
                    </a:ext>
                  </a:extLst>
                </a:gridCol>
              </a:tblGrid>
              <a:tr h="548792">
                <a:tc>
                  <a:txBody>
                    <a:bodyPr/>
                    <a:lstStyle/>
                    <a:p>
                      <a:r>
                        <a:rPr lang="el-GR" sz="2400" err="1"/>
                        <a:t>VideoID</a:t>
                      </a:r>
                      <a:endParaRPr lang="el-GR" sz="24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/>
                        <a:t>F-</a:t>
                      </a:r>
                      <a:r>
                        <a:rPr lang="el-GR" sz="2400" err="1"/>
                        <a:t>Score</a:t>
                      </a:r>
                      <a:r>
                        <a:rPr lang="el-GR" sz="2400" dirty="0"/>
                        <a:t> </a:t>
                      </a:r>
                      <a:r>
                        <a:rPr lang="el-GR" sz="2400" err="1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/>
                        <a:t>F-</a:t>
                      </a:r>
                      <a:r>
                        <a:rPr lang="el-GR" sz="2400" err="1"/>
                        <a:t>Score</a:t>
                      </a:r>
                      <a:r>
                        <a:rPr lang="el-GR" sz="2400" dirty="0"/>
                        <a:t> </a:t>
                      </a:r>
                      <a:r>
                        <a:rPr lang="el-GR" sz="2400" err="1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416892"/>
                  </a:ext>
                </a:extLst>
              </a:tr>
              <a:tr h="5487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37rzWOQsNIw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951266"/>
                  </a:ext>
                </a:extLst>
              </a:tr>
              <a:tr h="5487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iVt07TCkFM0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dirty="0"/>
                        <a:t>22.8%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dirty="0"/>
                        <a:t>40.9%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61676"/>
                  </a:ext>
                </a:extLst>
              </a:tr>
              <a:tr h="5487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91IHQYk1IQM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dirty="0"/>
                        <a:t>22.7%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dirty="0"/>
                        <a:t>35.6%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33335"/>
                  </a:ext>
                </a:extLst>
              </a:tr>
              <a:tr h="5487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uGu_10sucQo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dirty="0"/>
                        <a:t>22.5%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dirty="0"/>
                        <a:t>38.7%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79632"/>
                  </a:ext>
                </a:extLst>
              </a:tr>
              <a:tr h="5487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i3wAGJaaktw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dirty="0"/>
                        <a:t>21.5%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dirty="0"/>
                        <a:t>31.8%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328336"/>
                  </a:ext>
                </a:extLst>
              </a:tr>
            </a:tbl>
          </a:graphicData>
        </a:graphic>
      </p:graphicFrame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4DF43F30-97AE-AE3F-E476-86EFF39254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 dirty="0"/>
              <a:pPr>
                <a:defRPr/>
              </a:pPr>
              <a:t>26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11909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EC74B-298B-8D03-4A6F-76A4D96A2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94ED6E4-E230-C3AB-32E9-E0C83F02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Chapters</a:t>
            </a:r>
            <a:endParaRPr lang="el-GR">
              <a:cs typeface="Arial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0215BD7-E8CB-6B47-4A40-6AE8D3AE8F5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323850" indent="-323850"/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The 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Concept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Extraction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Frame 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Significance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Summarization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 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Techniques</a:t>
            </a:r>
            <a:endParaRPr lang="el-GR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pPr marL="323850" indent="-323850"/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Results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err="1">
                <a:latin typeface="Arial"/>
                <a:cs typeface="Arial"/>
              </a:rPr>
              <a:t>Feature</a:t>
            </a:r>
            <a:r>
              <a:rPr lang="el-GR" dirty="0">
                <a:latin typeface="Arial"/>
                <a:cs typeface="Arial"/>
              </a:rPr>
              <a:t> Development</a:t>
            </a:r>
            <a:endParaRPr lang="en-US">
              <a:latin typeface="Arial"/>
              <a:cs typeface="Arial"/>
            </a:endParaRPr>
          </a:p>
          <a:p>
            <a:pPr marL="323850" indent="-323850"/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Bibliography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endParaRPr lang="el-GR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6F1C67CA-B96F-7065-5EBF-C29C88ACD0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27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3814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C4666-F339-69FD-F605-8E9835A3A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7DE8B3-72D0-54CF-A39B-033CC7AE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404664"/>
            <a:ext cx="8239758" cy="1312669"/>
          </a:xfrm>
        </p:spPr>
        <p:txBody>
          <a:bodyPr lIns="91440" tIns="45720" rIns="91440" bIns="45720" anchor="ctr"/>
          <a:lstStyle/>
          <a:p>
            <a:r>
              <a:rPr lang="el-GR" dirty="0" err="1">
                <a:latin typeface="Arial"/>
                <a:cs typeface="Arial"/>
              </a:rPr>
              <a:t>Feature</a:t>
            </a:r>
            <a:r>
              <a:rPr lang="el-GR" dirty="0">
                <a:latin typeface="Arial"/>
                <a:cs typeface="Arial"/>
              </a:rPr>
              <a:t> Development</a:t>
            </a:r>
            <a:endParaRPr lang="el-GR" dirty="0">
              <a:cs typeface="Arial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FD45D98-D95F-7174-7FB2-3F432533B1E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323850" indent="-323850">
              <a:lnSpc>
                <a:spcPct val="150000"/>
              </a:lnSpc>
              <a:spcBef>
                <a:spcPts val="20"/>
              </a:spcBef>
            </a:pPr>
            <a:r>
              <a:rPr lang="el-GR" err="1">
                <a:latin typeface="Arial"/>
                <a:cs typeface="Arial"/>
              </a:rPr>
              <a:t>Enhanced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Feature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Integration</a:t>
            </a:r>
            <a:endParaRPr lang="el-GR">
              <a:latin typeface="Arial"/>
              <a:cs typeface="Arial"/>
            </a:endParaRPr>
          </a:p>
          <a:p>
            <a:pPr marL="323850" indent="-323850">
              <a:lnSpc>
                <a:spcPct val="150000"/>
              </a:lnSpc>
              <a:spcBef>
                <a:spcPts val="20"/>
              </a:spcBef>
            </a:pPr>
            <a:r>
              <a:rPr lang="el-GR" err="1">
                <a:latin typeface="Arial"/>
                <a:cs typeface="Arial"/>
              </a:rPr>
              <a:t>Advanced</a:t>
            </a:r>
            <a:r>
              <a:rPr lang="el-GR" dirty="0">
                <a:latin typeface="Arial"/>
                <a:cs typeface="Arial"/>
              </a:rPr>
              <a:t> NLP </a:t>
            </a:r>
            <a:r>
              <a:rPr lang="el-GR" err="1">
                <a:latin typeface="Arial"/>
                <a:cs typeface="Arial"/>
              </a:rPr>
              <a:t>Tokenizers</a:t>
            </a:r>
            <a:endParaRPr lang="el-GR">
              <a:latin typeface="Arial"/>
              <a:cs typeface="Arial"/>
            </a:endParaRPr>
          </a:p>
          <a:p>
            <a:pPr marL="323850" indent="-323850">
              <a:lnSpc>
                <a:spcPct val="150000"/>
              </a:lnSpc>
              <a:spcBef>
                <a:spcPts val="20"/>
              </a:spcBef>
            </a:pPr>
            <a:r>
              <a:rPr lang="el-GR" err="1">
                <a:latin typeface="Arial"/>
                <a:cs typeface="Arial"/>
              </a:rPr>
              <a:t>Refined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AutoEncoder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Techniques</a:t>
            </a:r>
            <a:endParaRPr lang="el-GR">
              <a:latin typeface="Arial"/>
              <a:cs typeface="Arial"/>
            </a:endParaRPr>
          </a:p>
          <a:p>
            <a:pPr marL="323850" indent="-323850">
              <a:lnSpc>
                <a:spcPct val="150000"/>
              </a:lnSpc>
              <a:spcBef>
                <a:spcPts val="20"/>
              </a:spcBef>
            </a:pPr>
            <a:r>
              <a:rPr lang="el-GR" err="1">
                <a:latin typeface="Arial"/>
                <a:cs typeface="Arial"/>
              </a:rPr>
              <a:t>Innovative</a:t>
            </a:r>
            <a:r>
              <a:rPr lang="el-GR" dirty="0">
                <a:latin typeface="Arial"/>
                <a:cs typeface="Arial"/>
              </a:rPr>
              <a:t> Frame </a:t>
            </a:r>
            <a:r>
              <a:rPr lang="el-GR" err="1">
                <a:latin typeface="Arial"/>
                <a:cs typeface="Arial"/>
              </a:rPr>
              <a:t>Importance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Metrics</a:t>
            </a:r>
            <a:endParaRPr lang="el-GR">
              <a:latin typeface="Arial"/>
              <a:cs typeface="Arial"/>
            </a:endParaRPr>
          </a:p>
          <a:p>
            <a:pPr marL="323850" indent="-323850">
              <a:lnSpc>
                <a:spcPct val="150000"/>
              </a:lnSpc>
              <a:spcBef>
                <a:spcPts val="20"/>
              </a:spcBef>
            </a:pPr>
            <a:r>
              <a:rPr lang="el-GR" err="1">
                <a:latin typeface="Arial"/>
                <a:cs typeface="Arial"/>
              </a:rPr>
              <a:t>Optimized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Clip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Importance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Calculation</a:t>
            </a:r>
            <a:endParaRPr lang="el-GR" err="1"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C692C1E-9F88-2348-F667-35D8A6DBD8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 dirty="0"/>
              <a:pPr>
                <a:defRPr/>
              </a:pPr>
              <a:t>28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94888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2371226" y="1052736"/>
            <a:ext cx="7521480" cy="1325160"/>
          </a:xfrm>
        </p:spPr>
        <p:txBody>
          <a:bodyPr/>
          <a:lstStyle/>
          <a:p>
            <a:pPr algn="ctr"/>
            <a:r>
              <a:rPr lang="en-US" dirty="0"/>
              <a:t>Q &amp; A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quarter" idx="12"/>
          </p:nvPr>
        </p:nvSpPr>
        <p:spPr>
          <a:xfrm>
            <a:off x="1127372" y="2636912"/>
            <a:ext cx="10009188" cy="4249737"/>
          </a:xfrm>
        </p:spPr>
        <p:txBody>
          <a:bodyPr lIns="91440" tIns="45720" rIns="91440" bIns="45720" anchor="t"/>
          <a:lstStyle/>
          <a:p>
            <a:pPr marL="323850" indent="-323850"/>
            <a:endParaRPr lang="en-US" dirty="0">
              <a:solidFill>
                <a:srgbClr val="7A8DBC"/>
              </a:solidFill>
              <a:cs typeface="Arial" pitchFamily="34" charset="0"/>
            </a:endParaRP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rgbClr val="7A8DBC"/>
                </a:solidFill>
              </a:rPr>
              <a:t>Thank you very much for your attention!</a:t>
            </a: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b="1" dirty="0">
              <a:solidFill>
                <a:srgbClr val="7A8DBC"/>
              </a:solidFill>
            </a:endParaRP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b="1" dirty="0">
              <a:solidFill>
                <a:srgbClr val="7A8DBC"/>
              </a:solidFill>
            </a:endParaRP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b="1" dirty="0">
              <a:solidFill>
                <a:srgbClr val="7A8DBC"/>
              </a:solidFill>
              <a:cs typeface="Arial"/>
            </a:endParaRPr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 smtClean="0"/>
              <a:pPr>
                <a:defRPr/>
              </a:pPr>
              <a:t>29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4973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DDA83-FF03-EE45-C80A-85E18A511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7542CF5-6785-85EC-7340-51F59C62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Chapters</a:t>
            </a:r>
            <a:endParaRPr lang="el-GR">
              <a:cs typeface="Arial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283F7F3-707A-C0B9-3ABE-0E081475E10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323850" indent="-323850"/>
            <a:r>
              <a:rPr lang="el-GR" dirty="0">
                <a:latin typeface="Arial"/>
                <a:cs typeface="Arial"/>
              </a:rPr>
              <a:t>The </a:t>
            </a:r>
            <a:r>
              <a:rPr lang="el-GR" dirty="0" err="1">
                <a:latin typeface="Arial"/>
                <a:cs typeface="Arial"/>
              </a:rPr>
              <a:t>Concept</a:t>
            </a:r>
            <a:endParaRPr lang="el-GR">
              <a:latin typeface="Arial"/>
              <a:cs typeface="Arial"/>
            </a:endParaRPr>
          </a:p>
          <a:p>
            <a:pPr marL="323850" indent="-323850"/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Extraction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Frame </a:t>
            </a:r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Significance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Summarization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 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Techniques</a:t>
            </a:r>
            <a:endParaRPr lang="el-GR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pPr marL="323850" indent="-323850"/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Results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Feature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 Development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4F68689-C90F-4721-1EB1-F32A8C39FC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4762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C7DB875-5F74-921B-E74E-A0921128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The Concept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BB173A-AB4E-7029-791F-136E4CF9F6C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initial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concept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aimed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integrate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visual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audio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elements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leveraging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detection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alongside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titles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create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summaries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through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K-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Means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clustering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However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approach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encountered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structural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challenges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due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nature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clustering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>
              <a:latin typeface="Arial"/>
              <a:cs typeface="Arial"/>
            </a:endParaRPr>
          </a:p>
          <a:p>
            <a:pPr marL="323850" indent="-323850">
              <a:spcBef>
                <a:spcPts val="20"/>
              </a:spcBef>
            </a:pPr>
            <a:endParaRPr lang="el-GR" sz="2000" dirty="0">
              <a:solidFill>
                <a:srgbClr val="000000"/>
              </a:solidFill>
              <a:cs typeface="Arial"/>
            </a:endParaRPr>
          </a:p>
          <a:p>
            <a:pPr marL="323850" indent="-323850"/>
            <a:endParaRPr lang="el-GR" sz="2000" dirty="0">
              <a:cs typeface="Arial" pitchFamily="34" charset="0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1236E6A-89EA-1EF4-656D-D19CAA74D3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4317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FE979-44B4-3727-09F5-E03996A00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CA9C976-CB42-E30A-0FF3-1C141533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The Concept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BFB411D-B014-83F9-36DC-F02DD6E8550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address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these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issues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shifted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focus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developing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summarization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techniques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using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TVSum-50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database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new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method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emphasizes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correlation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between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detection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in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frames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and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corresponding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titles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>
              <a:cs typeface="Arial"/>
            </a:endParaRPr>
          </a:p>
          <a:p>
            <a:pPr marL="323850" indent="-323850"/>
            <a:endParaRPr lang="el-GR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E1589F1-2E89-7B85-93A8-E7EBDBB9E1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205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AD563-B6C1-CC8E-DFD2-229840B94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475053A-16DE-3E78-BD47-F37F9008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The Concept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B83B3A2-3DEE-B0BD-CD33-2ECC15F6519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Furthermore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experimented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incorporating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audio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features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such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MFCCs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(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Mel-frequency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cepstral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coefficients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),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into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fusion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titles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object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vectors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Despite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integration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approach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yielded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similar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less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satisfactory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results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compared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previous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methods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>
              <a:cs typeface="Arial"/>
            </a:endParaRPr>
          </a:p>
          <a:p>
            <a:pPr marL="323850" indent="-323850"/>
            <a:endParaRPr lang="el-GR" dirty="0">
              <a:cs typeface="Arial" pitchFamily="34" charset="0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F95D1E9-15D0-BDCE-190A-9E483912B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2895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55FC5-6CAF-9DBB-8465-B3AFDC6CF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857CD39-A97C-C39E-30A3-4B4069CE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Chapters</a:t>
            </a:r>
            <a:endParaRPr lang="el-GR">
              <a:cs typeface="Arial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ED25F5A-752B-25A7-5066-17FB4DF51BA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323850" indent="-323850"/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The </a:t>
            </a:r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Concept</a:t>
            </a:r>
            <a:endParaRPr lang="el-GR" dirty="0">
              <a:solidFill>
                <a:schemeClr val="bg1">
                  <a:lumMod val="65000"/>
                </a:schemeClr>
              </a:solidFill>
              <a:cs typeface="Arial"/>
            </a:endParaRPr>
          </a:p>
          <a:p>
            <a:pPr marL="323850" indent="-323850"/>
            <a:r>
              <a:rPr lang="el-GR" err="1">
                <a:latin typeface="Arial"/>
                <a:cs typeface="Arial"/>
              </a:rPr>
              <a:t>Data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Extraction</a:t>
            </a:r>
            <a:endParaRPr lang="el-GR">
              <a:latin typeface="Arial"/>
              <a:cs typeface="Arial"/>
            </a:endParaRPr>
          </a:p>
          <a:p>
            <a:pPr marL="323850" indent="-323850"/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Frame </a:t>
            </a:r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Significance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Summarization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 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Techniques</a:t>
            </a:r>
            <a:endParaRPr lang="el-GR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pPr marL="323850" indent="-323850"/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Results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Feature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 Development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BB714CF-1A85-5166-0381-B464BC32EF8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674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16691-B03C-D588-C431-18514081E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0E2D8BC-6EB4-074F-F9E3-0B60C1AE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Data Extraction</a:t>
            </a:r>
            <a:endParaRPr lang="el-GR">
              <a:cs typeface="Arial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B293766-1D9E-2F6A-AD52-1829663A496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323850" indent="-323850">
              <a:spcBef>
                <a:spcPts val="20"/>
              </a:spcBef>
            </a:pPr>
            <a:r>
              <a:rPr lang="el-GR" dirty="0" err="1">
                <a:latin typeface="Arial"/>
                <a:cs typeface="Arial"/>
              </a:rPr>
              <a:t>Visual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dirty="0" err="1">
                <a:latin typeface="Arial"/>
                <a:cs typeface="Arial"/>
              </a:rPr>
              <a:t>Features</a:t>
            </a:r>
          </a:p>
          <a:p>
            <a:pPr marL="323850" indent="-323850">
              <a:spcBef>
                <a:spcPts val="20"/>
              </a:spcBef>
            </a:pPr>
            <a:r>
              <a:rPr lang="el-GR" dirty="0" err="1">
                <a:latin typeface="Arial"/>
                <a:cs typeface="Arial"/>
              </a:rPr>
              <a:t>Audio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dirty="0" err="1">
                <a:latin typeface="Arial"/>
                <a:cs typeface="Arial"/>
              </a:rPr>
              <a:t>Features</a:t>
            </a:r>
          </a:p>
          <a:p>
            <a:pPr marL="323850" indent="-323850">
              <a:spcBef>
                <a:spcPts val="20"/>
              </a:spcBef>
            </a:pPr>
            <a:r>
              <a:rPr lang="el-GR" dirty="0" err="1">
                <a:latin typeface="Arial"/>
                <a:cs typeface="Arial"/>
              </a:rPr>
              <a:t>Object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dirty="0" err="1">
                <a:latin typeface="Arial"/>
                <a:cs typeface="Arial"/>
              </a:rPr>
              <a:t>Detection</a:t>
            </a:r>
          </a:p>
          <a:p>
            <a:pPr marL="323850" indent="-323850">
              <a:spcBef>
                <a:spcPts val="20"/>
              </a:spcBef>
            </a:pPr>
            <a:r>
              <a:rPr lang="el-GR" dirty="0" err="1">
                <a:latin typeface="Arial"/>
                <a:cs typeface="Arial"/>
              </a:rPr>
              <a:t>Title</a:t>
            </a:r>
            <a:r>
              <a:rPr lang="el-GR" dirty="0">
                <a:latin typeface="Arial"/>
                <a:cs typeface="Arial"/>
              </a:rPr>
              <a:t> of the </a:t>
            </a:r>
            <a:r>
              <a:rPr lang="el-GR" dirty="0" err="1">
                <a:latin typeface="Arial"/>
                <a:cs typeface="Arial"/>
              </a:rPr>
              <a:t>video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6222784E-3306-A9F4-BF58-42B457EE31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219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EFBBE-6BBF-8E2A-B84A-929099B30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4F21B76-0707-AD5D-C285-EA191839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 err="1">
                <a:latin typeface="Arial"/>
                <a:cs typeface="Arial"/>
              </a:rPr>
              <a:t>Visual</a:t>
            </a:r>
            <a:r>
              <a:rPr lang="el-GR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Features</a:t>
            </a:r>
            <a:endParaRPr lang="el-GR" err="1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0D8FE03-946A-8C5F-A22E-CCAB1FD4FC6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For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extraction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visual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features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employ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VGG16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model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renowned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for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efficacy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in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image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recognition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tasks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model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allows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us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distill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essential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visual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points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 dirty="0"/>
          </a:p>
          <a:p>
            <a:pPr marL="0" indent="0">
              <a:spcBef>
                <a:spcPts val="20"/>
              </a:spcBef>
              <a:buNone/>
            </a:pPr>
            <a:endParaRPr lang="el-GR" dirty="0"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4CCEEF9-C3D3-BD2A-0570-3C0D50A899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7330823"/>
      </p:ext>
    </p:extLst>
  </p:cSld>
  <p:clrMapOvr>
    <a:masterClrMapping/>
  </p:clrMapOvr>
</p:sld>
</file>

<file path=ppt/theme/theme1.xml><?xml version="1.0" encoding="utf-8"?>
<a:theme xmlns:a="http://schemas.openxmlformats.org/drawingml/2006/main" name="CVML_AII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ltidrone template" id="{31193F5C-24B7-D54E-A824-3CAA6F407C12}" vid="{6E084E61-D977-CE4A-83EE-1C67CA6C0B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6382B25A1622C24784C500FDC0A2BAD0" ma:contentTypeVersion="2" ma:contentTypeDescription="Δημιουργία νέου εγγράφου" ma:contentTypeScope="" ma:versionID="b8674460026ef2095d4fe38c9c858109">
  <xsd:schema xmlns:xsd="http://www.w3.org/2001/XMLSchema" xmlns:xs="http://www.w3.org/2001/XMLSchema" xmlns:p="http://schemas.microsoft.com/office/2006/metadata/properties" xmlns:ns3="eaf8aeea-a611-48b6-8e14-1083f7736660" targetNamespace="http://schemas.microsoft.com/office/2006/metadata/properties" ma:root="true" ma:fieldsID="7f004bf1ab49265343683bff3698a308" ns3:_="">
    <xsd:import namespace="eaf8aeea-a611-48b6-8e14-1083f77366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f8aeea-a611-48b6-8e14-1083f77366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52B833-2110-490B-8816-D6588B816D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f8aeea-a611-48b6-8e14-1083f77366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4E4B87-12C4-4488-B60E-27211832739A}">
  <ds:schemaRefs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eaf8aeea-a611-48b6-8e14-1083f7736660"/>
  </ds:schemaRefs>
</ds:datastoreItem>
</file>

<file path=customXml/itemProps3.xml><?xml version="1.0" encoding="utf-8"?>
<ds:datastoreItem xmlns:ds="http://schemas.openxmlformats.org/officeDocument/2006/customXml" ds:itemID="{F643BC68-450C-4EA6-9BBD-4F6A9CC7A1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CVML_AIIA_template</Template>
  <TotalTime>3389</TotalTime>
  <Words>913</Words>
  <Application>Microsoft Office PowerPoint</Application>
  <PresentationFormat>Ευρεία οθόνη</PresentationFormat>
  <Paragraphs>153</Paragraphs>
  <Slides>29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29</vt:i4>
      </vt:variant>
    </vt:vector>
  </HeadingPairs>
  <TitlesOfParts>
    <vt:vector size="34" baseType="lpstr">
      <vt:lpstr>Arial</vt:lpstr>
      <vt:lpstr>Calibri</vt:lpstr>
      <vt:lpstr>DejaVu Sans</vt:lpstr>
      <vt:lpstr>Times New Roman</vt:lpstr>
      <vt:lpstr>CVML_AIIA_template</vt:lpstr>
      <vt:lpstr>Unsupervised Multimodal Video Summarization</vt:lpstr>
      <vt:lpstr>Chapters</vt:lpstr>
      <vt:lpstr>Chapters</vt:lpstr>
      <vt:lpstr>The Concept</vt:lpstr>
      <vt:lpstr>The Concept</vt:lpstr>
      <vt:lpstr>The Concept</vt:lpstr>
      <vt:lpstr>Chapters</vt:lpstr>
      <vt:lpstr>Data Extraction</vt:lpstr>
      <vt:lpstr>Visual Features</vt:lpstr>
      <vt:lpstr>Visual Features</vt:lpstr>
      <vt:lpstr>Visual Features</vt:lpstr>
      <vt:lpstr>Visual Features</vt:lpstr>
      <vt:lpstr>Audio Features</vt:lpstr>
      <vt:lpstr>Audio Features</vt:lpstr>
      <vt:lpstr>Object Detection</vt:lpstr>
      <vt:lpstr>Object Detection</vt:lpstr>
      <vt:lpstr>Object Detection</vt:lpstr>
      <vt:lpstr>Title of the video</vt:lpstr>
      <vt:lpstr>Chapters</vt:lpstr>
      <vt:lpstr>Frame Significance</vt:lpstr>
      <vt:lpstr>Frame Significance</vt:lpstr>
      <vt:lpstr>Chapters</vt:lpstr>
      <vt:lpstr>Summarization Techniques</vt:lpstr>
      <vt:lpstr>Chapters</vt:lpstr>
      <vt:lpstr>Results</vt:lpstr>
      <vt:lpstr>Results</vt:lpstr>
      <vt:lpstr>Chapters</vt:lpstr>
      <vt:lpstr>Feature Development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zrtgawet</dc:title>
  <dc:creator>fotinip</dc:creator>
  <cp:lastModifiedBy>Vasileios Savvas Papagrigoriou</cp:lastModifiedBy>
  <cp:revision>714</cp:revision>
  <cp:lastPrinted>2017-10-20T11:11:55Z</cp:lastPrinted>
  <dcterms:created xsi:type="dcterms:W3CDTF">2019-10-11T15:34:08Z</dcterms:created>
  <dcterms:modified xsi:type="dcterms:W3CDTF">2024-01-15T10:45:19Z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15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88</vt:i4>
  </property>
  <property fmtid="{D5CDD505-2E9C-101B-9397-08002B2CF9AE}" pid="12" name="ContentTypeId">
    <vt:lpwstr>0x0101006382B25A1622C24784C500FDC0A2BAD0</vt:lpwstr>
  </property>
</Properties>
</file>