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i4Sp5gmTe4MGTBKaN5HgRHsAko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34437D-5AEC-4287-A782-D15CC6E75290}">
  <a:tblStyle styleId="{3534437D-5AEC-4287-A782-D15CC6E75290}" styleName="Table_0">
    <a:wholeTbl>
      <a:tcTxStyle b="off" i="off">
        <a:font>
          <a:latin typeface="Avenir Next LT Pro"/>
          <a:ea typeface="Avenir Next LT Pro"/>
          <a:cs typeface="Avenir Next LT Pro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BF6"/>
          </a:solidFill>
        </a:fill>
      </a:tcStyle>
    </a:wholeTbl>
    <a:band1H>
      <a:tcTxStyle/>
      <a:tcStyle>
        <a:fill>
          <a:solidFill>
            <a:srgbClr val="CBD4EC"/>
          </a:solidFill>
        </a:fill>
      </a:tcStyle>
    </a:band1H>
    <a:band2H>
      <a:tcTxStyle/>
    </a:band2H>
    <a:band1V>
      <a:tcTxStyle/>
      <a:tcStyle>
        <a:fill>
          <a:solidFill>
            <a:srgbClr val="CBD4EC"/>
          </a:solidFill>
        </a:fill>
      </a:tcStyle>
    </a:band1V>
    <a:band2V>
      <a:tcTxStyle/>
    </a:band2V>
    <a:la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ctrTitle"/>
          </p:nvPr>
        </p:nvSpPr>
        <p:spPr>
          <a:xfrm>
            <a:off x="612648" y="557783"/>
            <a:ext cx="10969752" cy="31308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subTitle"/>
          </p:nvPr>
        </p:nvSpPr>
        <p:spPr>
          <a:xfrm>
            <a:off x="612648" y="3902206"/>
            <a:ext cx="10969752" cy="2240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0"/>
          <p:cNvSpPr txBox="1"/>
          <p:nvPr>
            <p:ph idx="10" type="dt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2" type="sldNum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" type="body"/>
          </p:nvPr>
        </p:nvSpPr>
        <p:spPr>
          <a:xfrm rot="5400000">
            <a:off x="4077733" y="-1361929"/>
            <a:ext cx="4036534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0" type="dt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 rot="5400000">
            <a:off x="7330416" y="1952268"/>
            <a:ext cx="5643420" cy="28544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 rot="5400000">
            <a:off x="1658088" y="-487656"/>
            <a:ext cx="564342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0" type="dt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/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" type="body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0" type="dt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612648" y="557784"/>
            <a:ext cx="10969752" cy="31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body"/>
          </p:nvPr>
        </p:nvSpPr>
        <p:spPr>
          <a:xfrm>
            <a:off x="612648" y="3902207"/>
            <a:ext cx="10969752" cy="2187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0" type="dt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" type="body"/>
          </p:nvPr>
        </p:nvSpPr>
        <p:spPr>
          <a:xfrm>
            <a:off x="609600" y="2081369"/>
            <a:ext cx="5410200" cy="4095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2" type="body"/>
          </p:nvPr>
        </p:nvSpPr>
        <p:spPr>
          <a:xfrm>
            <a:off x="6172202" y="2081369"/>
            <a:ext cx="5410200" cy="4095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0" type="dt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title"/>
          </p:nvPr>
        </p:nvSpPr>
        <p:spPr>
          <a:xfrm>
            <a:off x="609600" y="365125"/>
            <a:ext cx="107457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609600" y="1895096"/>
            <a:ext cx="53879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i="0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2" type="body"/>
          </p:nvPr>
        </p:nvSpPr>
        <p:spPr>
          <a:xfrm>
            <a:off x="609600" y="2842211"/>
            <a:ext cx="5387975" cy="3347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3" type="body"/>
          </p:nvPr>
        </p:nvSpPr>
        <p:spPr>
          <a:xfrm>
            <a:off x="6167890" y="1895096"/>
            <a:ext cx="541451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i="0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4" type="body"/>
          </p:nvPr>
        </p:nvSpPr>
        <p:spPr>
          <a:xfrm>
            <a:off x="6167890" y="2842211"/>
            <a:ext cx="5414510" cy="3347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0" type="dt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2" type="sldNum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0" type="dt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2" type="sldNum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/>
          <p:nvPr>
            <p:ph idx="10" type="dt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type="title"/>
          </p:nvPr>
        </p:nvSpPr>
        <p:spPr>
          <a:xfrm>
            <a:off x="612649" y="457199"/>
            <a:ext cx="4970822" cy="26602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" type="body"/>
          </p:nvPr>
        </p:nvSpPr>
        <p:spPr>
          <a:xfrm>
            <a:off x="6096000" y="457200"/>
            <a:ext cx="5483352" cy="5744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2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17"/>
          <p:cNvSpPr txBox="1"/>
          <p:nvPr>
            <p:ph idx="2" type="body"/>
          </p:nvPr>
        </p:nvSpPr>
        <p:spPr>
          <a:xfrm>
            <a:off x="612649" y="3329989"/>
            <a:ext cx="4970822" cy="287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17"/>
          <p:cNvSpPr txBox="1"/>
          <p:nvPr>
            <p:ph idx="10" type="dt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2" type="sldNum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/>
          <p:nvPr>
            <p:ph type="title"/>
          </p:nvPr>
        </p:nvSpPr>
        <p:spPr>
          <a:xfrm>
            <a:off x="612649" y="457199"/>
            <a:ext cx="4970822" cy="26674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/>
          <p:nvPr>
            <p:ph idx="2" type="pic"/>
          </p:nvPr>
        </p:nvSpPr>
        <p:spPr>
          <a:xfrm>
            <a:off x="6096000" y="457199"/>
            <a:ext cx="5483352" cy="5403851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612649" y="3322708"/>
            <a:ext cx="4970822" cy="254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8"/>
          <p:cNvSpPr txBox="1"/>
          <p:nvPr>
            <p:ph idx="10" type="dt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9"/>
          <p:cNvSpPr/>
          <p:nvPr/>
        </p:nvSpPr>
        <p:spPr>
          <a:xfrm>
            <a:off x="-1" y="232968"/>
            <a:ext cx="9560477" cy="6625032"/>
          </a:xfrm>
          <a:custGeom>
            <a:rect b="b" l="l" r="r" t="t"/>
            <a:pathLst>
              <a:path extrusionOk="0" h="6858000" w="9263816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" name="Google Shape;8;p9"/>
          <p:cNvSpPr txBox="1"/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9"/>
          <p:cNvSpPr txBox="1"/>
          <p:nvPr>
            <p:ph idx="1" type="body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venir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venir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venir"/>
              <a:buNone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venir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venir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0" type="dt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Εικόνα που περιέχει μοτίβο, μπλε, συμμετρία, τέχνη&#10;&#10;Περιγραφή που δημιουργήθηκε αυτόματα"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17883"/>
          <a:stretch/>
        </p:blipFill>
        <p:spPr>
          <a:xfrm>
            <a:off x="-1" y="10"/>
            <a:ext cx="1219200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837986" y="0"/>
            <a:ext cx="10615629" cy="6858000"/>
          </a:xfrm>
          <a:custGeom>
            <a:rect b="b" l="l" r="r" t="t"/>
            <a:pathLst>
              <a:path extrusionOk="0" h="6858000" w="10615629">
                <a:moveTo>
                  <a:pt x="7169276" y="5704266"/>
                </a:moveTo>
                <a:cubicBezTo>
                  <a:pt x="7360157" y="5704266"/>
                  <a:pt x="7514897" y="5859006"/>
                  <a:pt x="7514897" y="6049887"/>
                </a:cubicBezTo>
                <a:cubicBezTo>
                  <a:pt x="7514897" y="6240768"/>
                  <a:pt x="7360157" y="6395508"/>
                  <a:pt x="7169276" y="6395508"/>
                </a:cubicBezTo>
                <a:cubicBezTo>
                  <a:pt x="6978395" y="6395508"/>
                  <a:pt x="6823655" y="6240768"/>
                  <a:pt x="6823655" y="6049887"/>
                </a:cubicBezTo>
                <a:cubicBezTo>
                  <a:pt x="6823655" y="5859006"/>
                  <a:pt x="6978395" y="5704266"/>
                  <a:pt x="7169276" y="5704266"/>
                </a:cubicBezTo>
                <a:close/>
                <a:moveTo>
                  <a:pt x="10010446" y="2324705"/>
                </a:moveTo>
                <a:cubicBezTo>
                  <a:pt x="10256938" y="2324705"/>
                  <a:pt x="10456760" y="2524528"/>
                  <a:pt x="10456760" y="2771019"/>
                </a:cubicBezTo>
                <a:cubicBezTo>
                  <a:pt x="10456760" y="3017511"/>
                  <a:pt x="10256938" y="3217333"/>
                  <a:pt x="10010446" y="3217333"/>
                </a:cubicBezTo>
                <a:cubicBezTo>
                  <a:pt x="9763954" y="3217333"/>
                  <a:pt x="9564132" y="3017511"/>
                  <a:pt x="9564132" y="2771019"/>
                </a:cubicBezTo>
                <a:cubicBezTo>
                  <a:pt x="9564132" y="2524528"/>
                  <a:pt x="9763954" y="2324705"/>
                  <a:pt x="10010446" y="2324705"/>
                </a:cubicBezTo>
                <a:close/>
                <a:moveTo>
                  <a:pt x="10354145" y="1665213"/>
                </a:moveTo>
                <a:cubicBezTo>
                  <a:pt x="10498559" y="1665213"/>
                  <a:pt x="10615629" y="1782283"/>
                  <a:pt x="10615629" y="1926697"/>
                </a:cubicBezTo>
                <a:cubicBezTo>
                  <a:pt x="10615629" y="2071111"/>
                  <a:pt x="10498559" y="2188181"/>
                  <a:pt x="10354145" y="2188181"/>
                </a:cubicBezTo>
                <a:cubicBezTo>
                  <a:pt x="10209731" y="2188181"/>
                  <a:pt x="10092661" y="2071111"/>
                  <a:pt x="10092661" y="1926697"/>
                </a:cubicBezTo>
                <a:cubicBezTo>
                  <a:pt x="10092661" y="1782283"/>
                  <a:pt x="10209731" y="1665213"/>
                  <a:pt x="10354145" y="1665213"/>
                </a:cubicBezTo>
                <a:close/>
                <a:moveTo>
                  <a:pt x="1458901" y="659644"/>
                </a:moveTo>
                <a:cubicBezTo>
                  <a:pt x="1705393" y="659644"/>
                  <a:pt x="1905215" y="859466"/>
                  <a:pt x="1905215" y="1105958"/>
                </a:cubicBezTo>
                <a:cubicBezTo>
                  <a:pt x="1905215" y="1352450"/>
                  <a:pt x="1705393" y="1552272"/>
                  <a:pt x="1458901" y="1552272"/>
                </a:cubicBezTo>
                <a:cubicBezTo>
                  <a:pt x="1212409" y="1552272"/>
                  <a:pt x="1012587" y="1352450"/>
                  <a:pt x="1012587" y="1105958"/>
                </a:cubicBezTo>
                <a:cubicBezTo>
                  <a:pt x="1012587" y="859466"/>
                  <a:pt x="1212409" y="659644"/>
                  <a:pt x="1458901" y="659644"/>
                </a:cubicBezTo>
                <a:close/>
                <a:moveTo>
                  <a:pt x="6674038" y="0"/>
                </a:moveTo>
                <a:lnTo>
                  <a:pt x="10121228" y="0"/>
                </a:lnTo>
                <a:lnTo>
                  <a:pt x="10122250" y="1542"/>
                </a:lnTo>
                <a:cubicBezTo>
                  <a:pt x="10407914" y="485220"/>
                  <a:pt x="10448238" y="1134713"/>
                  <a:pt x="9914575" y="1714821"/>
                </a:cubicBezTo>
                <a:cubicBezTo>
                  <a:pt x="9716856" y="1929804"/>
                  <a:pt x="9539638" y="2164208"/>
                  <a:pt x="9361609" y="2396453"/>
                </a:cubicBezTo>
                <a:cubicBezTo>
                  <a:pt x="9193292" y="2616157"/>
                  <a:pt x="9188572" y="2869712"/>
                  <a:pt x="9334635" y="3107486"/>
                </a:cubicBezTo>
                <a:cubicBezTo>
                  <a:pt x="9495670" y="3368730"/>
                  <a:pt x="9683004" y="3617025"/>
                  <a:pt x="9815042" y="3891891"/>
                </a:cubicBezTo>
                <a:cubicBezTo>
                  <a:pt x="10050525" y="4382007"/>
                  <a:pt x="9955575" y="4864841"/>
                  <a:pt x="9376176" y="5202286"/>
                </a:cubicBezTo>
                <a:cubicBezTo>
                  <a:pt x="8901029" y="5479039"/>
                  <a:pt x="8396077" y="5489829"/>
                  <a:pt x="7869813" y="5436960"/>
                </a:cubicBezTo>
                <a:cubicBezTo>
                  <a:pt x="7414764" y="5391373"/>
                  <a:pt x="6924917" y="5356038"/>
                  <a:pt x="6545392" y="5630362"/>
                </a:cubicBezTo>
                <a:cubicBezTo>
                  <a:pt x="6238294" y="5852628"/>
                  <a:pt x="6024795" y="6205178"/>
                  <a:pt x="5772723" y="6502431"/>
                </a:cubicBezTo>
                <a:cubicBezTo>
                  <a:pt x="5693285" y="6596233"/>
                  <a:pt x="5618533" y="6694485"/>
                  <a:pt x="5542129" y="6791052"/>
                </a:cubicBezTo>
                <a:lnTo>
                  <a:pt x="5487454" y="6858000"/>
                </a:lnTo>
                <a:lnTo>
                  <a:pt x="3860772" y="6858000"/>
                </a:lnTo>
                <a:lnTo>
                  <a:pt x="3806309" y="6753976"/>
                </a:lnTo>
                <a:cubicBezTo>
                  <a:pt x="3748311" y="6617180"/>
                  <a:pt x="3717510" y="6461835"/>
                  <a:pt x="3692626" y="6315366"/>
                </a:cubicBezTo>
                <a:cubicBezTo>
                  <a:pt x="3594980" y="5743923"/>
                  <a:pt x="2996563" y="5569132"/>
                  <a:pt x="2561203" y="5694965"/>
                </a:cubicBezTo>
                <a:cubicBezTo>
                  <a:pt x="1295584" y="6063834"/>
                  <a:pt x="405173" y="5417942"/>
                  <a:pt x="69617" y="4316865"/>
                </a:cubicBezTo>
                <a:cubicBezTo>
                  <a:pt x="12163" y="4128181"/>
                  <a:pt x="22818" y="3919404"/>
                  <a:pt x="1643" y="3718987"/>
                </a:cubicBezTo>
                <a:cubicBezTo>
                  <a:pt x="-11845" y="3285650"/>
                  <a:pt x="53163" y="2879692"/>
                  <a:pt x="368893" y="2555465"/>
                </a:cubicBezTo>
                <a:cubicBezTo>
                  <a:pt x="570254" y="2348709"/>
                  <a:pt x="826642" y="2266304"/>
                  <a:pt x="1113509" y="2231777"/>
                </a:cubicBezTo>
                <a:cubicBezTo>
                  <a:pt x="1425464" y="2194013"/>
                  <a:pt x="1739171" y="2139122"/>
                  <a:pt x="2037233" y="2044714"/>
                </a:cubicBezTo>
                <a:cubicBezTo>
                  <a:pt x="2313448" y="1957047"/>
                  <a:pt x="2430109" y="1689061"/>
                  <a:pt x="2547311" y="1444273"/>
                </a:cubicBezTo>
                <a:cubicBezTo>
                  <a:pt x="2839304" y="834121"/>
                  <a:pt x="3300290" y="529585"/>
                  <a:pt x="3900864" y="617925"/>
                </a:cubicBezTo>
                <a:cubicBezTo>
                  <a:pt x="4133785" y="652182"/>
                  <a:pt x="4362119" y="778959"/>
                  <a:pt x="4571572" y="899937"/>
                </a:cubicBezTo>
                <a:cubicBezTo>
                  <a:pt x="5133170" y="1224435"/>
                  <a:pt x="5641899" y="1068660"/>
                  <a:pt x="6039226" y="670658"/>
                </a:cubicBezTo>
                <a:cubicBezTo>
                  <a:pt x="6250634" y="458239"/>
                  <a:pt x="6444898" y="227157"/>
                  <a:pt x="6656610" y="1615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0" name="Google Shape;90;p1"/>
          <p:cNvSpPr txBox="1"/>
          <p:nvPr>
            <p:ph type="ctrTitle"/>
          </p:nvPr>
        </p:nvSpPr>
        <p:spPr>
          <a:xfrm>
            <a:off x="2891743" y="1122363"/>
            <a:ext cx="64585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/>
              <a:t>Lecture 1 - Notes</a:t>
            </a:r>
            <a:endParaRPr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2891743" y="3602038"/>
            <a:ext cx="6458556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Linear Regression &amp; Logistic Regression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8" name="Google Shape;98;p2"/>
          <p:cNvSpPr/>
          <p:nvPr/>
        </p:nvSpPr>
        <p:spPr>
          <a:xfrm flipH="1" rot="10800000">
            <a:off x="-9474" y="2353584"/>
            <a:ext cx="7276966" cy="4504413"/>
          </a:xfrm>
          <a:custGeom>
            <a:rect b="b" l="l" r="r" t="t"/>
            <a:pathLst>
              <a:path extrusionOk="0" h="4923095" w="8831334">
                <a:moveTo>
                  <a:pt x="1412408" y="4231273"/>
                </a:moveTo>
                <a:cubicBezTo>
                  <a:pt x="1435398" y="4234988"/>
                  <a:pt x="1458395" y="4243092"/>
                  <a:pt x="1480115" y="4255873"/>
                </a:cubicBezTo>
                <a:cubicBezTo>
                  <a:pt x="1566994" y="4306997"/>
                  <a:pt x="1600533" y="4413563"/>
                  <a:pt x="1555026" y="4493895"/>
                </a:cubicBezTo>
                <a:cubicBezTo>
                  <a:pt x="1509520" y="4574228"/>
                  <a:pt x="1402201" y="4597907"/>
                  <a:pt x="1315323" y="4546785"/>
                </a:cubicBezTo>
                <a:cubicBezTo>
                  <a:pt x="1228444" y="4495662"/>
                  <a:pt x="1194905" y="4389095"/>
                  <a:pt x="1240411" y="4308763"/>
                </a:cubicBezTo>
                <a:cubicBezTo>
                  <a:pt x="1263164" y="4268597"/>
                  <a:pt x="1301371" y="4242593"/>
                  <a:pt x="1344748" y="4233023"/>
                </a:cubicBezTo>
                <a:cubicBezTo>
                  <a:pt x="1366437" y="4228237"/>
                  <a:pt x="1389419" y="4227559"/>
                  <a:pt x="1412408" y="4231273"/>
                </a:cubicBezTo>
                <a:close/>
                <a:moveTo>
                  <a:pt x="622613" y="3711323"/>
                </a:moveTo>
                <a:cubicBezTo>
                  <a:pt x="656354" y="3707209"/>
                  <a:pt x="691202" y="3707845"/>
                  <a:pt x="726058" y="3713477"/>
                </a:cubicBezTo>
                <a:cubicBezTo>
                  <a:pt x="772533" y="3720984"/>
                  <a:pt x="819023" y="3737370"/>
                  <a:pt x="862930" y="3763207"/>
                </a:cubicBezTo>
                <a:cubicBezTo>
                  <a:pt x="1038560" y="3866555"/>
                  <a:pt x="1106361" y="4081986"/>
                  <a:pt x="1014368" y="4244384"/>
                </a:cubicBezTo>
                <a:cubicBezTo>
                  <a:pt x="922373" y="4406782"/>
                  <a:pt x="705422" y="4454653"/>
                  <a:pt x="529792" y="4351304"/>
                </a:cubicBezTo>
                <a:cubicBezTo>
                  <a:pt x="354162" y="4247957"/>
                  <a:pt x="286361" y="4032525"/>
                  <a:pt x="378355" y="3870127"/>
                </a:cubicBezTo>
                <a:cubicBezTo>
                  <a:pt x="430102" y="3778778"/>
                  <a:pt x="521385" y="3723667"/>
                  <a:pt x="622613" y="3711323"/>
                </a:cubicBezTo>
                <a:close/>
                <a:moveTo>
                  <a:pt x="0" y="0"/>
                </a:moveTo>
                <a:lnTo>
                  <a:pt x="7345477" y="0"/>
                </a:lnTo>
                <a:lnTo>
                  <a:pt x="7330937" y="57909"/>
                </a:lnTo>
                <a:cubicBezTo>
                  <a:pt x="7288864" y="213626"/>
                  <a:pt x="7242961" y="368487"/>
                  <a:pt x="7204045" y="525057"/>
                </a:cubicBezTo>
                <a:cubicBezTo>
                  <a:pt x="7133676" y="809936"/>
                  <a:pt x="7207545" y="1073056"/>
                  <a:pt x="7423939" y="1259431"/>
                </a:cubicBezTo>
                <a:cubicBezTo>
                  <a:pt x="7652783" y="1456418"/>
                  <a:pt x="7881464" y="1655861"/>
                  <a:pt x="8123848" y="1829863"/>
                </a:cubicBezTo>
                <a:cubicBezTo>
                  <a:pt x="9170527" y="2581053"/>
                  <a:pt x="8902406" y="3889765"/>
                  <a:pt x="8304560" y="4410617"/>
                </a:cubicBezTo>
                <a:cubicBezTo>
                  <a:pt x="7554009" y="5063887"/>
                  <a:pt x="6697479" y="5060469"/>
                  <a:pt x="5824906" y="4582246"/>
                </a:cubicBezTo>
                <a:cubicBezTo>
                  <a:pt x="5473190" y="4390333"/>
                  <a:pt x="5153204" y="4124206"/>
                  <a:pt x="4814027" y="3900391"/>
                </a:cubicBezTo>
                <a:cubicBezTo>
                  <a:pt x="4336267" y="3586184"/>
                  <a:pt x="3821519" y="3552717"/>
                  <a:pt x="3389336" y="4033298"/>
                </a:cubicBezTo>
                <a:cubicBezTo>
                  <a:pt x="3228138" y="4212489"/>
                  <a:pt x="3051008" y="4402509"/>
                  <a:pt x="2844266" y="4497245"/>
                </a:cubicBezTo>
                <a:cubicBezTo>
                  <a:pt x="2311195" y="4741524"/>
                  <a:pt x="1799982" y="4540883"/>
                  <a:pt x="1361823" y="3978831"/>
                </a:cubicBezTo>
                <a:cubicBezTo>
                  <a:pt x="1185983" y="3753353"/>
                  <a:pt x="1004288" y="3503556"/>
                  <a:pt x="723961" y="3482165"/>
                </a:cubicBezTo>
                <a:cubicBezTo>
                  <a:pt x="497125" y="3465003"/>
                  <a:pt x="268214" y="3473242"/>
                  <a:pt x="41451" y="3495177"/>
                </a:cubicBezTo>
                <a:lnTo>
                  <a:pt x="0" y="349996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Google Shape;99;p2"/>
          <p:cNvSpPr txBox="1"/>
          <p:nvPr>
            <p:ph type="title"/>
          </p:nvPr>
        </p:nvSpPr>
        <p:spPr>
          <a:xfrm>
            <a:off x="609600" y="810563"/>
            <a:ext cx="4618072" cy="1782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Linear Regression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5981050" y="810562"/>
            <a:ext cx="4349198" cy="503302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60" r="-1399" t="-48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 </a:t>
            </a:r>
            <a:endParaRPr/>
          </a:p>
        </p:txBody>
      </p:sp>
      <p:pic>
        <p:nvPicPr>
          <p:cNvPr descr="Understanding Linear Regression - Cloudera Community - 281391" id="101" name="Google Shape;10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414" y="2929812"/>
            <a:ext cx="5529759" cy="3663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Linear Regression</a:t>
            </a:r>
            <a:endParaRPr/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609600" y="2106204"/>
            <a:ext cx="10972800" cy="45361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388" r="0" t="-147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-1" y="232968"/>
            <a:ext cx="9560477" cy="6625032"/>
          </a:xfrm>
          <a:custGeom>
            <a:rect b="b" l="l" r="r" t="t"/>
            <a:pathLst>
              <a:path extrusionOk="0" h="6858000" w="9263816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4828177" y="0"/>
            <a:ext cx="7360775" cy="6858000"/>
          </a:xfrm>
          <a:custGeom>
            <a:rect b="b" l="l" r="r" t="t"/>
            <a:pathLst>
              <a:path extrusionOk="0" h="6858000" w="7360775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1997377" y="0"/>
                </a:lnTo>
                <a:lnTo>
                  <a:pt x="5164844" y="0"/>
                </a:lnTo>
                <a:lnTo>
                  <a:pt x="5726653" y="0"/>
                </a:lnTo>
                <a:lnTo>
                  <a:pt x="7360775" y="0"/>
                </a:lnTo>
                <a:lnTo>
                  <a:pt x="7360775" y="6858000"/>
                </a:lnTo>
                <a:lnTo>
                  <a:pt x="5726653" y="6858000"/>
                </a:lnTo>
                <a:lnTo>
                  <a:pt x="1997377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7" name="Google Shape;117;p4"/>
          <p:cNvSpPr txBox="1"/>
          <p:nvPr>
            <p:ph type="title"/>
          </p:nvPr>
        </p:nvSpPr>
        <p:spPr>
          <a:xfrm>
            <a:off x="609601" y="663960"/>
            <a:ext cx="4747014" cy="331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Linear Regression Optimizer</a:t>
            </a:r>
            <a:br>
              <a:rPr lang="en-US"/>
            </a:br>
            <a:r>
              <a:rPr lang="en-US"/>
              <a:t>Selection</a:t>
            </a:r>
            <a:endParaRPr/>
          </a:p>
        </p:txBody>
      </p:sp>
      <p:graphicFrame>
        <p:nvGraphicFramePr>
          <p:cNvPr id="118" name="Google Shape;118;p4"/>
          <p:cNvGraphicFramePr/>
          <p:nvPr/>
        </p:nvGraphicFramePr>
        <p:xfrm>
          <a:off x="5212313" y="21488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{3534437D-5AEC-4287-A782-D15CC6E75290}</a:tableStyleId>
              </a:tblPr>
              <a:tblGrid>
                <a:gridCol w="2103350"/>
                <a:gridCol w="2560400"/>
                <a:gridCol w="1876225"/>
              </a:tblGrid>
              <a:tr h="848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solidFill>
                            <a:srgbClr val="3F3F3F"/>
                          </a:solidFill>
                        </a:rPr>
                        <a:t>Optimizer</a:t>
                      </a:r>
                      <a:endParaRPr/>
                    </a:p>
                  </a:txBody>
                  <a:tcPr marT="135325" marB="135325" marR="135325" marL="22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F9A9D">
                          <a:alpha val="6000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solidFill>
                            <a:srgbClr val="3F3F3F"/>
                          </a:solidFill>
                        </a:rPr>
                        <a:t>Πλήθος Χαρακτηριστικών</a:t>
                      </a:r>
                      <a:endParaRPr sz="19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135325" marB="135325" marR="135325" marL="22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F9A9D">
                          <a:alpha val="6000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solidFill>
                            <a:srgbClr val="3F3F3F"/>
                          </a:solidFill>
                        </a:rPr>
                        <a:t>Πλήθος Δεδομένων</a:t>
                      </a:r>
                      <a:endParaRPr sz="19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135325" marB="135325" marR="135325" marL="22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F9A9D">
                          <a:alpha val="6000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1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F3F3F"/>
                          </a:solidFill>
                        </a:rPr>
                        <a:t>Least Squares</a:t>
                      </a:r>
                      <a:endParaRPr/>
                    </a:p>
                  </a:txBody>
                  <a:tcPr marT="117275" marB="117275" marR="117275" marL="22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BCBE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F3F3F"/>
                          </a:solidFill>
                        </a:rPr>
                        <a:t>Μικρό</a:t>
                      </a:r>
                      <a:endParaRPr sz="14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117275" marB="117275" marR="117275" marL="22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BCBE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F3F3F"/>
                          </a:solidFill>
                        </a:rPr>
                        <a:t>Μικρό</a:t>
                      </a:r>
                      <a:endParaRPr sz="14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117275" marB="117275" marR="117275" marL="22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BCBE">
                        <a:alpha val="34901"/>
                      </a:srgbClr>
                    </a:solidFill>
                  </a:tcPr>
                </a:tc>
              </a:tr>
              <a:tr h="481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F3F3F"/>
                          </a:solidFill>
                        </a:rPr>
                        <a:t>Gradient Descent</a:t>
                      </a:r>
                      <a:endParaRPr/>
                    </a:p>
                  </a:txBody>
                  <a:tcPr marT="117275" marB="117275" marR="117275" marL="22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BCBE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F3F3F"/>
                          </a:solidFill>
                        </a:rPr>
                        <a:t>Μεγάλο</a:t>
                      </a:r>
                      <a:endParaRPr sz="14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117275" marB="117275" marR="117275" marL="22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BCBE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F3F3F"/>
                          </a:solidFill>
                        </a:rPr>
                        <a:t>Μικρό</a:t>
                      </a:r>
                      <a:endParaRPr sz="14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117275" marB="117275" marR="117275" marL="22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BCBE">
                        <a:alpha val="34901"/>
                      </a:srgbClr>
                    </a:solidFill>
                  </a:tcPr>
                </a:tc>
              </a:tr>
              <a:tr h="691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F3F3F"/>
                          </a:solidFill>
                        </a:rPr>
                        <a:t>Stochastic Gradient Descent</a:t>
                      </a:r>
                      <a:endParaRPr/>
                    </a:p>
                  </a:txBody>
                  <a:tcPr marT="117275" marB="117275" marR="117275" marL="22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BCBE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F3F3F"/>
                          </a:solidFill>
                        </a:rPr>
                        <a:t>Μεγάλο</a:t>
                      </a:r>
                      <a:endParaRPr sz="14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117275" marB="117275" marR="117275" marL="22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BCBE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3F3F3F"/>
                          </a:solidFill>
                        </a:rPr>
                        <a:t>Μεγάλο</a:t>
                      </a:r>
                      <a:endParaRPr sz="14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117275" marB="117275" marR="117275" marL="2255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BCBE">
                        <a:alpha val="34901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5" name="Google Shape;125;p5"/>
          <p:cNvSpPr/>
          <p:nvPr/>
        </p:nvSpPr>
        <p:spPr>
          <a:xfrm flipH="1">
            <a:off x="5855747" y="-1"/>
            <a:ext cx="6336253" cy="6858001"/>
          </a:xfrm>
          <a:custGeom>
            <a:rect b="b" l="l" r="r" t="t"/>
            <a:pathLst>
              <a:path extrusionOk="0" h="6858001" w="6336253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6" name="Google Shape;126;p5"/>
          <p:cNvSpPr txBox="1"/>
          <p:nvPr>
            <p:ph type="title"/>
          </p:nvPr>
        </p:nvSpPr>
        <p:spPr>
          <a:xfrm>
            <a:off x="609600" y="552782"/>
            <a:ext cx="5545870" cy="16585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Logistic Regression</a:t>
            </a:r>
            <a:endParaRPr/>
          </a:p>
        </p:txBody>
      </p:sp>
      <p:sp>
        <p:nvSpPr>
          <p:cNvPr id="127" name="Google Shape;127;p5"/>
          <p:cNvSpPr txBox="1"/>
          <p:nvPr>
            <p:ph idx="1" type="body"/>
          </p:nvPr>
        </p:nvSpPr>
        <p:spPr>
          <a:xfrm>
            <a:off x="609600" y="2548520"/>
            <a:ext cx="5545867" cy="37566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88" r="0" t="-81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 </a:t>
            </a:r>
            <a:endParaRPr/>
          </a:p>
        </p:txBody>
      </p:sp>
      <p:pic>
        <p:nvPicPr>
          <p:cNvPr descr="Classification Algorithm in Machine Learning - Javatpoint" id="128" name="Google Shape;12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21254" y="1461278"/>
            <a:ext cx="4789960" cy="4242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4" name="Google Shape;134;p6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5" name="Google Shape;135;p6"/>
          <p:cNvSpPr/>
          <p:nvPr/>
        </p:nvSpPr>
        <p:spPr>
          <a:xfrm>
            <a:off x="6462299" y="-1"/>
            <a:ext cx="5726653" cy="6858000"/>
          </a:xfrm>
          <a:custGeom>
            <a:rect b="b" l="l" r="r" t="t"/>
            <a:pathLst>
              <a:path extrusionOk="0" h="6858000" w="5726653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5164844" y="0"/>
                </a:lnTo>
                <a:lnTo>
                  <a:pt x="5726653" y="0"/>
                </a:lnTo>
                <a:lnTo>
                  <a:pt x="5726653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6" name="Google Shape;136;p6"/>
          <p:cNvSpPr txBox="1"/>
          <p:nvPr>
            <p:ph type="title"/>
          </p:nvPr>
        </p:nvSpPr>
        <p:spPr>
          <a:xfrm>
            <a:off x="609600" y="517386"/>
            <a:ext cx="5369169" cy="15827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Logistic Regression</a:t>
            </a:r>
            <a:endParaRPr/>
          </a:p>
        </p:txBody>
      </p:sp>
      <p:sp>
        <p:nvSpPr>
          <p:cNvPr id="137" name="Google Shape;137;p6"/>
          <p:cNvSpPr txBox="1"/>
          <p:nvPr>
            <p:ph idx="1" type="body"/>
          </p:nvPr>
        </p:nvSpPr>
        <p:spPr>
          <a:xfrm>
            <a:off x="610198" y="2356598"/>
            <a:ext cx="5355276" cy="42681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142" l="-1023" r="-794" t="-99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 </a:t>
            </a:r>
            <a:endParaRPr/>
          </a:p>
        </p:txBody>
      </p:sp>
      <p:grpSp>
        <p:nvGrpSpPr>
          <p:cNvPr id="138" name="Google Shape;138;p6"/>
          <p:cNvGrpSpPr/>
          <p:nvPr/>
        </p:nvGrpSpPr>
        <p:grpSpPr>
          <a:xfrm>
            <a:off x="6449004" y="1575794"/>
            <a:ext cx="5544458" cy="4144482"/>
            <a:chOff x="6449004" y="1575794"/>
            <a:chExt cx="5544458" cy="4144482"/>
          </a:xfrm>
        </p:grpSpPr>
        <p:pic>
          <p:nvPicPr>
            <p:cNvPr descr="The sigmoid function (a.k.a. the logistic function) and its derivative" id="139" name="Google Shape;139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49004" y="1575794"/>
              <a:ext cx="5544458" cy="41444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6"/>
            <p:cNvSpPr/>
            <p:nvPr/>
          </p:nvSpPr>
          <p:spPr>
            <a:xfrm>
              <a:off x="10179840" y="2034627"/>
              <a:ext cx="146649" cy="146649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rgbClr val="0D2E5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9865744" y="2283273"/>
              <a:ext cx="146649" cy="146649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rgbClr val="0D2E5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10400581" y="1953521"/>
              <a:ext cx="146649" cy="146649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rgbClr val="0D2E5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10634931" y="1887978"/>
              <a:ext cx="146649" cy="146649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rgbClr val="0D2E5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9546567" y="2865045"/>
              <a:ext cx="146649" cy="146649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rgbClr val="0D2E5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8853578" y="4344017"/>
              <a:ext cx="146649" cy="146649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0D5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8551654" y="4746583"/>
              <a:ext cx="146649" cy="146649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0D5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8082951" y="5057134"/>
              <a:ext cx="146649" cy="146649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0D5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7856330" y="5130458"/>
              <a:ext cx="146649" cy="146649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0D5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7627860" y="5150657"/>
              <a:ext cx="146649" cy="146649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0D5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150" name="Google Shape;150;p6"/>
            <p:cNvCxnSpPr/>
            <p:nvPr/>
          </p:nvCxnSpPr>
          <p:spPr>
            <a:xfrm>
              <a:off x="7173334" y="3571335"/>
              <a:ext cx="4304581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1" name="Google Shape;151;p6"/>
            <p:cNvSpPr/>
            <p:nvPr/>
          </p:nvSpPr>
          <p:spPr>
            <a:xfrm rot="10800000">
              <a:off x="8229600" y="2502117"/>
              <a:ext cx="237678" cy="444878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4"/>
            </a:solidFill>
            <a:ln cap="flat" cmpd="sng" w="12700">
              <a:solidFill>
                <a:srgbClr val="0D2E5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8249729" y="3950534"/>
              <a:ext cx="237678" cy="444878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 cap="flat" cmpd="sng" w="12700">
              <a:solidFill>
                <a:srgbClr val="0D5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53" name="Google Shape;153;p6"/>
          <p:cNvSpPr txBox="1"/>
          <p:nvPr/>
        </p:nvSpPr>
        <p:spPr>
          <a:xfrm>
            <a:off x="6443251" y="5863605"/>
            <a:ext cx="5524269" cy="64633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150" l="-992" r="0" t="-56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Regularization</a:t>
            </a:r>
            <a:endParaRPr/>
          </a:p>
        </p:txBody>
      </p:sp>
      <p:sp>
        <p:nvSpPr>
          <p:cNvPr id="159" name="Google Shape;159;p7"/>
          <p:cNvSpPr txBox="1"/>
          <p:nvPr>
            <p:ph idx="1" type="body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359" l="-499" r="-220" t="-75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/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Regularization</a:t>
            </a:r>
            <a:endParaRPr/>
          </a:p>
        </p:txBody>
      </p:sp>
      <p:sp>
        <p:nvSpPr>
          <p:cNvPr id="165" name="Google Shape;165;p8"/>
          <p:cNvSpPr txBox="1"/>
          <p:nvPr>
            <p:ph idx="1" type="body"/>
          </p:nvPr>
        </p:nvSpPr>
        <p:spPr>
          <a:xfrm>
            <a:off x="609600" y="2106204"/>
            <a:ext cx="10972800" cy="41940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388" r="0" t="-174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lash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1F3F0"/>
      </a:lt2>
      <a:accent1>
        <a:srgbClr val="B932DE"/>
      </a:accent1>
      <a:accent2>
        <a:srgbClr val="6426CD"/>
      </a:accent2>
      <a:accent3>
        <a:srgbClr val="323ADE"/>
      </a:accent3>
      <a:accent4>
        <a:srgbClr val="206FCC"/>
      </a:accent4>
      <a:accent5>
        <a:srgbClr val="2FBDD1"/>
      </a:accent5>
      <a:accent6>
        <a:srgbClr val="1FC494"/>
      </a:accent6>
      <a:hlink>
        <a:srgbClr val="3D94B8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2023-10-16T16:30:53Z</dcterms:created>
  <dc:creator>Vasileios Kochliaridis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0x010100C812A44F1D299E4EB25F13857CF9A2A0</vt:lpwstr>
  </property>
</Properties>
</file>