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ydhL5mYmZ+SJo73Wsav8OLX5W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8fb9059bc3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8fb9059bc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ιαφάνεια τίτλου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93B3D7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ανοραμική εικόνα με λεζάντα">
  <p:cSld name="Πανοραμική εικόνα με λεζάντα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BACC6">
                    <a:alpha val="10980"/>
                  </a:srgbClr>
                </a:gs>
                <a:gs pos="36000">
                  <a:srgbClr val="4BACC6">
                    <a:alpha val="9803"/>
                  </a:srgbClr>
                </a:gs>
                <a:gs pos="75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BACC6">
                    <a:alpha val="7843"/>
                  </a:srgbClr>
                </a:gs>
                <a:gs pos="36000">
                  <a:srgbClr val="4BACC6">
                    <a:alpha val="7843"/>
                  </a:srgbClr>
                </a:gs>
                <a:gs pos="72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66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BACC6">
                    <a:alpha val="6666"/>
                  </a:srgbClr>
                </a:gs>
                <a:gs pos="36000">
                  <a:srgbClr val="4BACC6">
                    <a:alpha val="5882"/>
                  </a:srgbClr>
                </a:gs>
                <a:gs pos="69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73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2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2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3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32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32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93B3D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3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λεζάντα" showMasterSp="0">
  <p:cSld name="Τίτλος και λεζάντα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BACC6">
                    <a:alpha val="10980"/>
                  </a:srgbClr>
                </a:gs>
                <a:gs pos="36000">
                  <a:srgbClr val="4BACC6">
                    <a:alpha val="9803"/>
                  </a:srgbClr>
                </a:gs>
                <a:gs pos="75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BACC6">
                    <a:alpha val="7843"/>
                  </a:srgbClr>
                </a:gs>
                <a:gs pos="36000">
                  <a:srgbClr val="4BACC6">
                    <a:alpha val="7843"/>
                  </a:srgbClr>
                </a:gs>
                <a:gs pos="72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66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BACC6">
                    <a:alpha val="6666"/>
                  </a:srgbClr>
                </a:gs>
                <a:gs pos="36000">
                  <a:srgbClr val="4BACC6">
                    <a:alpha val="5882"/>
                  </a:srgbClr>
                </a:gs>
                <a:gs pos="69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73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3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3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3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33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3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Εισαγωγικά με λεζάντα" showMasterSp="0">
  <p:cSld name="Εισαγωγικά με λεζάντα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BACC6">
                    <a:alpha val="10980"/>
                  </a:srgbClr>
                </a:gs>
                <a:gs pos="36000">
                  <a:srgbClr val="4BACC6">
                    <a:alpha val="9803"/>
                  </a:srgbClr>
                </a:gs>
                <a:gs pos="75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BACC6">
                    <a:alpha val="7843"/>
                  </a:srgbClr>
                </a:gs>
                <a:gs pos="36000">
                  <a:srgbClr val="4BACC6">
                    <a:alpha val="7843"/>
                  </a:srgbClr>
                </a:gs>
                <a:gs pos="72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66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BACC6">
                    <a:alpha val="6666"/>
                  </a:srgbClr>
                </a:gs>
                <a:gs pos="36000">
                  <a:srgbClr val="4BACC6">
                    <a:alpha val="5882"/>
                  </a:srgbClr>
                </a:gs>
                <a:gs pos="69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73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4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3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34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34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34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93B3D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34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3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άρτα ονόματος" showMasterSp="0">
  <p:cSld name="Κάρτα ονόματος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BACC6">
                    <a:alpha val="10980"/>
                  </a:srgbClr>
                </a:gs>
                <a:gs pos="36000">
                  <a:srgbClr val="4BACC6">
                    <a:alpha val="9803"/>
                  </a:srgbClr>
                </a:gs>
                <a:gs pos="75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BACC6">
                    <a:alpha val="7843"/>
                  </a:srgbClr>
                </a:gs>
                <a:gs pos="36000">
                  <a:srgbClr val="4BACC6">
                    <a:alpha val="7843"/>
                  </a:srgbClr>
                </a:gs>
                <a:gs pos="72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66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BACC6">
                    <a:alpha val="6666"/>
                  </a:srgbClr>
                </a:gs>
                <a:gs pos="36000">
                  <a:srgbClr val="4BACC6">
                    <a:alpha val="5882"/>
                  </a:srgbClr>
                </a:gs>
                <a:gs pos="69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73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5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3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35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93B3D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3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στήλες">
  <p:cSld name="3 στήλες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3B3D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36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36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3B3D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36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36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3B3D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36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36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6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Στήλη 3 εικόνων">
  <p:cSld name="Στήλη 3 εικόνων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3B3D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37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37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37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3B3D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37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37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37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3B3D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37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37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37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ατακόρυφο κείμενο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ατακόρυφος τίτλος και Κείμενο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BACC6">
                    <a:alpha val="10980"/>
                  </a:srgbClr>
                </a:gs>
                <a:gs pos="36000">
                  <a:srgbClr val="4BACC6">
                    <a:alpha val="9803"/>
                  </a:srgbClr>
                </a:gs>
                <a:gs pos="75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BACC6">
                    <a:alpha val="7843"/>
                  </a:srgbClr>
                </a:gs>
                <a:gs pos="36000">
                  <a:srgbClr val="4BACC6">
                    <a:alpha val="7843"/>
                  </a:srgbClr>
                </a:gs>
                <a:gs pos="72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66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BACC6">
                    <a:alpha val="6666"/>
                  </a:srgbClr>
                </a:gs>
                <a:gs pos="36000">
                  <a:srgbClr val="4BACC6">
                    <a:alpha val="5882"/>
                  </a:srgbClr>
                </a:gs>
                <a:gs pos="69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73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9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9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9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9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9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περιεχόμενο" type="obj">
  <p:cSld name="OBJEC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5" name="Google Shape;265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περιεχόμενο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φαλίδα ενότητας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BACC6">
                    <a:alpha val="10980"/>
                  </a:srgbClr>
                </a:gs>
                <a:gs pos="36000">
                  <a:srgbClr val="4BACC6">
                    <a:alpha val="9803"/>
                  </a:srgbClr>
                </a:gs>
                <a:gs pos="75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BACC6">
                    <a:alpha val="7843"/>
                  </a:srgbClr>
                </a:gs>
                <a:gs pos="36000">
                  <a:srgbClr val="4BACC6">
                    <a:alpha val="7843"/>
                  </a:srgbClr>
                </a:gs>
                <a:gs pos="72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66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BACC6">
                    <a:alpha val="6666"/>
                  </a:srgbClr>
                </a:gs>
                <a:gs pos="36000">
                  <a:srgbClr val="4BACC6">
                    <a:alpha val="5882"/>
                  </a:srgbClr>
                </a:gs>
                <a:gs pos="69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73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2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25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93B3D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ύο περιεχόμενα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Σύγκριση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7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7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Μόνο τίτλος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νό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εριεχόμενο με λεζάντα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BACC6">
                    <a:alpha val="10980"/>
                  </a:srgbClr>
                </a:gs>
                <a:gs pos="36000">
                  <a:srgbClr val="4BACC6">
                    <a:alpha val="9803"/>
                  </a:srgbClr>
                </a:gs>
                <a:gs pos="75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BACC6">
                    <a:alpha val="7843"/>
                  </a:srgbClr>
                </a:gs>
                <a:gs pos="36000">
                  <a:srgbClr val="4BACC6">
                    <a:alpha val="7843"/>
                  </a:srgbClr>
                </a:gs>
                <a:gs pos="72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66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BACC6">
                    <a:alpha val="6666"/>
                  </a:srgbClr>
                </a:gs>
                <a:gs pos="36000">
                  <a:srgbClr val="4BACC6">
                    <a:alpha val="5882"/>
                  </a:srgbClr>
                </a:gs>
                <a:gs pos="69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73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0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0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0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30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3B3D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3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Εικόνα με λεζάντα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BACC6">
                    <a:alpha val="10980"/>
                  </a:srgbClr>
                </a:gs>
                <a:gs pos="36000">
                  <a:srgbClr val="4BACC6">
                    <a:alpha val="9803"/>
                  </a:srgbClr>
                </a:gs>
                <a:gs pos="75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BACC6">
                    <a:alpha val="7843"/>
                  </a:srgbClr>
                </a:gs>
                <a:gs pos="36000">
                  <a:srgbClr val="4BACC6">
                    <a:alpha val="7843"/>
                  </a:srgbClr>
                </a:gs>
                <a:gs pos="72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66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BACC6">
                    <a:alpha val="6666"/>
                  </a:srgbClr>
                </a:gs>
                <a:gs pos="36000">
                  <a:srgbClr val="4BACC6">
                    <a:alpha val="5882"/>
                  </a:srgbClr>
                </a:gs>
                <a:gs pos="69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73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1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1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1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31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31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3B3D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3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BACC6">
                    <a:alpha val="10980"/>
                  </a:srgbClr>
                </a:gs>
                <a:gs pos="36000">
                  <a:srgbClr val="4BACC6">
                    <a:alpha val="9803"/>
                  </a:srgbClr>
                </a:gs>
                <a:gs pos="75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BACC6">
                    <a:alpha val="7843"/>
                  </a:srgbClr>
                </a:gs>
                <a:gs pos="36000">
                  <a:srgbClr val="4BACC6">
                    <a:alpha val="7843"/>
                  </a:srgbClr>
                </a:gs>
                <a:gs pos="72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66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BACC6">
                    <a:alpha val="6666"/>
                  </a:srgbClr>
                </a:gs>
                <a:gs pos="36000">
                  <a:srgbClr val="4BACC6">
                    <a:alpha val="5882"/>
                  </a:srgbClr>
                </a:gs>
                <a:gs pos="69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73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0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0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7" name="Google Shape;247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BACC6">
                    <a:alpha val="10980"/>
                  </a:srgbClr>
                </a:gs>
                <a:gs pos="36000">
                  <a:srgbClr val="4BACC6">
                    <a:alpha val="9803"/>
                  </a:srgbClr>
                </a:gs>
                <a:gs pos="75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BACC6">
                    <a:alpha val="7843"/>
                  </a:srgbClr>
                </a:gs>
                <a:gs pos="36000">
                  <a:srgbClr val="4BACC6">
                    <a:alpha val="7843"/>
                  </a:srgbClr>
                </a:gs>
                <a:gs pos="72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66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BACC6">
                    <a:alpha val="6666"/>
                  </a:srgbClr>
                </a:gs>
                <a:gs pos="36000">
                  <a:srgbClr val="4BACC6">
                    <a:alpha val="5882"/>
                  </a:srgbClr>
                </a:gs>
                <a:gs pos="69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BACC6">
                    <a:alpha val="13725"/>
                  </a:srgbClr>
                </a:gs>
                <a:gs pos="36000">
                  <a:srgbClr val="4BACC6">
                    <a:alpha val="6666"/>
                  </a:srgbClr>
                </a:gs>
                <a:gs pos="73000">
                  <a:srgbClr val="4BACC6">
                    <a:alpha val="0"/>
                  </a:srgbClr>
                </a:gs>
                <a:gs pos="100000">
                  <a:srgbClr val="4BACC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5" name="Google Shape;255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56" name="Google Shape;256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Google Shape;258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Google Shape;259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Google Shape;260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589brmi5dTtnl6cHqN8xvsQ2XQQfwpE6?usp=shar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elefthenk@csd.auth.gr" TargetMode="External"/><Relationship Id="rId4" Type="http://schemas.openxmlformats.org/officeDocument/2006/relationships/hyperlink" Target="mailto:vkochlia@csd.auth.gr" TargetMode="External"/><Relationship Id="rId5" Type="http://schemas.openxmlformats.org/officeDocument/2006/relationships/hyperlink" Target="mailto:gliapisa@csd.auth.g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hyperlink" Target="https://www.kaggle.com/datasets/mathchi/diabetes-data-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"/>
          <p:cNvSpPr txBox="1"/>
          <p:nvPr>
            <p:ph type="ctrTitle"/>
          </p:nvPr>
        </p:nvSpPr>
        <p:spPr>
          <a:xfrm>
            <a:off x="1251082" y="4660681"/>
            <a:ext cx="9689834" cy="1125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/>
              <a:t>Machine Learning</a:t>
            </a:r>
            <a:endParaRPr sz="4400"/>
          </a:p>
        </p:txBody>
      </p:sp>
      <p:sp>
        <p:nvSpPr>
          <p:cNvPr id="273" name="Google Shape;273;p1"/>
          <p:cNvSpPr txBox="1"/>
          <p:nvPr>
            <p:ph idx="1" type="subTitle"/>
          </p:nvPr>
        </p:nvSpPr>
        <p:spPr>
          <a:xfrm>
            <a:off x="1938997" y="5866227"/>
            <a:ext cx="8314005" cy="696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ΆΣΚΗΣΗ 1: LINEAR/LOGISTIC REGRESSION</a:t>
            </a:r>
            <a:endParaRPr/>
          </a:p>
        </p:txBody>
      </p:sp>
      <p:pic>
        <p:nvPicPr>
          <p:cNvPr descr="Εικόνα που περιέχει νερό, διανυσματικά γραφικά&#10;&#10;Περιγραφή που δημιουργήθηκε αυτόματα" id="274" name="Google Shape;274;p1"/>
          <p:cNvPicPr preferRelativeResize="0"/>
          <p:nvPr/>
        </p:nvPicPr>
        <p:blipFill rotWithShape="1">
          <a:blip r:embed="rId3">
            <a:alphaModFix/>
          </a:blip>
          <a:srcRect b="19740" l="0" r="0" t="32541"/>
          <a:stretch/>
        </p:blipFill>
        <p:spPr>
          <a:xfrm>
            <a:off x="20" y="1"/>
            <a:ext cx="1219198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Λογιστική Παλινδρόμηση – Ασκήσεις (1)</a:t>
            </a:r>
            <a:endParaRPr/>
          </a:p>
        </p:txBody>
      </p:sp>
      <p:sp>
        <p:nvSpPr>
          <p:cNvPr id="387" name="Google Shape;387;p10"/>
          <p:cNvSpPr txBox="1"/>
          <p:nvPr>
            <p:ph idx="1" type="body"/>
          </p:nvPr>
        </p:nvSpPr>
        <p:spPr>
          <a:xfrm>
            <a:off x="1154954" y="2418942"/>
            <a:ext cx="8825659" cy="437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Προβλέψτε τις τιμές του “</a:t>
            </a:r>
            <a:r>
              <a:rPr b="1" lang="en-US"/>
              <a:t>Outcome</a:t>
            </a:r>
            <a:r>
              <a:rPr lang="en-US"/>
              <a:t>” για το test set και μετρήστε την ακρίβεια (</a:t>
            </a:r>
            <a:r>
              <a:rPr b="1" lang="en-US"/>
              <a:t>accuracy</a:t>
            </a:r>
            <a:r>
              <a:rPr lang="en-US"/>
              <a:t>) του μοντέλου. Η μεταβλητή </a:t>
            </a:r>
            <a:r>
              <a:rPr b="1" lang="en-US"/>
              <a:t>Outcome</a:t>
            </a:r>
            <a:r>
              <a:rPr lang="en-US"/>
              <a:t> παίρνει τιμές: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0: Ο ασθενής </a:t>
            </a:r>
            <a:r>
              <a:rPr b="1" lang="en-US"/>
              <a:t>δεν </a:t>
            </a:r>
            <a:r>
              <a:rPr b="1" lang="en-US"/>
              <a:t>πάσχει</a:t>
            </a:r>
            <a:r>
              <a:rPr lang="en-US"/>
              <a:t> από διαβήτη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1: Ο ασθενής </a:t>
            </a:r>
            <a:r>
              <a:rPr b="1" lang="en-US"/>
              <a:t>πάσχει </a:t>
            </a:r>
            <a:r>
              <a:rPr lang="en-US"/>
              <a:t>από διαβήτη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Απαντήστε την ερώτηση: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i="1" lang="en-US"/>
              <a:t>Τι είναι χειρότερο, να προβλέπετε λανθασμένα ότι κάποιος ασθενής έχει διαβήτη ενώ δεν έχει </a:t>
            </a:r>
            <a:r>
              <a:rPr i="1" lang="en-US"/>
              <a:t>(</a:t>
            </a:r>
            <a:r>
              <a:rPr b="1" i="1" lang="en-US"/>
              <a:t>False Positive</a:t>
            </a:r>
            <a:r>
              <a:rPr i="1" lang="en-US"/>
              <a:t>)</a:t>
            </a:r>
            <a:r>
              <a:rPr i="1" lang="en-US"/>
              <a:t>, ή ότι κάποιος ασθενής δεν έχει διαβήτη </a:t>
            </a:r>
            <a:r>
              <a:rPr i="1" lang="en-US"/>
              <a:t>ενώ έχει </a:t>
            </a:r>
            <a:r>
              <a:rPr b="1" i="1" lang="en-US"/>
              <a:t>(False Negative)</a:t>
            </a:r>
            <a:r>
              <a:rPr i="1" lang="en-US"/>
              <a:t>?</a:t>
            </a:r>
            <a:endParaRPr b="1" i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Δουλεύει καλά το μοντέλο σας για όλες τις ηλικίες? Παρουσιάστε bar-plot με την ακρίβεια ανά ηλικίες </a:t>
            </a:r>
            <a:r>
              <a:rPr b="1" lang="en-US"/>
              <a:t>(Age)</a:t>
            </a:r>
            <a:r>
              <a:rPr lang="en-US"/>
              <a:t> (0 ως 40) και (40 ως 100) του test set.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Λογιστική Παλινδρόμηση – Ασκήσεις (2)</a:t>
            </a:r>
            <a:endParaRPr/>
          </a:p>
        </p:txBody>
      </p:sp>
      <p:sp>
        <p:nvSpPr>
          <p:cNvPr id="393" name="Google Shape;393;p11"/>
          <p:cNvSpPr txBox="1"/>
          <p:nvPr>
            <p:ph idx="1" type="body"/>
          </p:nvPr>
        </p:nvSpPr>
        <p:spPr>
          <a:xfrm>
            <a:off x="1154954" y="25273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 startAt="4"/>
            </a:pPr>
            <a:r>
              <a:rPr lang="en-US"/>
              <a:t>Επαναλάβετε τη διαδικασία, αλλάζοντας την παράμετρο της λογιστικής παλινδρόμησης </a:t>
            </a:r>
            <a:r>
              <a:rPr b="1" i="1" lang="en-US"/>
              <a:t>penalty </a:t>
            </a:r>
            <a:r>
              <a:rPr i="1" lang="en-US"/>
              <a:t>(</a:t>
            </a:r>
            <a:r>
              <a:rPr lang="en-US"/>
              <a:t>Regularization</a:t>
            </a:r>
            <a:r>
              <a:rPr i="1" lang="en-US"/>
              <a:t>)</a:t>
            </a:r>
            <a:r>
              <a:rPr lang="en-US"/>
              <a:t> από ‘</a:t>
            </a:r>
            <a:r>
              <a:rPr b="1" i="1" lang="en-US"/>
              <a:t>l2’</a:t>
            </a:r>
            <a:r>
              <a:rPr lang="en-US"/>
              <a:t> (L2) σε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 </a:t>
            </a:r>
            <a:r>
              <a:rPr b="1" i="1" lang="en-US"/>
              <a:t>‘l1’ </a:t>
            </a:r>
            <a:r>
              <a:rPr lang="en-US"/>
              <a:t>(Για αυτή την επιλογή θα χρειαστεί να αλλάξετε επίσης την παράμετρο “</a:t>
            </a:r>
            <a:r>
              <a:rPr b="1" i="1" lang="en-US"/>
              <a:t>solver”</a:t>
            </a:r>
            <a:r>
              <a:rPr lang="en-US"/>
              <a:t> σε ‘</a:t>
            </a:r>
            <a:r>
              <a:rPr b="1" i="1" lang="en-US"/>
              <a:t>liblinear’</a:t>
            </a:r>
            <a:r>
              <a:rPr lang="en-US"/>
              <a:t>).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/>
              <a:t>None </a:t>
            </a:r>
            <a:r>
              <a:rPr lang="en-US"/>
              <a:t>(Δε χρησιμοποιείται Regularization)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 startAt="4"/>
            </a:pPr>
            <a:r>
              <a:rPr lang="en-US"/>
              <a:t>Παρουσιάστε ένα πίνακα με τα </a:t>
            </a:r>
            <a:r>
              <a:rPr b="1" lang="en-US"/>
              <a:t>Accuracy </a:t>
            </a:r>
            <a:r>
              <a:rPr lang="en-US"/>
              <a:t>για κάθε “</a:t>
            </a:r>
            <a:r>
              <a:rPr b="1" i="1" lang="en-US"/>
              <a:t>penalty</a:t>
            </a:r>
            <a:r>
              <a:rPr lang="en-US"/>
              <a:t>” που δοκιμάσατε.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9" name="Google Shape;399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01" name="Google Shape;401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02" name="Google Shape;402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3" name="Google Shape;403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05" name="Google Shape;405;p12"/>
          <p:cNvSpPr txBox="1"/>
          <p:nvPr>
            <p:ph type="title"/>
          </p:nvPr>
        </p:nvSpPr>
        <p:spPr>
          <a:xfrm>
            <a:off x="1683171" y="1169773"/>
            <a:ext cx="8825658" cy="2870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US" sz="5400">
                <a:solidFill>
                  <a:schemeClr val="lt1"/>
                </a:solidFill>
              </a:rPr>
              <a:t>Γραμμική Παλινδρόμηση</a:t>
            </a:r>
            <a:endParaRPr/>
          </a:p>
        </p:txBody>
      </p:sp>
      <p:cxnSp>
        <p:nvCxnSpPr>
          <p:cNvPr id="406" name="Google Shape;406;p12"/>
          <p:cNvCxnSpPr/>
          <p:nvPr/>
        </p:nvCxnSpPr>
        <p:spPr>
          <a:xfrm>
            <a:off x="5758249" y="4166888"/>
            <a:ext cx="675502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2" name="Google Shape;412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14" name="Google Shape;414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p13"/>
          <p:cNvSpPr txBox="1"/>
          <p:nvPr>
            <p:ph type="title"/>
          </p:nvPr>
        </p:nvSpPr>
        <p:spPr>
          <a:xfrm>
            <a:off x="8160773" y="1113062"/>
            <a:ext cx="3382297" cy="32819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5400"/>
              <a:buFont typeface="Century Gothic"/>
              <a:buNone/>
            </a:pPr>
            <a:r>
              <a:rPr b="0" i="0" lang="en-US" sz="54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Έξυπνη Ζυγαριά</a:t>
            </a:r>
            <a:endParaRPr/>
          </a:p>
        </p:txBody>
      </p:sp>
      <p:pic>
        <p:nvPicPr>
          <p:cNvPr descr="Smart Scale P3 | eufy US" id="418" name="Google Shape;41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837" y="1113063"/>
            <a:ext cx="4628758" cy="4628758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4" name="Google Shape;424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26" name="Google Shape;426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14"/>
          <p:cNvSpPr txBox="1"/>
          <p:nvPr>
            <p:ph type="title"/>
          </p:nvPr>
        </p:nvSpPr>
        <p:spPr>
          <a:xfrm>
            <a:off x="8382055" y="1241266"/>
            <a:ext cx="3161016" cy="3153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000"/>
              <a:buFont typeface="Century Gothic"/>
              <a:buNone/>
            </a:pPr>
            <a:r>
              <a:rPr b="0" i="0" lang="en-US" sz="30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Γραμμική Παλινδρόμηση</a:t>
            </a:r>
            <a:endParaRPr/>
          </a:p>
        </p:txBody>
      </p:sp>
      <p:grpSp>
        <p:nvGrpSpPr>
          <p:cNvPr id="428" name="Google Shape;428;p14"/>
          <p:cNvGrpSpPr/>
          <p:nvPr/>
        </p:nvGrpSpPr>
        <p:grpSpPr>
          <a:xfrm>
            <a:off x="423332" y="384432"/>
            <a:ext cx="8038974" cy="6071404"/>
            <a:chOff x="423332" y="384432"/>
            <a:chExt cx="8038974" cy="6071404"/>
          </a:xfrm>
        </p:grpSpPr>
        <p:sp>
          <p:nvSpPr>
            <p:cNvPr id="429" name="Google Shape;429;p14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descr="The correlation of BMI and blood glucose level. | Download Scientific  Diagram" id="432" name="Google Shape;43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691" y="648245"/>
            <a:ext cx="5932276" cy="556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Γραμμική Παλινδρόμηση - Άσκηση</a:t>
            </a:r>
            <a:endParaRPr/>
          </a:p>
        </p:txBody>
      </p:sp>
      <p:sp>
        <p:nvSpPr>
          <p:cNvPr id="438" name="Google Shape;438;p15"/>
          <p:cNvSpPr txBox="1"/>
          <p:nvPr>
            <p:ph idx="1" type="body"/>
          </p:nvPr>
        </p:nvSpPr>
        <p:spPr>
          <a:xfrm>
            <a:off x="1154950" y="2603500"/>
            <a:ext cx="103059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Font typeface="Century Gothic"/>
              <a:buAutoNum type="arabicPeriod"/>
            </a:pPr>
            <a:r>
              <a:rPr lang="en-US"/>
              <a:t>Έξυπνη ζυγαριά μετράει τα χαρακτηριστικά </a:t>
            </a:r>
            <a:r>
              <a:rPr b="1" i="1" lang="en-US"/>
              <a:t>Age, BMI, Pregnancies. </a:t>
            </a:r>
            <a:r>
              <a:rPr lang="en-US"/>
              <a:t>Χρησιμοποιείστε γραμμική παλινδρόμηση ώστε να προβλέψετε τη μεταβλητή </a:t>
            </a:r>
            <a:r>
              <a:rPr b="1" lang="en-US"/>
              <a:t>BloodPressure. </a:t>
            </a:r>
            <a:r>
              <a:rPr lang="en-US"/>
              <a:t>Οπότε </a:t>
            </a:r>
            <a:r>
              <a:rPr b="1" lang="en-US"/>
              <a:t>x: (Age, BMI, Pregnancies), y: BloodPressure</a:t>
            </a:r>
            <a:r>
              <a:rPr lang="en-US"/>
              <a:t>. Χωρίστε το train-test set σε 70/30.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AutoNum type="arabicPeriod"/>
            </a:pPr>
            <a:r>
              <a:rPr lang="en-US"/>
              <a:t>Μετρήστε και καταγράψτε την ακρίβεια του μοντέλου σας με τη μετρική </a:t>
            </a:r>
            <a:r>
              <a:rPr b="1" lang="en-US"/>
              <a:t>Mean Absolute Error (MAE).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AutoNum type="arabicPeriod"/>
            </a:pPr>
            <a:r>
              <a:rPr lang="en-US"/>
              <a:t>Υπολογίστε τη μέση τιμή (μ) και τυπική απόκλιση (σ) της μεταβλητής </a:t>
            </a:r>
            <a:r>
              <a:rPr b="1" lang="en-US"/>
              <a:t>BloodPressure </a:t>
            </a:r>
            <a:r>
              <a:rPr lang="en-US"/>
              <a:t>του </a:t>
            </a:r>
            <a:r>
              <a:rPr b="1" lang="en-US"/>
              <a:t>Train Set</a:t>
            </a:r>
            <a:r>
              <a:rPr lang="en-US"/>
              <a:t> και την αντίστοιχη τιμή του </a:t>
            </a:r>
            <a:r>
              <a:rPr b="1" lang="en-US"/>
              <a:t>Test Set</a:t>
            </a:r>
            <a:r>
              <a:rPr lang="en-US"/>
              <a:t>. Διαφέρουν οι 2 κατανομές? (Για να ελέγξετε τις κατανομές, δημιουργήστε το ιστόγραμμα της </a:t>
            </a:r>
            <a:r>
              <a:rPr b="1" lang="en-US"/>
              <a:t>BloodPressure </a:t>
            </a:r>
            <a:r>
              <a:rPr lang="en-US"/>
              <a:t>για το </a:t>
            </a:r>
            <a:r>
              <a:rPr b="1" lang="en-US"/>
              <a:t>Train Set και το Test Set</a:t>
            </a:r>
            <a:r>
              <a:rPr lang="en-US"/>
              <a:t> αντίστοιχα.</a:t>
            </a:r>
            <a:endParaRPr/>
          </a:p>
          <a:p>
            <a:pPr indent="-336042" lvl="0" marL="342900" rtl="0" algn="just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ct val="79999"/>
              <a:buAutoNum type="arabicPeriod"/>
            </a:pPr>
            <a:r>
              <a:rPr lang="en-US"/>
              <a:t>Δοκιμάστε να αντικαταστήσετε τη </a:t>
            </a:r>
            <a:r>
              <a:rPr b="1" lang="en-US"/>
              <a:t>Μ</a:t>
            </a:r>
            <a:r>
              <a:rPr b="1" lang="en-US"/>
              <a:t>έθοδο Ε</a:t>
            </a:r>
            <a:r>
              <a:rPr b="1" lang="en-US"/>
              <a:t>λαχίστων</a:t>
            </a:r>
            <a:r>
              <a:rPr b="1" lang="en-US"/>
              <a:t> Τετραγώνων</a:t>
            </a:r>
            <a:r>
              <a:rPr lang="en-US"/>
              <a:t> με τη μέθοδο </a:t>
            </a:r>
            <a:r>
              <a:rPr b="1" lang="en-US"/>
              <a:t>Stochastic Gradient Descent (SGD)</a:t>
            </a:r>
            <a:r>
              <a:rPr lang="en-US"/>
              <a:t> και να συγκρίνετε την ακρίβεια των δύο μοντέλων. Για να χρησιμοποιείσετε SGD, θα χρειαστείτε το μοντέλο </a:t>
            </a:r>
            <a:r>
              <a:rPr b="1" lang="en-US"/>
              <a:t>SGDRegressor(loss=[‘squared_error’], penalty=’l2’, learning_rate=[‘constant’], eta0=0.01, tol=1e-3)</a:t>
            </a:r>
            <a:r>
              <a:rPr lang="en-US"/>
              <a:t>. Δοκιμάστε να πειράξετε τη παράμετρο του </a:t>
            </a:r>
            <a:r>
              <a:rPr b="1" lang="en-US"/>
              <a:t>penalty </a:t>
            </a:r>
            <a:r>
              <a:rPr lang="en-US"/>
              <a:t>δοκιμάζοντας (</a:t>
            </a:r>
            <a:r>
              <a:rPr b="1" lang="en-US"/>
              <a:t>l2, l1, elasticnet, None</a:t>
            </a:r>
            <a:r>
              <a:rPr lang="en-US"/>
              <a:t>). Δημιουργήστε πινακάκι για το ΜΑΕ των παραπάνω μεθόδων.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Tips</a:t>
            </a:r>
            <a:endParaRPr/>
          </a:p>
        </p:txBody>
      </p:sp>
      <p:sp>
        <p:nvSpPr>
          <p:cNvPr id="444" name="Google Shape;444;p16"/>
          <p:cNvSpPr txBox="1"/>
          <p:nvPr>
            <p:ph idx="1" type="body"/>
          </p:nvPr>
        </p:nvSpPr>
        <p:spPr>
          <a:xfrm>
            <a:off x="1246379" y="2559521"/>
            <a:ext cx="8825700" cy="385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7" r="0" t="-9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0" name="Google Shape;450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52" name="Google Shape;452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4" name="Google Shape;4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110" y="1029407"/>
            <a:ext cx="5448111" cy="232906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sp>
        <p:nvSpPr>
          <p:cNvPr id="455" name="Google Shape;455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6" name="Google Shape;45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0146" y="473338"/>
            <a:ext cx="4695722" cy="343961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sp>
        <p:nvSpPr>
          <p:cNvPr id="457" name="Google Shape;457;p17"/>
          <p:cNvSpPr/>
          <p:nvPr/>
        </p:nvSpPr>
        <p:spPr>
          <a:xfrm>
            <a:off x="457200" y="4133850"/>
            <a:ext cx="11277600" cy="2250018"/>
          </a:xfrm>
          <a:custGeom>
            <a:rect b="b" l="l" r="r" t="t"/>
            <a:pathLst>
              <a:path extrusionOk="0" h="2250018" w="11277600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Google Shape;458;p17"/>
          <p:cNvSpPr/>
          <p:nvPr/>
        </p:nvSpPr>
        <p:spPr>
          <a:xfrm rot="10371525">
            <a:off x="263767" y="4117124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" name="Google Shape;459;p17"/>
          <p:cNvSpPr txBox="1"/>
          <p:nvPr>
            <p:ph type="title"/>
          </p:nvPr>
        </p:nvSpPr>
        <p:spPr>
          <a:xfrm>
            <a:off x="649975" y="4517136"/>
            <a:ext cx="10893095" cy="1174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</a:pPr>
            <a:r>
              <a:rPr b="0" i="0" lang="en-US" sz="6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Παράδειγμα Κελιών</a:t>
            </a:r>
            <a:endParaRPr b="0" i="0" sz="60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8fb9059bc3_1_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 Λογιστικής Παλινδρόμησης</a:t>
            </a:r>
            <a:endParaRPr/>
          </a:p>
        </p:txBody>
      </p:sp>
      <p:sp>
        <p:nvSpPr>
          <p:cNvPr id="465" name="Google Shape;465;g28fb9059bc3_1_5"/>
          <p:cNvSpPr txBox="1"/>
          <p:nvPr>
            <p:ph idx="1" type="body"/>
          </p:nvPr>
        </p:nvSpPr>
        <p:spPr>
          <a:xfrm>
            <a:off x="1154950" y="2603500"/>
            <a:ext cx="93894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https://colab.research.google.com/drive/1589brmi5dTtnl6cHqN8xvsQ2XQQfwpE6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Παραδοτέα</a:t>
            </a:r>
            <a:endParaRPr/>
          </a:p>
        </p:txBody>
      </p:sp>
      <p:sp>
        <p:nvSpPr>
          <p:cNvPr id="471" name="Google Shape;471;p18"/>
          <p:cNvSpPr txBox="1"/>
          <p:nvPr>
            <p:ph idx="1" type="body"/>
          </p:nvPr>
        </p:nvSpPr>
        <p:spPr>
          <a:xfrm>
            <a:off x="1122825" y="2644700"/>
            <a:ext cx="88257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Παραδώστε το notebook (.ipynb) που θα φτιάξετε στο Google Colab (ή όποιο άλλον editor προτιμάτε στο e-learning. Μέσα στο notebook, να γράψετε σχόλια, καθώς και παρατηρήσεις για τα αποτελέσματα σας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Καταληκτική ημ/νια υποβολής: 26/10/2023 - 23:50.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Για οποιαδήποτε απορία ή πρόβλημα, επικοινωνήστε μέσω email στο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Kouloumpris Lefteris &lt;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elefthenk@csd.auth.gr</a:t>
            </a:r>
            <a:r>
              <a:rPr lang="en-US"/>
              <a:t> &gt;.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Koxliaridis Vasilios &lt;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vkochlia@csd.auth.gr</a:t>
            </a:r>
            <a:r>
              <a:rPr lang="en-US"/>
              <a:t> &gt;.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Liapis Georgios&lt;</a:t>
            </a:r>
            <a:r>
              <a:rPr lang="en-US" u="sng">
                <a:solidFill>
                  <a:schemeClr val="hlink"/>
                </a:solidFill>
                <a:hlinkClick r:id="rId5"/>
              </a:rPr>
              <a:t>gliapisa@csd.auth.gr</a:t>
            </a:r>
            <a:r>
              <a:rPr lang="en-US"/>
              <a:t>&gt;.</a:t>
            </a:r>
            <a:endParaRPr/>
          </a:p>
          <a:p>
            <a:pPr indent="0" lvl="0" marL="7429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0" name="Google Shape;280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82" name="Google Shape;282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Στόχοι</a:t>
            </a:r>
            <a:endParaRPr/>
          </a:p>
        </p:txBody>
      </p:sp>
      <p:sp>
        <p:nvSpPr>
          <p:cNvPr id="283" name="Google Shape;283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84" name="Google Shape;284;p2"/>
          <p:cNvGrpSpPr/>
          <p:nvPr/>
        </p:nvGrpSpPr>
        <p:grpSpPr>
          <a:xfrm>
            <a:off x="2036567" y="2324680"/>
            <a:ext cx="8126116" cy="3421522"/>
            <a:chOff x="749633" y="580"/>
            <a:chExt cx="8126116" cy="3421522"/>
          </a:xfrm>
        </p:grpSpPr>
        <p:sp>
          <p:nvSpPr>
            <p:cNvPr id="285" name="Google Shape;285;p2"/>
            <p:cNvSpPr/>
            <p:nvPr/>
          </p:nvSpPr>
          <p:spPr>
            <a:xfrm>
              <a:off x="749633" y="580"/>
              <a:ext cx="2138451" cy="12830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B7471"/>
                </a:gs>
                <a:gs pos="100000">
                  <a:srgbClr val="983F3D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 txBox="1"/>
            <p:nvPr/>
          </p:nvSpPr>
          <p:spPr>
            <a:xfrm>
              <a:off x="787213" y="38160"/>
              <a:ext cx="2063291" cy="1207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0" i="0"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Εξοικείωση με τη πλατφόρμα </a:t>
              </a:r>
              <a:r>
                <a:rPr b="0" i="1"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Google Colab</a:t>
              </a:r>
              <a:endPara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076268" y="376947"/>
              <a:ext cx="453351" cy="53033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DD7D7"/>
                </a:gs>
                <a:gs pos="100000">
                  <a:srgbClr val="BB807E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 txBox="1"/>
            <p:nvPr/>
          </p:nvSpPr>
          <p:spPr>
            <a:xfrm>
              <a:off x="3076268" y="483014"/>
              <a:ext cx="317346" cy="318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743465" y="580"/>
              <a:ext cx="2138451" cy="12830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B7471"/>
                </a:gs>
                <a:gs pos="100000">
                  <a:srgbClr val="983F3D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 txBox="1"/>
            <p:nvPr/>
          </p:nvSpPr>
          <p:spPr>
            <a:xfrm>
              <a:off x="3781045" y="38160"/>
              <a:ext cx="2063291" cy="1207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0" i="0"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Εξοικείωση με τις βιβλιοθήκες </a:t>
              </a:r>
              <a:r>
                <a:rPr b="0" i="1"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pandas &amp; scikit-learn </a:t>
              </a:r>
              <a:r>
                <a:rPr b="0" i="0"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της </a:t>
              </a:r>
              <a:r>
                <a:rPr b="0" i="1"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Python</a:t>
              </a:r>
              <a:endPara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070101" y="376947"/>
              <a:ext cx="453351" cy="53033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DD7D7"/>
                </a:gs>
                <a:gs pos="100000">
                  <a:srgbClr val="BB807E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 txBox="1"/>
            <p:nvPr/>
          </p:nvSpPr>
          <p:spPr>
            <a:xfrm>
              <a:off x="6070101" y="483014"/>
              <a:ext cx="317346" cy="318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737298" y="580"/>
              <a:ext cx="2138451" cy="12830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B7471"/>
                </a:gs>
                <a:gs pos="100000">
                  <a:srgbClr val="983F3D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 txBox="1"/>
            <p:nvPr/>
          </p:nvSpPr>
          <p:spPr>
            <a:xfrm>
              <a:off x="6774878" y="38160"/>
              <a:ext cx="2063291" cy="1207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0" i="0"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Εξοικείωση με τη γραμμική &amp; λογιστική παρεμβολή (Linear/Logistic Regression)</a:t>
              </a:r>
              <a:endPara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 rot="5400000">
              <a:off x="7579848" y="1433342"/>
              <a:ext cx="453351" cy="53033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DD7D7"/>
                </a:gs>
                <a:gs pos="100000">
                  <a:srgbClr val="BB807E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 txBox="1"/>
            <p:nvPr/>
          </p:nvSpPr>
          <p:spPr>
            <a:xfrm>
              <a:off x="7647423" y="1471835"/>
              <a:ext cx="318202" cy="317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737298" y="2139031"/>
              <a:ext cx="2138451" cy="12830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B7471"/>
                </a:gs>
                <a:gs pos="100000">
                  <a:srgbClr val="983F3D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 txBox="1"/>
            <p:nvPr/>
          </p:nvSpPr>
          <p:spPr>
            <a:xfrm>
              <a:off x="6774878" y="2176611"/>
              <a:ext cx="2063291" cy="1207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0" i="0"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Εφαρμογή μοντέλων γραμμικής &amp; λογιστικής παρεμβολής σε δεδομένα</a:t>
              </a:r>
              <a:endPara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 rot="10800000">
              <a:off x="6095762" y="2515399"/>
              <a:ext cx="453351" cy="53033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DD7D7"/>
                </a:gs>
                <a:gs pos="100000">
                  <a:srgbClr val="BB807E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 txBox="1"/>
            <p:nvPr/>
          </p:nvSpPr>
          <p:spPr>
            <a:xfrm>
              <a:off x="6231767" y="2621466"/>
              <a:ext cx="317346" cy="318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743465" y="2139031"/>
              <a:ext cx="2138451" cy="12830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B7471"/>
                </a:gs>
                <a:gs pos="100000">
                  <a:srgbClr val="983F3D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 txBox="1"/>
            <p:nvPr/>
          </p:nvSpPr>
          <p:spPr>
            <a:xfrm>
              <a:off x="3781045" y="2176611"/>
              <a:ext cx="2063291" cy="1207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0" i="0"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Εξαγωγή συμπερασμάτων από τα δεδομένα</a:t>
              </a:r>
              <a:endPara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7" name="Google Shape;477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79" name="Google Shape;479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80" name="Google Shape;480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1" name="Google Shape;481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83" name="Google Shape;483;p19"/>
          <p:cNvSpPr txBox="1"/>
          <p:nvPr>
            <p:ph type="title"/>
          </p:nvPr>
        </p:nvSpPr>
        <p:spPr>
          <a:xfrm>
            <a:off x="1683171" y="1169773"/>
            <a:ext cx="8825658" cy="2870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US" sz="5400">
                <a:solidFill>
                  <a:schemeClr val="lt1"/>
                </a:solidFill>
              </a:rPr>
              <a:t>Καλή Επιτυχία</a:t>
            </a:r>
            <a:endParaRPr/>
          </a:p>
        </p:txBody>
      </p:sp>
      <p:cxnSp>
        <p:nvCxnSpPr>
          <p:cNvPr id="484" name="Google Shape;484;p19"/>
          <p:cNvCxnSpPr/>
          <p:nvPr/>
        </p:nvCxnSpPr>
        <p:spPr>
          <a:xfrm>
            <a:off x="5758249" y="4166888"/>
            <a:ext cx="675502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Kaggle Dataset - Diabetes</a:t>
            </a:r>
            <a:endParaRPr/>
          </a:p>
        </p:txBody>
      </p:sp>
      <p:sp>
        <p:nvSpPr>
          <p:cNvPr id="308" name="Google Shape;308;p3"/>
          <p:cNvSpPr txBox="1"/>
          <p:nvPr>
            <p:ph idx="1" type="body"/>
          </p:nvPr>
        </p:nvSpPr>
        <p:spPr>
          <a:xfrm>
            <a:off x="1154954" y="2603499"/>
            <a:ext cx="8825659" cy="3956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36042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Μπείτε στην πλατφόρμα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https://colab.research.google.com/</a:t>
            </a:r>
            <a:r>
              <a:rPr lang="en-US"/>
              <a:t> (Θα χρειαστεί gmail)</a:t>
            </a:r>
            <a:endParaRPr/>
          </a:p>
          <a:p>
            <a:pPr indent="-336042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Κατεβάστε το dataset για τη πρόβλεψη διαβήτη με μορφή “.csv” από τον ακόλουθο σύνδεσμο: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https://www.kaggle.com/datasets/mathchi/diabetes-data-set</a:t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Παρακάτω παρουσιάζονται τα χαρακτηριστικά (features) του dataset:</a:t>
            </a:r>
            <a:endParaRPr/>
          </a:p>
          <a:p>
            <a:pPr indent="-336804" lvl="1" marL="800100" rtl="0" algn="l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b="1" i="1" lang="en-US"/>
              <a:t>Pregnancies</a:t>
            </a:r>
            <a:r>
              <a:rPr i="1" lang="en-US"/>
              <a:t>: Number of times pregnant</a:t>
            </a:r>
            <a:endParaRPr/>
          </a:p>
          <a:p>
            <a:pPr indent="-336804" lvl="1" marL="800100" rtl="0" algn="l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b="1" i="1" lang="en-US"/>
              <a:t>Glucose</a:t>
            </a:r>
            <a:r>
              <a:rPr i="1" lang="en-US"/>
              <a:t>: Plasma glucose concentration a 2 hours in an oral glucose tolerance test</a:t>
            </a:r>
            <a:endParaRPr/>
          </a:p>
          <a:p>
            <a:pPr indent="-336804" lvl="1" marL="800100" rtl="0" algn="l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b="1" i="1" lang="en-US"/>
              <a:t>BloodPressure</a:t>
            </a:r>
            <a:r>
              <a:rPr i="1" lang="en-US"/>
              <a:t>: Diastolic blood pressure (mm Hg)</a:t>
            </a:r>
            <a:endParaRPr/>
          </a:p>
          <a:p>
            <a:pPr indent="-336804" lvl="1" marL="800100" rtl="0" algn="l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b="1" i="1" lang="en-US"/>
              <a:t>SkinThickness</a:t>
            </a:r>
            <a:r>
              <a:rPr i="1" lang="en-US"/>
              <a:t>: Triceps skin fold thickness (mm)</a:t>
            </a:r>
            <a:endParaRPr/>
          </a:p>
          <a:p>
            <a:pPr indent="-336804" lvl="1" marL="800100" rtl="0" algn="l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b="1" i="1" lang="en-US"/>
              <a:t>Insulin</a:t>
            </a:r>
            <a:r>
              <a:rPr i="1" lang="en-US"/>
              <a:t>: 2-Hour serum insulin (mu U/ml)</a:t>
            </a:r>
            <a:endParaRPr/>
          </a:p>
          <a:p>
            <a:pPr indent="-336804" lvl="1" marL="800100" rtl="0" algn="l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b="1" i="1" lang="en-US"/>
              <a:t>BMI</a:t>
            </a:r>
            <a:r>
              <a:rPr i="1" lang="en-US"/>
              <a:t>: Body mass index (weight in kg/(height in m)^2)</a:t>
            </a:r>
            <a:endParaRPr/>
          </a:p>
          <a:p>
            <a:pPr indent="-336804" lvl="1" marL="800100" rtl="0" algn="l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b="1" i="1" lang="en-US"/>
              <a:t>DiabetesPedigreeFunction</a:t>
            </a:r>
            <a:r>
              <a:rPr i="1" lang="en-US"/>
              <a:t>: Diabetes pedigree function</a:t>
            </a:r>
            <a:endParaRPr/>
          </a:p>
          <a:p>
            <a:pPr indent="-336804" lvl="1" marL="800100" rtl="0" algn="l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b="1" i="1" lang="en-US"/>
              <a:t>Age</a:t>
            </a:r>
            <a:r>
              <a:rPr i="1" lang="en-US"/>
              <a:t>: Age (years)</a:t>
            </a:r>
            <a:endParaRPr/>
          </a:p>
          <a:p>
            <a:pPr indent="-336804" lvl="1" marL="800100" rtl="0" algn="l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b="1" i="1" lang="en-US"/>
              <a:t>Outcome</a:t>
            </a:r>
            <a:r>
              <a:rPr i="1" lang="en-US"/>
              <a:t>: Class variable (0 or 1)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4" name="Google Shape;314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6" name="Google Shape;316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17" name="Google Shape;317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8" name="Google Shape;318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20" name="Google Shape;320;p4"/>
          <p:cNvSpPr txBox="1"/>
          <p:nvPr>
            <p:ph type="title"/>
          </p:nvPr>
        </p:nvSpPr>
        <p:spPr>
          <a:xfrm>
            <a:off x="1683171" y="1169773"/>
            <a:ext cx="8825658" cy="2870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US" sz="5400">
                <a:solidFill>
                  <a:schemeClr val="lt1"/>
                </a:solidFill>
              </a:rPr>
              <a:t>Λογιστική Παλινδρόμιση</a:t>
            </a:r>
            <a:endParaRPr/>
          </a:p>
        </p:txBody>
      </p:sp>
      <p:cxnSp>
        <p:nvCxnSpPr>
          <p:cNvPr id="321" name="Google Shape;321;p4"/>
          <p:cNvCxnSpPr/>
          <p:nvPr/>
        </p:nvCxnSpPr>
        <p:spPr>
          <a:xfrm>
            <a:off x="5758249" y="4166888"/>
            <a:ext cx="675502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7" name="Google Shape;327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29" name="Google Shape;329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5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5"/>
          <p:cNvSpPr txBox="1"/>
          <p:nvPr>
            <p:ph type="title"/>
          </p:nvPr>
        </p:nvSpPr>
        <p:spPr>
          <a:xfrm>
            <a:off x="8160773" y="1113062"/>
            <a:ext cx="3382297" cy="32819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600"/>
              <a:buFont typeface="Century Gothic"/>
              <a:buNone/>
            </a:pPr>
            <a:r>
              <a:rPr b="0" i="0" lang="en-US" sz="4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Ιατρική Εφαρμογή</a:t>
            </a:r>
            <a:endParaRPr/>
          </a:p>
        </p:txBody>
      </p:sp>
      <p:pic>
        <p:nvPicPr>
          <p:cNvPr descr="Medical Application Software by Ahmad Fawaid on Dribbble" id="333" name="Google Shape;3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378" y="1113063"/>
            <a:ext cx="6171676" cy="4628758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9" name="Google Shape;339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41" name="Google Shape;341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6"/>
          <p:cNvSpPr txBox="1"/>
          <p:nvPr>
            <p:ph type="title"/>
          </p:nvPr>
        </p:nvSpPr>
        <p:spPr>
          <a:xfrm>
            <a:off x="8382055" y="1241266"/>
            <a:ext cx="3161016" cy="3153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600"/>
              <a:buFont typeface="Century Gothic"/>
              <a:buNone/>
            </a:pPr>
            <a:r>
              <a:rPr b="0" i="0" lang="en-US" sz="4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Πρόβλεψη Διαβήτη</a:t>
            </a:r>
            <a:endParaRPr/>
          </a:p>
        </p:txBody>
      </p:sp>
      <p:grpSp>
        <p:nvGrpSpPr>
          <p:cNvPr id="343" name="Google Shape;343;p6"/>
          <p:cNvGrpSpPr/>
          <p:nvPr/>
        </p:nvGrpSpPr>
        <p:grpSpPr>
          <a:xfrm>
            <a:off x="423332" y="384432"/>
            <a:ext cx="8038974" cy="6071404"/>
            <a:chOff x="423332" y="384432"/>
            <a:chExt cx="8038974" cy="6071404"/>
          </a:xfrm>
        </p:grpSpPr>
        <p:sp>
          <p:nvSpPr>
            <p:cNvPr id="344" name="Google Shape;344;p6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descr="Εικόνα που περιέχει κείμενο, στιγμιότυπο οθόνης, διάγραμμα&#10;&#10;Περιγραφή που δημιουργήθηκε αυτόματα" id="347" name="Google Shape;3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017" y="506642"/>
            <a:ext cx="7668103" cy="5915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3" name="Google Shape;353;p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55" name="Google Shape;355;p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7"/>
          <p:cNvSpPr txBox="1"/>
          <p:nvPr>
            <p:ph type="title"/>
          </p:nvPr>
        </p:nvSpPr>
        <p:spPr>
          <a:xfrm>
            <a:off x="8382055" y="1241266"/>
            <a:ext cx="3161016" cy="3153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600"/>
              <a:buFont typeface="Century Gothic"/>
              <a:buNone/>
            </a:pPr>
            <a:r>
              <a:rPr b="0" i="0" lang="en-US" sz="4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Πρόβλεψη Διαβήτη</a:t>
            </a:r>
            <a:endParaRPr/>
          </a:p>
        </p:txBody>
      </p:sp>
      <p:grpSp>
        <p:nvGrpSpPr>
          <p:cNvPr id="357" name="Google Shape;357;p7"/>
          <p:cNvGrpSpPr/>
          <p:nvPr/>
        </p:nvGrpSpPr>
        <p:grpSpPr>
          <a:xfrm>
            <a:off x="423332" y="384432"/>
            <a:ext cx="8038974" cy="6071404"/>
            <a:chOff x="423332" y="384432"/>
            <a:chExt cx="8038974" cy="6071404"/>
          </a:xfrm>
        </p:grpSpPr>
        <p:sp>
          <p:nvSpPr>
            <p:cNvPr id="358" name="Google Shape;358;p7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descr="Εικόνα που περιέχει κείμενο, στιγμιότυπο οθόνης, διάγραμμα, γραμμή&#10;&#10;Περιγραφή που δημιουργήθηκε αυτόματα" id="361" name="Google Shape;3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396" y="463975"/>
            <a:ext cx="7687345" cy="593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69" name="Google Shape;369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8"/>
          <p:cNvSpPr txBox="1"/>
          <p:nvPr>
            <p:ph type="title"/>
          </p:nvPr>
        </p:nvSpPr>
        <p:spPr>
          <a:xfrm>
            <a:off x="8382055" y="1241266"/>
            <a:ext cx="3161016" cy="3153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000"/>
              <a:buFont typeface="Century Gothic"/>
              <a:buNone/>
            </a:pPr>
            <a:r>
              <a:rPr b="0" i="0" lang="en-US" sz="30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Λογιστική Παλινδρόμηση</a:t>
            </a:r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423332" y="384432"/>
            <a:ext cx="8038974" cy="6071404"/>
            <a:chOff x="423332" y="384432"/>
            <a:chExt cx="8038974" cy="6071404"/>
          </a:xfrm>
        </p:grpSpPr>
        <p:sp>
          <p:nvSpPr>
            <p:cNvPr id="372" name="Google Shape;372;p8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descr="Understanding Logistic Regression!!! | by Abhigyan | Analytics Vidhya |  Medium" id="375" name="Google Shape;3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763" y="1657125"/>
            <a:ext cx="6443180" cy="35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Λογιστική Παλινδρόμηση - Οδηγίες</a:t>
            </a:r>
            <a:endParaRPr/>
          </a:p>
        </p:txBody>
      </p:sp>
      <p:sp>
        <p:nvSpPr>
          <p:cNvPr id="381" name="Google Shape;381;p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6" r="0" t="-8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Αίθουσα συσκέψεων &quot;Ιόν&quot;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Αίθουσα συσκέψεων &quot;Ιόν&quot;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2023-10-14T10:53:06Z</dcterms:created>
  <dc:creator>Vasileios Kochliaridis</dc:creator>
</cp:coreProperties>
</file>