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Inter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Lg4rOi0SNlg/V+MLQD19vm6i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8736EA-1681-4591-9D1E-7FD9687E8DFA}">
  <a:tblStyle styleId="{F08736EA-1681-4591-9D1E-7FD9687E8DFA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-regular.fntdata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2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Google Shape;13;p12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2"/>
          <p:cNvSpPr txBox="1"/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2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0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9" name="Google Shape;209;p20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0"/>
          <p:cNvSpPr txBox="1"/>
          <p:nvPr>
            <p:ph type="title"/>
          </p:nvPr>
        </p:nvSpPr>
        <p:spPr>
          <a:xfrm>
            <a:off x="565151" y="764973"/>
            <a:ext cx="3609982" cy="1395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5104832" y="770890"/>
            <a:ext cx="6112517" cy="4800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302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7" name="Google Shape;217;p20"/>
          <p:cNvSpPr txBox="1"/>
          <p:nvPr>
            <p:ph idx="2" type="body"/>
          </p:nvPr>
        </p:nvSpPr>
        <p:spPr>
          <a:xfrm>
            <a:off x="565150" y="2160016"/>
            <a:ext cx="3609983" cy="37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20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1" name="Google Shape;221;p20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1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4" name="Google Shape;224;p21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21"/>
          <p:cNvSpPr txBox="1"/>
          <p:nvPr>
            <p:ph type="title"/>
          </p:nvPr>
        </p:nvSpPr>
        <p:spPr>
          <a:xfrm>
            <a:off x="565150" y="770889"/>
            <a:ext cx="3609983" cy="13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1"/>
          <p:cNvSpPr/>
          <p:nvPr>
            <p:ph idx="2" type="pic"/>
          </p:nvPr>
        </p:nvSpPr>
        <p:spPr>
          <a:xfrm>
            <a:off x="5223838" y="890816"/>
            <a:ext cx="6060136" cy="487041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565150" y="2160016"/>
            <a:ext cx="3609983" cy="360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4" name="Google Shape;234;p21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1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7" name="Google Shape;237;p21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2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40" name="Google Shape;240;p22"/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2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 rot="5400000">
            <a:off x="2432462" y="292704"/>
            <a:ext cx="3601212" cy="733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2"/>
          <p:cNvSpPr txBox="1"/>
          <p:nvPr>
            <p:ph idx="12" type="sldNum"/>
          </p:nvPr>
        </p:nvSpPr>
        <p:spPr>
          <a:xfrm>
            <a:off x="7086480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8" name="Google Shape;258;p22"/>
          <p:cNvCxnSpPr/>
          <p:nvPr/>
        </p:nvCxnSpPr>
        <p:spPr>
          <a:xfrm>
            <a:off x="565150" y="6087110"/>
            <a:ext cx="733514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3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61" name="Google Shape;261;p23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3"/>
          <p:cNvSpPr txBox="1"/>
          <p:nvPr>
            <p:ph type="title"/>
          </p:nvPr>
        </p:nvSpPr>
        <p:spPr>
          <a:xfrm rot="5400000">
            <a:off x="7692050" y="2234675"/>
            <a:ext cx="4784598" cy="226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 rot="5400000">
            <a:off x="2304880" y="-763100"/>
            <a:ext cx="4784598" cy="826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23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3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3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2" name="Google Shape;272;p23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4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5" name="Google Shape;45;p14"/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4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4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087169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565150" y="6087110"/>
            <a:ext cx="733583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3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2" name="Google Shape;72;p13"/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3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087169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565150" y="6087110"/>
            <a:ext cx="7335835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1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3" name="Google Shape;93;p11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1"/>
          <p:cNvSpPr txBox="1"/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" type="subTitle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1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2" name="Google Shape;122;p11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5" name="Google Shape;125;p15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5"/>
          <p:cNvSpPr txBox="1"/>
          <p:nvPr>
            <p:ph type="title"/>
          </p:nvPr>
        </p:nvSpPr>
        <p:spPr>
          <a:xfrm>
            <a:off x="565150" y="768351"/>
            <a:ext cx="5066001" cy="233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565150" y="4255453"/>
            <a:ext cx="50660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4" name="Google Shape;154;p15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6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7" name="Google Shape;157;p16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6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562851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2" type="body"/>
          </p:nvPr>
        </p:nvSpPr>
        <p:spPr>
          <a:xfrm>
            <a:off x="6389638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0" name="Google Shape;170;p16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7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3" name="Google Shape;173;p17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7"/>
          <p:cNvSpPr txBox="1"/>
          <p:nvPr>
            <p:ph type="title"/>
          </p:nvPr>
        </p:nvSpPr>
        <p:spPr>
          <a:xfrm>
            <a:off x="566928" y="768096"/>
            <a:ext cx="7333488" cy="1271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562149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17"/>
          <p:cNvSpPr txBox="1"/>
          <p:nvPr>
            <p:ph idx="2" type="body"/>
          </p:nvPr>
        </p:nvSpPr>
        <p:spPr>
          <a:xfrm>
            <a:off x="562149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3" type="body"/>
          </p:nvPr>
        </p:nvSpPr>
        <p:spPr>
          <a:xfrm>
            <a:off x="6383066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4" name="Google Shape;184;p17"/>
          <p:cNvSpPr txBox="1"/>
          <p:nvPr>
            <p:ph idx="4" type="body"/>
          </p:nvPr>
        </p:nvSpPr>
        <p:spPr>
          <a:xfrm>
            <a:off x="6383066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8" name="Google Shape;188;p17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8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91" name="Google Shape;191;p18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8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2" name="Google Shape;202;p18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9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9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uciml/breast-cancer-wisconsin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ikit-learn.org/stable/modules/tre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ikit-learn.org/stable/modules/generated/sklearn.ensemble.RandomForestClassifier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auto_examples/ensemble/plot_forest_importanc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1"/>
          <p:cNvPicPr preferRelativeResize="0"/>
          <p:nvPr/>
        </p:nvPicPr>
        <p:blipFill rotWithShape="1">
          <a:blip r:embed="rId3">
            <a:alphaModFix/>
          </a:blip>
          <a:srcRect b="-1" l="16753" r="1912" t="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"/>
          <p:cNvSpPr/>
          <p:nvPr/>
        </p:nvSpPr>
        <p:spPr>
          <a:xfrm>
            <a:off x="-1" y="-1"/>
            <a:ext cx="5267217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31000">
                <a:srgbClr val="000000">
                  <a:alpha val="80000"/>
                </a:srgbClr>
              </a:gs>
              <a:gs pos="100000">
                <a:srgbClr val="000000">
                  <a:alpha val="3372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 txBox="1"/>
          <p:nvPr>
            <p:ph type="ctrTitle"/>
          </p:nvPr>
        </p:nvSpPr>
        <p:spPr>
          <a:xfrm>
            <a:off x="565151" y="768334"/>
            <a:ext cx="4134538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/>
              <a:t>Μηχανική Μάθηση</a:t>
            </a:r>
            <a:endParaRPr/>
          </a:p>
        </p:txBody>
      </p:sp>
      <p:sp>
        <p:nvSpPr>
          <p:cNvPr id="281" name="Google Shape;281;p1"/>
          <p:cNvSpPr txBox="1"/>
          <p:nvPr>
            <p:ph idx="1" type="subTitle"/>
          </p:nvPr>
        </p:nvSpPr>
        <p:spPr>
          <a:xfrm>
            <a:off x="565151" y="4283239"/>
            <a:ext cx="4134538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Άσκηση 2: Random Forests</a:t>
            </a:r>
            <a:endParaRPr/>
          </a:p>
        </p:txBody>
      </p:sp>
      <p:cxnSp>
        <p:nvCxnSpPr>
          <p:cNvPr id="282" name="Google Shape;282;p1"/>
          <p:cNvCxnSpPr/>
          <p:nvPr/>
        </p:nvCxnSpPr>
        <p:spPr>
          <a:xfrm>
            <a:off x="565150" y="6087110"/>
            <a:ext cx="4134538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3" name="Google Shape;283;p1"/>
          <p:cNvGrpSpPr/>
          <p:nvPr/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84" name="Google Shape;284;p1"/>
            <p:cNvSpPr/>
            <p:nvPr/>
          </p:nvSpPr>
          <p:spPr>
            <a:xfrm>
              <a:off x="11655829" y="809310"/>
              <a:ext cx="536171" cy="1124839"/>
            </a:xfrm>
            <a:custGeom>
              <a:rect b="b" l="l" r="r" t="t"/>
              <a:pathLst>
                <a:path extrusionOk="0" h="1124839" w="536171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10291748" y="0"/>
              <a:ext cx="1130725" cy="565362"/>
            </a:xfrm>
            <a:custGeom>
              <a:rect b="b" l="l" r="r" t="t"/>
              <a:pathLst>
                <a:path extrusionOk="0" h="565362" w="1130725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11656578" y="0"/>
              <a:ext cx="535422" cy="562344"/>
            </a:xfrm>
            <a:custGeom>
              <a:rect b="b" l="l" r="r" t="t"/>
              <a:pathLst>
                <a:path extrusionOk="0" h="562344" w="53542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11656578" y="2181112"/>
              <a:ext cx="535422" cy="1124687"/>
            </a:xfrm>
            <a:custGeom>
              <a:rect b="b" l="l" r="r" t="t"/>
              <a:pathLst>
                <a:path extrusionOk="0" h="1124687" w="535422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10291746" y="806365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11656578" y="3552837"/>
              <a:ext cx="535422" cy="1124688"/>
            </a:xfrm>
            <a:custGeom>
              <a:rect b="b" l="l" r="r" t="t"/>
              <a:pathLst>
                <a:path extrusionOk="0" h="1124688" w="535422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11656642" y="6295916"/>
              <a:ext cx="535358" cy="562084"/>
            </a:xfrm>
            <a:custGeom>
              <a:rect b="b" l="l" r="r" t="t"/>
              <a:pathLst>
                <a:path extrusionOk="0" h="562084" w="535358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96" name="Google Shape;296;p2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0" name="Google Shape;320;p2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olution dispensed using electronic pipette" id="322" name="Google Shape;322;p2"/>
          <p:cNvPicPr preferRelativeResize="0"/>
          <p:nvPr/>
        </p:nvPicPr>
        <p:blipFill rotWithShape="1">
          <a:blip r:embed="rId3">
            <a:alphaModFix/>
          </a:blip>
          <a:srcRect b="15708" l="0" r="-1" t="0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"/>
          <p:cNvSpPr/>
          <p:nvPr/>
        </p:nvSpPr>
        <p:spPr>
          <a:xfrm>
            <a:off x="-2" y="4492708"/>
            <a:ext cx="12192001" cy="2365291"/>
          </a:xfrm>
          <a:prstGeom prst="rect">
            <a:avLst/>
          </a:prstGeom>
          <a:gradFill>
            <a:gsLst>
              <a:gs pos="0">
                <a:schemeClr val="dk1"/>
              </a:gs>
              <a:gs pos="31000">
                <a:srgbClr val="000000">
                  <a:alpha val="80000"/>
                </a:srgbClr>
              </a:gs>
              <a:gs pos="100000">
                <a:srgbClr val="000000">
                  <a:alpha val="3372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"/>
          <p:cNvSpPr txBox="1"/>
          <p:nvPr>
            <p:ph type="title"/>
          </p:nvPr>
        </p:nvSpPr>
        <p:spPr>
          <a:xfrm>
            <a:off x="566924" y="5023866"/>
            <a:ext cx="6402597" cy="1063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/>
              <a:t>Breast Cancer</a:t>
            </a:r>
            <a:endParaRPr/>
          </a:p>
        </p:txBody>
      </p:sp>
      <p:grpSp>
        <p:nvGrpSpPr>
          <p:cNvPr id="325" name="Google Shape;325;p2"/>
          <p:cNvGrpSpPr/>
          <p:nvPr/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26" name="Google Shape;326;p2"/>
            <p:cNvSpPr/>
            <p:nvPr/>
          </p:nvSpPr>
          <p:spPr>
            <a:xfrm>
              <a:off x="11655829" y="809310"/>
              <a:ext cx="536171" cy="1124839"/>
            </a:xfrm>
            <a:custGeom>
              <a:rect b="b" l="l" r="r" t="t"/>
              <a:pathLst>
                <a:path extrusionOk="0" h="1124839" w="536171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0291748" y="0"/>
              <a:ext cx="1130725" cy="565362"/>
            </a:xfrm>
            <a:custGeom>
              <a:rect b="b" l="l" r="r" t="t"/>
              <a:pathLst>
                <a:path extrusionOk="0" h="565362" w="1130725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1656578" y="0"/>
              <a:ext cx="535422" cy="562344"/>
            </a:xfrm>
            <a:custGeom>
              <a:rect b="b" l="l" r="r" t="t"/>
              <a:pathLst>
                <a:path extrusionOk="0" h="562344" w="53542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1656578" y="2181112"/>
              <a:ext cx="535422" cy="1124687"/>
            </a:xfrm>
            <a:custGeom>
              <a:rect b="b" l="l" r="r" t="t"/>
              <a:pathLst>
                <a:path extrusionOk="0" h="1124687" w="535422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0291746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1656578" y="3552837"/>
              <a:ext cx="535422" cy="1124688"/>
            </a:xfrm>
            <a:custGeom>
              <a:rect b="b" l="l" r="r" t="t"/>
              <a:pathLst>
                <a:path extrusionOk="0" h="1124688" w="535422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1656642" y="6295916"/>
              <a:ext cx="535358" cy="562084"/>
            </a:xfrm>
            <a:custGeom>
              <a:rect b="b" l="l" r="r" t="t"/>
              <a:pathLst>
                <a:path extrusionOk="0" h="562084" w="535358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Γιατί Random Forests?</a:t>
            </a:r>
            <a:endParaRPr/>
          </a:p>
        </p:txBody>
      </p:sp>
      <p:grpSp>
        <p:nvGrpSpPr>
          <p:cNvPr id="338" name="Google Shape;338;p3"/>
          <p:cNvGrpSpPr/>
          <p:nvPr/>
        </p:nvGrpSpPr>
        <p:grpSpPr>
          <a:xfrm>
            <a:off x="565150" y="2180601"/>
            <a:ext cx="7335835" cy="3560041"/>
            <a:chOff x="0" y="20585"/>
            <a:chExt cx="7335835" cy="3560041"/>
          </a:xfrm>
        </p:grpSpPr>
        <p:sp>
          <p:nvSpPr>
            <p:cNvPr id="339" name="Google Shape;339;p3"/>
            <p:cNvSpPr/>
            <p:nvPr/>
          </p:nvSpPr>
          <p:spPr>
            <a:xfrm>
              <a:off x="0" y="20585"/>
              <a:ext cx="7335835" cy="5405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 txBox="1"/>
            <p:nvPr/>
          </p:nvSpPr>
          <p:spPr>
            <a:xfrm>
              <a:off x="26387" y="46972"/>
              <a:ext cx="7283061" cy="487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Εύρεση σημαντικών χαρακτηριστικών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0" y="624485"/>
              <a:ext cx="7335835" cy="5405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 txBox="1"/>
            <p:nvPr/>
          </p:nvSpPr>
          <p:spPr>
            <a:xfrm>
              <a:off x="26387" y="650872"/>
              <a:ext cx="7283061" cy="487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Δημιουργία κανόνων από δεδομένα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0" y="1228385"/>
              <a:ext cx="7335835" cy="5405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 txBox="1"/>
            <p:nvPr/>
          </p:nvSpPr>
          <p:spPr>
            <a:xfrm>
              <a:off x="26387" y="1254772"/>
              <a:ext cx="7283061" cy="487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Μικρός αριθμός υπέρ-παραμέτρων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0" y="1832285"/>
              <a:ext cx="7335835" cy="5405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 txBox="1"/>
            <p:nvPr/>
          </p:nvSpPr>
          <p:spPr>
            <a:xfrm>
              <a:off x="26387" y="1858672"/>
              <a:ext cx="7283061" cy="487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Γρήγορη εκπαίδευση &amp; χρόνος εκτέλεσης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0" y="2436186"/>
              <a:ext cx="7335835" cy="5405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 txBox="1"/>
            <p:nvPr/>
          </p:nvSpPr>
          <p:spPr>
            <a:xfrm>
              <a:off x="26387" y="2462573"/>
              <a:ext cx="7283061" cy="487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Αποφυγή υπέρ-εκπαίδευσης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0" y="3040086"/>
              <a:ext cx="7335835" cy="5405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 txBox="1"/>
            <p:nvPr/>
          </p:nvSpPr>
          <p:spPr>
            <a:xfrm>
              <a:off x="26387" y="3066473"/>
              <a:ext cx="7283061" cy="487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Πετυχαίνει καλή ακρίβεια, ακόμη και με λίγα δεδομένα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"/>
          <p:cNvSpPr txBox="1"/>
          <p:nvPr>
            <p:ph type="title"/>
          </p:nvPr>
        </p:nvSpPr>
        <p:spPr>
          <a:xfrm>
            <a:off x="565150" y="770890"/>
            <a:ext cx="5944707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Breast Cancer Dataset</a:t>
            </a:r>
            <a:endParaRPr/>
          </a:p>
        </p:txBody>
      </p:sp>
      <p:sp>
        <p:nvSpPr>
          <p:cNvPr id="357" name="Google Shape;357;p4"/>
          <p:cNvSpPr txBox="1"/>
          <p:nvPr>
            <p:ph idx="1" type="body"/>
          </p:nvPr>
        </p:nvSpPr>
        <p:spPr>
          <a:xfrm>
            <a:off x="565150" y="1934071"/>
            <a:ext cx="5637994" cy="3888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https://www.kaggle.com/datasets/uciml/breast-cancer-wisconsin-data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Χαρακτηριστικά: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ID: ID of the sample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Diagnosis (Target: M=</a:t>
            </a:r>
            <a:r>
              <a:rPr lang="en-US" sz="1800">
                <a:latin typeface="Inter"/>
                <a:ea typeface="Inter"/>
                <a:cs typeface="Inter"/>
                <a:sym typeface="Inter"/>
              </a:rPr>
              <a:t>M</a:t>
            </a:r>
            <a:r>
              <a:rPr b="0" i="0" lang="en-US" sz="1800">
                <a:latin typeface="Inter"/>
                <a:ea typeface="Inter"/>
                <a:cs typeface="Inter"/>
                <a:sym typeface="Inter"/>
              </a:rPr>
              <a:t>alignant, B = Benign)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10 real-valued features are computed for each cell nucleus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For each feature, mean, std and worst/largest values are computed: 30 Features in Total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US" sz="1800"/>
              <a:t>Η κατασκευή κανόνων από plots είναι πολύ δύσκολη!</a:t>
            </a:r>
            <a:endParaRPr/>
          </a:p>
          <a:p>
            <a:pPr indent="-139700" lvl="1" marL="685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</p:txBody>
      </p:sp>
      <p:cxnSp>
        <p:nvCxnSpPr>
          <p:cNvPr id="358" name="Google Shape;358;p4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9" name="Google Shape;359;p4"/>
          <p:cNvGrpSpPr/>
          <p:nvPr/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360" name="Google Shape;360;p4"/>
            <p:cNvSpPr/>
            <p:nvPr/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8930093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8930092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1655828" y="4923855"/>
              <a:ext cx="536172" cy="1124839"/>
            </a:xfrm>
            <a:custGeom>
              <a:rect b="b" l="l" r="r" t="t"/>
              <a:pathLst>
                <a:path extrusionOk="0" h="1124839" w="536172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6203147" y="0"/>
              <a:ext cx="1130725" cy="565362"/>
            </a:xfrm>
            <a:custGeom>
              <a:rect b="b" l="l" r="r" t="t"/>
              <a:pathLst>
                <a:path extrusionOk="0" h="565362" w="1130725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7567976" y="0"/>
              <a:ext cx="1130726" cy="565362"/>
            </a:xfrm>
            <a:custGeom>
              <a:rect b="b" l="l" r="r" t="t"/>
              <a:pathLst>
                <a:path extrusionOk="0" h="565362" w="1130726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0293707" y="0"/>
              <a:ext cx="1130726" cy="565362"/>
            </a:xfrm>
            <a:custGeom>
              <a:rect b="b" l="l" r="r" t="t"/>
              <a:pathLst>
                <a:path extrusionOk="0" h="565362" w="1130726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11656576" y="0"/>
              <a:ext cx="535425" cy="562344"/>
            </a:xfrm>
            <a:custGeom>
              <a:rect b="b" l="l" r="r" t="t"/>
              <a:pathLst>
                <a:path extrusionOk="0" h="562344" w="535425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8932807" y="806365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0293707" y="806365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1656576" y="809383"/>
              <a:ext cx="535425" cy="1124688"/>
            </a:xfrm>
            <a:custGeom>
              <a:rect b="b" l="l" r="r" t="t"/>
              <a:pathLst>
                <a:path extrusionOk="0" h="1124688" w="535425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7567976" y="2178092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11656576" y="2181110"/>
              <a:ext cx="535425" cy="1124688"/>
            </a:xfrm>
            <a:custGeom>
              <a:rect b="b" l="l" r="r" t="t"/>
              <a:pathLst>
                <a:path extrusionOk="0" h="1124688" w="535425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203145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7567976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10293707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11656576" y="3552837"/>
              <a:ext cx="535425" cy="1124688"/>
            </a:xfrm>
            <a:custGeom>
              <a:rect b="b" l="l" r="r" t="t"/>
              <a:pathLst>
                <a:path extrusionOk="0" h="1124688" w="535425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8932807" y="4921546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7568040" y="6293274"/>
              <a:ext cx="1130598" cy="564727"/>
            </a:xfrm>
            <a:custGeom>
              <a:rect b="b" l="l" r="r" t="t"/>
              <a:pathLst>
                <a:path extrusionOk="0" h="564727" w="1130598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10293771" y="6293274"/>
              <a:ext cx="1130598" cy="564727"/>
            </a:xfrm>
            <a:custGeom>
              <a:rect b="b" l="l" r="r" t="t"/>
              <a:pathLst>
                <a:path extrusionOk="0" h="564727" w="1130598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11656640" y="6295916"/>
              <a:ext cx="535361" cy="562084"/>
            </a:xfrm>
            <a:custGeom>
              <a:rect b="b" l="l" r="r" t="t"/>
              <a:pathLst>
                <a:path extrusionOk="0" h="562084" w="535361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"/>
          <p:cNvSpPr txBox="1"/>
          <p:nvPr>
            <p:ph type="title"/>
          </p:nvPr>
        </p:nvSpPr>
        <p:spPr>
          <a:xfrm>
            <a:off x="565150" y="770890"/>
            <a:ext cx="5066001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Οδηγίες</a:t>
            </a:r>
            <a:endParaRPr/>
          </a:p>
        </p:txBody>
      </p:sp>
      <p:sp>
        <p:nvSpPr>
          <p:cNvPr id="390" name="Google Shape;390;p5"/>
          <p:cNvSpPr txBox="1"/>
          <p:nvPr>
            <p:ph idx="1" type="body"/>
          </p:nvPr>
        </p:nvSpPr>
        <p:spPr>
          <a:xfrm>
            <a:off x="565150" y="2160016"/>
            <a:ext cx="5066001" cy="36012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924" r="0" t="-16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 </a:t>
            </a:r>
            <a:endParaRPr/>
          </a:p>
        </p:txBody>
      </p:sp>
      <p:cxnSp>
        <p:nvCxnSpPr>
          <p:cNvPr id="391" name="Google Shape;391;p5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92" name="Google Shape;392;p5"/>
          <p:cNvGrpSpPr/>
          <p:nvPr/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393" name="Google Shape;393;p5"/>
            <p:cNvSpPr/>
            <p:nvPr/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8930093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8930092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1655828" y="4923855"/>
              <a:ext cx="536172" cy="1124839"/>
            </a:xfrm>
            <a:custGeom>
              <a:rect b="b" l="l" r="r" t="t"/>
              <a:pathLst>
                <a:path extrusionOk="0" h="1124839" w="536172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6203147" y="0"/>
              <a:ext cx="1130725" cy="565362"/>
            </a:xfrm>
            <a:custGeom>
              <a:rect b="b" l="l" r="r" t="t"/>
              <a:pathLst>
                <a:path extrusionOk="0" h="565362" w="1130725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7567976" y="0"/>
              <a:ext cx="1130726" cy="565362"/>
            </a:xfrm>
            <a:custGeom>
              <a:rect b="b" l="l" r="r" t="t"/>
              <a:pathLst>
                <a:path extrusionOk="0" h="565362" w="1130726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0293707" y="0"/>
              <a:ext cx="1130726" cy="565362"/>
            </a:xfrm>
            <a:custGeom>
              <a:rect b="b" l="l" r="r" t="t"/>
              <a:pathLst>
                <a:path extrusionOk="0" h="565362" w="1130726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11656576" y="0"/>
              <a:ext cx="535425" cy="562344"/>
            </a:xfrm>
            <a:custGeom>
              <a:rect b="b" l="l" r="r" t="t"/>
              <a:pathLst>
                <a:path extrusionOk="0" h="562344" w="535425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8932807" y="806365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0293707" y="806365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1656576" y="809383"/>
              <a:ext cx="535425" cy="1124688"/>
            </a:xfrm>
            <a:custGeom>
              <a:rect b="b" l="l" r="r" t="t"/>
              <a:pathLst>
                <a:path extrusionOk="0" h="1124688" w="535425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7567976" y="2178092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11656576" y="2181110"/>
              <a:ext cx="535425" cy="1124688"/>
            </a:xfrm>
            <a:custGeom>
              <a:rect b="b" l="l" r="r" t="t"/>
              <a:pathLst>
                <a:path extrusionOk="0" h="1124688" w="535425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6203145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7567976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10293707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1656576" y="3552837"/>
              <a:ext cx="535425" cy="1124688"/>
            </a:xfrm>
            <a:custGeom>
              <a:rect b="b" l="l" r="r" t="t"/>
              <a:pathLst>
                <a:path extrusionOk="0" h="1124688" w="535425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932807" y="4921546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7568040" y="6293274"/>
              <a:ext cx="1130598" cy="564727"/>
            </a:xfrm>
            <a:custGeom>
              <a:rect b="b" l="l" r="r" t="t"/>
              <a:pathLst>
                <a:path extrusionOk="0" h="564727" w="1130598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10293771" y="6293274"/>
              <a:ext cx="1130598" cy="564727"/>
            </a:xfrm>
            <a:custGeom>
              <a:rect b="b" l="l" r="r" t="t"/>
              <a:pathLst>
                <a:path extrusionOk="0" h="564727" w="1130598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11656640" y="6295916"/>
              <a:ext cx="535361" cy="562084"/>
            </a:xfrm>
            <a:custGeom>
              <a:rect b="b" l="l" r="r" t="t"/>
              <a:pathLst>
                <a:path extrusionOk="0" h="562084" w="535361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Ερωτήσεις</a:t>
            </a:r>
            <a:endParaRPr/>
          </a:p>
        </p:txBody>
      </p:sp>
      <p:sp>
        <p:nvSpPr>
          <p:cNvPr id="423" name="Google Shape;423;p6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1800"/>
              <a:t>Δημιουργήστε </a:t>
            </a:r>
            <a:r>
              <a:rPr b="1" lang="en-US" sz="1800"/>
              <a:t>DecisionTreeClassifier</a:t>
            </a:r>
            <a:r>
              <a:rPr lang="en-US" sz="1800"/>
              <a:t>, ορίζοντας </a:t>
            </a:r>
            <a:r>
              <a:rPr i="1" lang="en-US" sz="1800"/>
              <a:t>random_state=0</a:t>
            </a:r>
            <a:r>
              <a:rPr lang="en-US" sz="1800"/>
              <a:t>. Θα χρειαστεί να τον κάνετε </a:t>
            </a:r>
            <a:r>
              <a:rPr b="1" lang="en-US" sz="1800"/>
              <a:t>import </a:t>
            </a:r>
            <a:r>
              <a:rPr lang="en-US" sz="1800"/>
              <a:t>από τη βιβλιοθήκη </a:t>
            </a:r>
            <a:r>
              <a:rPr b="1" i="1" lang="en-US" sz="1800"/>
              <a:t>sklearn.tree</a:t>
            </a:r>
            <a:r>
              <a:rPr lang="en-US" sz="1800"/>
              <a:t>. Στη συνέχεια εκπαιδεύστε το μοντέλο σας δοκιμάζοντας τις παρακάτω υπερ-παραμέτρους και κατασκευάστε πινακάκι με το </a:t>
            </a:r>
            <a:r>
              <a:rPr b="1" lang="en-US" sz="1800"/>
              <a:t>accuracy </a:t>
            </a:r>
            <a:r>
              <a:rPr lang="en-US" sz="1800"/>
              <a:t>στο test set για κάθε συνδυασμό:</a:t>
            </a:r>
            <a:endParaRPr sz="1800"/>
          </a:p>
          <a:p>
            <a:pPr indent="-4572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1" lang="en-US" sz="1800"/>
              <a:t>Criterion: “gini”, “entropy”, “log_loss”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1" lang="en-US" sz="1800"/>
              <a:t>max_depth: None, 3, 5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1" lang="en-US" sz="1800"/>
              <a:t>min_samples_leaf: 1, 5, 10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1800"/>
              <a:t>Επιλέξτε τον συνδυασμό με το μεγαλύτερο </a:t>
            </a:r>
            <a:r>
              <a:rPr b="1" lang="en-US" sz="1800"/>
              <a:t>accuracy </a:t>
            </a:r>
            <a:r>
              <a:rPr lang="en-US" sz="1800"/>
              <a:t>και εμφανίστε το δέντρο: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https://scikit-learn.org/stable/modules/tree.html</a:t>
            </a:r>
            <a:endParaRPr sz="1800"/>
          </a:p>
          <a:p>
            <a:pPr indent="-3683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/>
          </a:p>
          <a:p>
            <a:pPr indent="-3683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cxnSp>
        <p:nvCxnSpPr>
          <p:cNvPr id="424" name="Google Shape;424;p6"/>
          <p:cNvCxnSpPr/>
          <p:nvPr/>
        </p:nvCxnSpPr>
        <p:spPr>
          <a:xfrm>
            <a:off x="565150" y="6087110"/>
            <a:ext cx="733583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25" name="Google Shape;425;p6"/>
          <p:cNvGrpSpPr/>
          <p:nvPr/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26" name="Google Shape;426;p6"/>
            <p:cNvSpPr/>
            <p:nvPr/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11652922" y="6295076"/>
              <a:ext cx="539078" cy="562924"/>
            </a:xfrm>
            <a:custGeom>
              <a:rect b="b" l="l" r="r" t="t"/>
              <a:pathLst>
                <a:path extrusionOk="0" h="562924" w="539078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11652922" y="3552046"/>
              <a:ext cx="539078" cy="1125424"/>
            </a:xfrm>
            <a:custGeom>
              <a:rect b="b" l="l" r="r" t="t"/>
              <a:pathLst>
                <a:path extrusionOk="0" h="1125424" w="539078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11652922" y="2180532"/>
              <a:ext cx="539078" cy="1125425"/>
            </a:xfrm>
            <a:custGeom>
              <a:rect b="b" l="l" r="r" t="t"/>
              <a:pathLst>
                <a:path extrusionOk="0" h="1125425" w="539078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1652922" y="0"/>
              <a:ext cx="539078" cy="562926"/>
            </a:xfrm>
            <a:custGeom>
              <a:rect b="b" l="l" r="r" t="t"/>
              <a:pathLst>
                <a:path extrusionOk="0" h="562926" w="539078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8925976" y="0"/>
              <a:ext cx="1130725" cy="565362"/>
            </a:xfrm>
            <a:custGeom>
              <a:rect b="b" l="l" r="r" t="t"/>
              <a:pathLst>
                <a:path extrusionOk="0" h="565362" w="1130725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10290805" y="0"/>
              <a:ext cx="1130726" cy="565362"/>
            </a:xfrm>
            <a:custGeom>
              <a:rect b="b" l="l" r="r" t="t"/>
              <a:pathLst>
                <a:path extrusionOk="0" h="565362" w="1130726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11655636" y="809288"/>
              <a:ext cx="536364" cy="1124878"/>
            </a:xfrm>
            <a:custGeom>
              <a:rect b="b" l="l" r="r" t="t"/>
              <a:pathLst>
                <a:path extrusionOk="0" h="1124878" w="536364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10290805" y="2178092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8925974" y="806365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10290805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11655636" y="4924471"/>
              <a:ext cx="536364" cy="1124877"/>
            </a:xfrm>
            <a:custGeom>
              <a:rect b="b" l="l" r="r" t="t"/>
              <a:pathLst>
                <a:path extrusionOk="0" h="1124877" w="536364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10290869" y="6293274"/>
              <a:ext cx="1130598" cy="564727"/>
            </a:xfrm>
            <a:custGeom>
              <a:rect b="b" l="l" r="r" t="t"/>
              <a:pathLst>
                <a:path extrusionOk="0" h="564727" w="1130598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"/>
          <p:cNvSpPr txBox="1"/>
          <p:nvPr>
            <p:ph type="title"/>
          </p:nvPr>
        </p:nvSpPr>
        <p:spPr>
          <a:xfrm>
            <a:off x="565150" y="340755"/>
            <a:ext cx="10130224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Ερωτήσεις</a:t>
            </a:r>
            <a:endParaRPr/>
          </a:p>
        </p:txBody>
      </p:sp>
      <p:sp>
        <p:nvSpPr>
          <p:cNvPr id="445" name="Google Shape;445;p7"/>
          <p:cNvSpPr txBox="1"/>
          <p:nvPr>
            <p:ph idx="1" type="body"/>
          </p:nvPr>
        </p:nvSpPr>
        <p:spPr>
          <a:xfrm>
            <a:off x="565150" y="1495194"/>
            <a:ext cx="10130224" cy="5239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 startAt="3"/>
            </a:pPr>
            <a:r>
              <a:rPr lang="en-US" sz="1600"/>
              <a:t>Δημιουργήστε </a:t>
            </a:r>
            <a:r>
              <a:rPr b="1" lang="en-US" sz="1600"/>
              <a:t>RandomForestClassifier</a:t>
            </a:r>
            <a:r>
              <a:rPr lang="en-US" sz="1600"/>
              <a:t>, ορίζοντας </a:t>
            </a:r>
            <a:r>
              <a:rPr i="1" lang="en-US" sz="1600"/>
              <a:t>random_state=0</a:t>
            </a:r>
            <a:r>
              <a:rPr lang="en-US" sz="1600"/>
              <a:t>. Θα χρειαστεί να τον κάνετε </a:t>
            </a:r>
            <a:r>
              <a:rPr b="1" lang="en-US" sz="1600"/>
              <a:t>import </a:t>
            </a:r>
            <a:r>
              <a:rPr lang="en-US" sz="1600"/>
              <a:t>από τη βιβλιοθήκη </a:t>
            </a:r>
            <a:r>
              <a:rPr b="1" i="1" lang="en-US" sz="1600"/>
              <a:t>sklearn.ensemble</a:t>
            </a:r>
            <a:r>
              <a:rPr lang="en-US" sz="1600"/>
              <a:t>. Στη συνέχεια εκπαιδεύστε το μοντέλο σας δοκιμάζοντας τις παρακάτω υπερ-παραμέτρους και κατασκευάστε πινακάκι με το </a:t>
            </a:r>
            <a:r>
              <a:rPr b="1" lang="en-US" sz="1600"/>
              <a:t>accuracy </a:t>
            </a:r>
            <a:r>
              <a:rPr lang="en-US" sz="1600"/>
              <a:t>κάθε συνδυασμού: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1" i="1" lang="en-US" sz="1600"/>
              <a:t>n_estimators: 50, 100, 200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1" i="1" lang="en-US" sz="1600"/>
              <a:t>criterion: “gini”, “entropy”, “log_loss”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1" i="1" lang="en-US" sz="1600"/>
              <a:t>min_samples_split: 2, 5, 10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 startAt="3"/>
            </a:pPr>
            <a:r>
              <a:rPr lang="en-US" sz="1600"/>
              <a:t>Δώστε μία περιγραφή για κάθε παράμετρο που δοκιμάσατε για το </a:t>
            </a:r>
            <a:r>
              <a:rPr b="1" lang="en-US" sz="1600"/>
              <a:t>Decision Tree &amp; Random Forest</a:t>
            </a:r>
            <a:r>
              <a:rPr lang="en-US" sz="1600"/>
              <a:t>. Μπορείτε να συμβουλευτείτε το documentation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https://scikit-learn.org/stable/modules/generated/sklearn.ensemble.RandomForestClassifier.html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 startAt="3"/>
            </a:pPr>
            <a:r>
              <a:rPr lang="en-US" sz="1600"/>
              <a:t>Δημιουργήστε bar-plot με τα targets (Malignant, Benign) από όλα τα δεδομένα, με κάθε μπάρα να δείχνει το πλήθος των παραδειγμάτων που ανήκουν στην αντίστοιχη κλάση. Απαντήστε με κείμενο στις ερωτήσεις: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 Τί παρατηρείτε για τα targets?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Αν φτιάξω classifier ο οποίος θεωρεί (χωρίς καμία εκπαίδευση) ότι όλα τα παραδείγματα ολόκληρου του dataset είναι </a:t>
            </a:r>
            <a:r>
              <a:rPr b="1" lang="en-US" sz="1400"/>
              <a:t>Malignant</a:t>
            </a:r>
            <a:r>
              <a:rPr lang="en-US" sz="1400"/>
              <a:t>, τι ακρίβεια θα πετύχω? </a:t>
            </a:r>
            <a:endParaRPr sz="1400"/>
          </a:p>
          <a:p>
            <a:pPr indent="-228600" lvl="1" marL="685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Θεωρείτε ότι είναι καλά αυτά τα δεδομένα για την εκπαίδευση ενός classifier για αναγνώριση του καρκίνου? Αιτιολογείστε</a:t>
            </a:r>
            <a:endParaRPr sz="700"/>
          </a:p>
          <a:p>
            <a:pPr indent="-38735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/>
          </a:p>
        </p:txBody>
      </p:sp>
      <p:grpSp>
        <p:nvGrpSpPr>
          <p:cNvPr id="446" name="Google Shape;446;p7"/>
          <p:cNvGrpSpPr/>
          <p:nvPr/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447" name="Google Shape;447;p7"/>
            <p:cNvSpPr/>
            <p:nvPr/>
          </p:nvSpPr>
          <p:spPr>
            <a:xfrm>
              <a:off x="11655829" y="809310"/>
              <a:ext cx="536171" cy="1124839"/>
            </a:xfrm>
            <a:custGeom>
              <a:rect b="b" l="l" r="r" t="t"/>
              <a:pathLst>
                <a:path extrusionOk="0" h="1124839" w="536171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10291748" y="0"/>
              <a:ext cx="1130725" cy="565362"/>
            </a:xfrm>
            <a:custGeom>
              <a:rect b="b" l="l" r="r" t="t"/>
              <a:pathLst>
                <a:path extrusionOk="0" h="565362" w="1130725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11656578" y="0"/>
              <a:ext cx="535422" cy="562344"/>
            </a:xfrm>
            <a:custGeom>
              <a:rect b="b" l="l" r="r" t="t"/>
              <a:pathLst>
                <a:path extrusionOk="0" h="562344" w="53542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11656578" y="2181112"/>
              <a:ext cx="535422" cy="1124687"/>
            </a:xfrm>
            <a:custGeom>
              <a:rect b="b" l="l" r="r" t="t"/>
              <a:pathLst>
                <a:path extrusionOk="0" h="1124687" w="535422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11656578" y="3552837"/>
              <a:ext cx="535422" cy="1124688"/>
            </a:xfrm>
            <a:custGeom>
              <a:rect b="b" l="l" r="r" t="t"/>
              <a:pathLst>
                <a:path extrusionOk="0" h="1124688" w="535422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11656642" y="6295916"/>
              <a:ext cx="535358" cy="562084"/>
            </a:xfrm>
            <a:custGeom>
              <a:rect b="b" l="l" r="r" t="t"/>
              <a:pathLst>
                <a:path extrusionOk="0" h="562084" w="535358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3" name="Google Shape;453;p7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Ερωτήσεις</a:t>
            </a:r>
            <a:endParaRPr/>
          </a:p>
        </p:txBody>
      </p:sp>
      <p:sp>
        <p:nvSpPr>
          <p:cNvPr id="460" name="Google Shape;460;p8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 startAt="6"/>
            </a:pPr>
            <a:r>
              <a:rPr lang="en-US" sz="1800"/>
              <a:t>Επιλέξτε τους 8 καλύτερους συνδυασμούς των μοντέλων (λαμβάνοντας υπόψιν και το </a:t>
            </a:r>
            <a:r>
              <a:rPr b="1" lang="en-US" sz="1800"/>
              <a:t>Decision Tree </a:t>
            </a:r>
            <a:r>
              <a:rPr lang="en-US" sz="1800"/>
              <a:t>και το </a:t>
            </a:r>
            <a:r>
              <a:rPr b="1" lang="en-US" sz="1800"/>
              <a:t>Random Forest</a:t>
            </a:r>
            <a:r>
              <a:rPr lang="en-US" sz="1800"/>
              <a:t>). Στη συνέχεια δημιουργήστε scatter plot (Plot με κουκκίδες) όπου στον Χ θα εμφανίζεται το id κάθε συνδιασμού (πχ, 1,2,3, …) και στον y η αντίστοιχη ακρίβεια του. Ένα παράδειγμα τέτοιου πλοτ δίνεται στην δίπλα εικόνα.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 startAt="6"/>
            </a:pPr>
            <a:r>
              <a:rPr lang="en-US" sz="1800"/>
              <a:t>Δημιουργήστε bar-plot με τα 10 πιο σημαντικά χαρακτηριστικά. Μπορείτε να συμβουλευτείτε το documentation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https://scikit-learn.org/stable/auto_examples/ensemble/plot_forest_importances.html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 startAt="6"/>
            </a:pPr>
            <a:r>
              <a:rPr lang="en-US" sz="1800"/>
              <a:t>Επιλέξτε τυχαία μία ασθενή που βρέθηκε </a:t>
            </a:r>
            <a:r>
              <a:rPr b="1" lang="en-US" sz="1800"/>
              <a:t>Malignant </a:t>
            </a:r>
            <a:r>
              <a:rPr lang="en-US" sz="1800"/>
              <a:t>και μία </a:t>
            </a:r>
            <a:r>
              <a:rPr b="1" lang="en-US" sz="1800"/>
              <a:t>Benign</a:t>
            </a:r>
            <a:r>
              <a:rPr lang="en-US" sz="1800"/>
              <a:t> από το test set. Στη συνέχεια, προσπαθήστε να δώσετε μια εξήγηση για την κλάση στην οποία ανήκουν.</a:t>
            </a:r>
            <a:endParaRPr sz="1900"/>
          </a:p>
          <a:p>
            <a:pPr indent="-3365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t/>
            </a:r>
            <a:endParaRPr sz="1900"/>
          </a:p>
          <a:p>
            <a:pPr indent="-3365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t/>
            </a:r>
            <a:endParaRPr sz="1900"/>
          </a:p>
        </p:txBody>
      </p:sp>
      <p:cxnSp>
        <p:nvCxnSpPr>
          <p:cNvPr id="461" name="Google Shape;461;p8"/>
          <p:cNvCxnSpPr/>
          <p:nvPr/>
        </p:nvCxnSpPr>
        <p:spPr>
          <a:xfrm>
            <a:off x="565150" y="6087110"/>
            <a:ext cx="733583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2" name="Google Shape;462;p8"/>
          <p:cNvGrpSpPr/>
          <p:nvPr/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63" name="Google Shape;463;p8"/>
            <p:cNvSpPr/>
            <p:nvPr/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1652922" y="6295076"/>
              <a:ext cx="539078" cy="562924"/>
            </a:xfrm>
            <a:custGeom>
              <a:rect b="b" l="l" r="r" t="t"/>
              <a:pathLst>
                <a:path extrusionOk="0" h="562924" w="539078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11652922" y="3552046"/>
              <a:ext cx="539078" cy="1125424"/>
            </a:xfrm>
            <a:custGeom>
              <a:rect b="b" l="l" r="r" t="t"/>
              <a:pathLst>
                <a:path extrusionOk="0" h="1125424" w="539078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1652922" y="2180532"/>
              <a:ext cx="539078" cy="1125425"/>
            </a:xfrm>
            <a:custGeom>
              <a:rect b="b" l="l" r="r" t="t"/>
              <a:pathLst>
                <a:path extrusionOk="0" h="1125425" w="539078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11652922" y="0"/>
              <a:ext cx="539078" cy="562926"/>
            </a:xfrm>
            <a:custGeom>
              <a:rect b="b" l="l" r="r" t="t"/>
              <a:pathLst>
                <a:path extrusionOk="0" h="562926" w="539078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8925976" y="0"/>
              <a:ext cx="1130725" cy="565362"/>
            </a:xfrm>
            <a:custGeom>
              <a:rect b="b" l="l" r="r" t="t"/>
              <a:pathLst>
                <a:path extrusionOk="0" h="565362" w="1130725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10290805" y="0"/>
              <a:ext cx="1130726" cy="565362"/>
            </a:xfrm>
            <a:custGeom>
              <a:rect b="b" l="l" r="r" t="t"/>
              <a:pathLst>
                <a:path extrusionOk="0" h="565362" w="1130726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1655636" y="809288"/>
              <a:ext cx="536364" cy="1124878"/>
            </a:xfrm>
            <a:custGeom>
              <a:rect b="b" l="l" r="r" t="t"/>
              <a:pathLst>
                <a:path extrusionOk="0" h="1124878" w="536364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10290805" y="2178092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925974" y="806365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0290805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1655636" y="4924471"/>
              <a:ext cx="536364" cy="1124877"/>
            </a:xfrm>
            <a:custGeom>
              <a:rect b="b" l="l" r="r" t="t"/>
              <a:pathLst>
                <a:path extrusionOk="0" h="1124877" w="536364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0290869" y="6293274"/>
              <a:ext cx="1130598" cy="564727"/>
            </a:xfrm>
            <a:custGeom>
              <a:rect b="b" l="l" r="r" t="t"/>
              <a:pathLst>
                <a:path extrusionOk="0" h="564727" w="1130598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8"/>
          <p:cNvGrpSpPr/>
          <p:nvPr/>
        </p:nvGrpSpPr>
        <p:grpSpPr>
          <a:xfrm>
            <a:off x="8572007" y="1405373"/>
            <a:ext cx="3063552" cy="2961196"/>
            <a:chOff x="8540255" y="1402932"/>
            <a:chExt cx="2848491" cy="2961196"/>
          </a:xfrm>
        </p:grpSpPr>
        <p:cxnSp>
          <p:nvCxnSpPr>
            <p:cNvPr id="477" name="Google Shape;477;p8"/>
            <p:cNvCxnSpPr/>
            <p:nvPr/>
          </p:nvCxnSpPr>
          <p:spPr>
            <a:xfrm rot="10800000">
              <a:off x="8540255" y="1402932"/>
              <a:ext cx="0" cy="2517454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78" name="Google Shape;478;p8"/>
            <p:cNvCxnSpPr/>
            <p:nvPr/>
          </p:nvCxnSpPr>
          <p:spPr>
            <a:xfrm>
              <a:off x="8540255" y="3920386"/>
              <a:ext cx="2848491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79" name="Google Shape;479;p8"/>
            <p:cNvSpPr/>
            <p:nvPr/>
          </p:nvSpPr>
          <p:spPr>
            <a:xfrm>
              <a:off x="8893938" y="3019245"/>
              <a:ext cx="157638" cy="157638"/>
            </a:xfrm>
            <a:prstGeom prst="ellipse">
              <a:avLst/>
            </a:prstGeom>
            <a:gradFill>
              <a:gsLst>
                <a:gs pos="0">
                  <a:srgbClr val="ADCCD2"/>
                </a:gs>
                <a:gs pos="50000">
                  <a:srgbClr val="9FC3CB"/>
                </a:gs>
                <a:gs pos="100000">
                  <a:srgbClr val="8FBCC6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330445" y="2651680"/>
              <a:ext cx="157638" cy="157638"/>
            </a:xfrm>
            <a:prstGeom prst="ellipse">
              <a:avLst/>
            </a:prstGeom>
            <a:solidFill>
              <a:srgbClr val="00B0F0"/>
            </a:soli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9668630" y="3230776"/>
              <a:ext cx="157638" cy="157638"/>
            </a:xfrm>
            <a:prstGeom prst="ellipse">
              <a:avLst/>
            </a:prstGeom>
            <a:solidFill>
              <a:srgbClr val="00B050"/>
            </a:soli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0113653" y="2869319"/>
              <a:ext cx="157638" cy="15763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10616457" y="2646899"/>
              <a:ext cx="157638" cy="157638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0932152" y="3128395"/>
              <a:ext cx="157638" cy="157638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"/>
            <p:cNvSpPr txBox="1"/>
            <p:nvPr/>
          </p:nvSpPr>
          <p:spPr>
            <a:xfrm>
              <a:off x="8825645" y="3994796"/>
              <a:ext cx="2441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1     2     3     4     5    6</a:t>
              </a:r>
              <a:endParaRPr/>
            </a:p>
          </p:txBody>
        </p:sp>
      </p:grpSp>
      <p:graphicFrame>
        <p:nvGraphicFramePr>
          <p:cNvPr id="486" name="Google Shape;486;p8"/>
          <p:cNvGraphicFramePr/>
          <p:nvPr/>
        </p:nvGraphicFramePr>
        <p:xfrm>
          <a:off x="8543832" y="4641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{F08736EA-1681-4591-9D1E-7FD9687E8DFA}</a:tableStyleId>
              </a:tblPr>
              <a:tblGrid>
                <a:gridCol w="403000"/>
                <a:gridCol w="1921500"/>
                <a:gridCol w="904225"/>
              </a:tblGrid>
              <a:tr h="3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ID</a:t>
                      </a:r>
                      <a:endParaRPr/>
                    </a:p>
                  </a:txBody>
                  <a:tcPr marT="39925" marB="39925" marR="79875" marL="798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Combination</a:t>
                      </a:r>
                      <a:endParaRPr/>
                    </a:p>
                  </a:txBody>
                  <a:tcPr marT="39925" marB="39925" marR="79875" marL="798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Accuracy</a:t>
                      </a:r>
                      <a:endParaRPr/>
                    </a:p>
                  </a:txBody>
                  <a:tcPr marT="39925" marB="39925" marR="79875" marL="79875"/>
                </a:tc>
              </a:tr>
              <a:tr h="45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/>
                    </a:p>
                  </a:txBody>
                  <a:tcPr marT="39925" marB="39925" marR="79875" marL="798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n_estimator:3, criterion:gini</a:t>
                      </a:r>
                      <a:endParaRPr sz="1200" u="none" cap="none" strike="noStrike"/>
                    </a:p>
                  </a:txBody>
                  <a:tcPr marT="39925" marB="39925" marR="79875" marL="798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80%</a:t>
                      </a:r>
                      <a:endParaRPr/>
                    </a:p>
                  </a:txBody>
                  <a:tcPr marT="39925" marB="39925" marR="79875" marL="79875"/>
                </a:tc>
              </a:tr>
              <a:tr h="3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/>
                    </a:p>
                  </a:txBody>
                  <a:tcPr marT="39925" marB="39925" marR="79875" marL="798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39925" marB="39925" marR="79875" marL="798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39925" marB="39925" marR="79875" marL="79875"/>
                </a:tc>
              </a:tr>
              <a:tr h="3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/>
                    </a:p>
                  </a:txBody>
                  <a:tcPr marT="39925" marB="39925" marR="79875" marL="798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39925" marB="39925" marR="79875" marL="798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39925" marB="39925" marR="79875" marL="79875"/>
                </a:tc>
              </a:tr>
              <a:tr h="3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39925" marB="39925" marR="79875" marL="798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39925" marB="39925" marR="79875" marL="798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39925" marB="39925" marR="79875" marL="798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nchcardVTI">
  <a:themeElements>
    <a:clrScheme name="Ζεστό μπλε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unchcardVTI">
  <a:themeElements>
    <a:clrScheme name="Ζεστό μπλε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2023-10-26T18:14:45Z</dcterms:created>
  <dc:creator>Vasileios Kochliaridis</dc:creator>
</cp:coreProperties>
</file>