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377AF-2969-4682-8487-7B463E985A21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02566A-089B-4EB4-9532-FE9C6AC478DB}">
      <dgm:prSet/>
      <dgm:spPr/>
      <dgm:t>
        <a:bodyPr/>
        <a:lstStyle/>
        <a:p>
          <a:r>
            <a:rPr lang="el-GR"/>
            <a:t>Στόχος: Δημιουργία &amp; Συνδυασμός πολλών κανόνων με βάση τα χαρακτηριστικά (</a:t>
          </a:r>
          <a:r>
            <a:rPr lang="en-US" b="1"/>
            <a:t>features</a:t>
          </a:r>
          <a:r>
            <a:rPr lang="el-GR"/>
            <a:t>)</a:t>
          </a:r>
          <a:r>
            <a:rPr lang="en-US"/>
            <a:t> </a:t>
          </a:r>
          <a:r>
            <a:rPr lang="el-GR"/>
            <a:t>του </a:t>
          </a:r>
          <a:r>
            <a:rPr lang="en-US"/>
            <a:t>dataset </a:t>
          </a:r>
          <a:r>
            <a:rPr lang="el-GR"/>
            <a:t>για το διαχωρισμό των κλάσεων (</a:t>
          </a:r>
          <a:r>
            <a:rPr lang="en-US" b="1"/>
            <a:t>targets</a:t>
          </a:r>
          <a:r>
            <a:rPr lang="el-GR"/>
            <a:t>)</a:t>
          </a:r>
          <a:r>
            <a:rPr lang="en-US"/>
            <a:t> </a:t>
          </a:r>
          <a:r>
            <a:rPr lang="el-GR"/>
            <a:t>του</a:t>
          </a:r>
          <a:endParaRPr lang="en-US"/>
        </a:p>
      </dgm:t>
    </dgm:pt>
    <dgm:pt modelId="{36B27029-D35C-49B4-927F-70C83DE7D4BB}" type="parTrans" cxnId="{D4F59D92-D372-4D2B-AFE1-7CB642F79A54}">
      <dgm:prSet/>
      <dgm:spPr/>
      <dgm:t>
        <a:bodyPr/>
        <a:lstStyle/>
        <a:p>
          <a:endParaRPr lang="en-US"/>
        </a:p>
      </dgm:t>
    </dgm:pt>
    <dgm:pt modelId="{77626FBE-2831-4ABD-9AF7-F5828F1E82BD}" type="sibTrans" cxnId="{D4F59D92-D372-4D2B-AFE1-7CB642F79A54}">
      <dgm:prSet/>
      <dgm:spPr/>
      <dgm:t>
        <a:bodyPr/>
        <a:lstStyle/>
        <a:p>
          <a:endParaRPr lang="en-US"/>
        </a:p>
      </dgm:t>
    </dgm:pt>
    <dgm:pt modelId="{DF183026-55A6-45FF-9819-DD50F3666D0A}">
      <dgm:prSet/>
      <dgm:spPr/>
      <dgm:t>
        <a:bodyPr/>
        <a:lstStyle/>
        <a:p>
          <a:r>
            <a:rPr lang="el-GR"/>
            <a:t>Ο διαχωρισμός ξεκινάει από τη ρίζα (</a:t>
          </a:r>
          <a:r>
            <a:rPr lang="en-US" b="1"/>
            <a:t>root</a:t>
          </a:r>
          <a:r>
            <a:rPr lang="el-GR"/>
            <a:t>)</a:t>
          </a:r>
          <a:endParaRPr lang="en-US"/>
        </a:p>
      </dgm:t>
    </dgm:pt>
    <dgm:pt modelId="{5245AEB9-444E-4777-A4D7-54018F5099D0}" type="parTrans" cxnId="{77F6C88B-703F-465D-A345-BE48621DD8B0}">
      <dgm:prSet/>
      <dgm:spPr/>
      <dgm:t>
        <a:bodyPr/>
        <a:lstStyle/>
        <a:p>
          <a:endParaRPr lang="en-US"/>
        </a:p>
      </dgm:t>
    </dgm:pt>
    <dgm:pt modelId="{A3264A00-BB0B-4FF8-9F66-2FE7BD37B080}" type="sibTrans" cxnId="{77F6C88B-703F-465D-A345-BE48621DD8B0}">
      <dgm:prSet/>
      <dgm:spPr/>
      <dgm:t>
        <a:bodyPr/>
        <a:lstStyle/>
        <a:p>
          <a:endParaRPr lang="en-US"/>
        </a:p>
      </dgm:t>
    </dgm:pt>
    <dgm:pt modelId="{B7FAE132-E530-401E-A930-AD38DD44D687}">
      <dgm:prSet/>
      <dgm:spPr/>
      <dgm:t>
        <a:bodyPr/>
        <a:lstStyle/>
        <a:p>
          <a:r>
            <a:rPr lang="el-GR"/>
            <a:t>Σε κάθε κόμβο (</a:t>
          </a:r>
          <a:r>
            <a:rPr lang="en-US" b="1"/>
            <a:t>node</a:t>
          </a:r>
          <a:r>
            <a:rPr lang="el-GR"/>
            <a:t>), το </a:t>
          </a:r>
          <a:r>
            <a:rPr lang="en-US"/>
            <a:t>dataset </a:t>
          </a:r>
          <a:r>
            <a:rPr lang="el-GR"/>
            <a:t>διαχωρίζεται</a:t>
          </a:r>
          <a:r>
            <a:rPr lang="en-US"/>
            <a:t>,</a:t>
          </a:r>
          <a:r>
            <a:rPr lang="el-GR"/>
            <a:t> σύμφωνα με μία συνθήκη διαχωρισμού</a:t>
          </a:r>
          <a:r>
            <a:rPr lang="en-US"/>
            <a:t>, </a:t>
          </a:r>
          <a:r>
            <a:rPr lang="el-GR"/>
            <a:t>σε 2 κλαδιά (</a:t>
          </a:r>
          <a:r>
            <a:rPr lang="en-US" b="1"/>
            <a:t>branch</a:t>
          </a:r>
          <a:r>
            <a:rPr lang="el-GR"/>
            <a:t>). </a:t>
          </a:r>
          <a:endParaRPr lang="en-US"/>
        </a:p>
      </dgm:t>
    </dgm:pt>
    <dgm:pt modelId="{10E74684-F0B4-4A99-BA51-1AF95AED3FF6}" type="parTrans" cxnId="{4164B182-E5B6-4DB7-B1F0-5BC358A0C0BA}">
      <dgm:prSet/>
      <dgm:spPr/>
      <dgm:t>
        <a:bodyPr/>
        <a:lstStyle/>
        <a:p>
          <a:endParaRPr lang="en-US"/>
        </a:p>
      </dgm:t>
    </dgm:pt>
    <dgm:pt modelId="{9378A6CB-CE0F-4425-88BD-B3817BB1EBC8}" type="sibTrans" cxnId="{4164B182-E5B6-4DB7-B1F0-5BC358A0C0BA}">
      <dgm:prSet/>
      <dgm:spPr/>
      <dgm:t>
        <a:bodyPr/>
        <a:lstStyle/>
        <a:p>
          <a:endParaRPr lang="en-US"/>
        </a:p>
      </dgm:t>
    </dgm:pt>
    <dgm:pt modelId="{F9078E2E-C2C1-4E17-844D-5C6A72828746}">
      <dgm:prSet/>
      <dgm:spPr/>
      <dgm:t>
        <a:bodyPr/>
        <a:lstStyle/>
        <a:p>
          <a:r>
            <a:rPr lang="el-GR"/>
            <a:t>Στα φύλλα του δέντρου καταλήγουν οι κλάσεις</a:t>
          </a:r>
          <a:endParaRPr lang="en-US"/>
        </a:p>
      </dgm:t>
    </dgm:pt>
    <dgm:pt modelId="{1387B68A-C8E5-4C0C-BC25-61CBA427F69F}" type="parTrans" cxnId="{4A1741FD-5C33-4D9B-9B4D-0F47E2C3E0B5}">
      <dgm:prSet/>
      <dgm:spPr/>
      <dgm:t>
        <a:bodyPr/>
        <a:lstStyle/>
        <a:p>
          <a:endParaRPr lang="en-US"/>
        </a:p>
      </dgm:t>
    </dgm:pt>
    <dgm:pt modelId="{2721A64E-8D3E-42FA-A010-98F930548AD9}" type="sibTrans" cxnId="{4A1741FD-5C33-4D9B-9B4D-0F47E2C3E0B5}">
      <dgm:prSet/>
      <dgm:spPr/>
      <dgm:t>
        <a:bodyPr/>
        <a:lstStyle/>
        <a:p>
          <a:endParaRPr lang="en-US"/>
        </a:p>
      </dgm:t>
    </dgm:pt>
    <dgm:pt modelId="{83B8D875-C01E-458F-950B-C8B32A2256CD}" type="pres">
      <dgm:prSet presAssocID="{1E1377AF-2969-4682-8487-7B463E985A21}" presName="linear" presStyleCnt="0">
        <dgm:presLayoutVars>
          <dgm:animLvl val="lvl"/>
          <dgm:resizeHandles val="exact"/>
        </dgm:presLayoutVars>
      </dgm:prSet>
      <dgm:spPr/>
    </dgm:pt>
    <dgm:pt modelId="{ED637D66-5498-4D6F-BBC9-5BA179B1E67D}" type="pres">
      <dgm:prSet presAssocID="{D102566A-089B-4EB4-9532-FE9C6AC478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CAACFB-BA6C-4E06-A68C-9E8364FD21EF}" type="pres">
      <dgm:prSet presAssocID="{77626FBE-2831-4ABD-9AF7-F5828F1E82BD}" presName="spacer" presStyleCnt="0"/>
      <dgm:spPr/>
    </dgm:pt>
    <dgm:pt modelId="{82EBCAA4-1F3F-44A7-A55B-131F7F95DAD6}" type="pres">
      <dgm:prSet presAssocID="{DF183026-55A6-45FF-9819-DD50F3666D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3530F9-56E6-48C4-8777-4A4B3A6C0F13}" type="pres">
      <dgm:prSet presAssocID="{A3264A00-BB0B-4FF8-9F66-2FE7BD37B080}" presName="spacer" presStyleCnt="0"/>
      <dgm:spPr/>
    </dgm:pt>
    <dgm:pt modelId="{256512AE-39ED-4631-A2E5-B467FA76D932}" type="pres">
      <dgm:prSet presAssocID="{B7FAE132-E530-401E-A930-AD38DD44D6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B4EFD4-7CF4-4B29-98BA-25B1FE2D9B2F}" type="pres">
      <dgm:prSet presAssocID="{9378A6CB-CE0F-4425-88BD-B3817BB1EBC8}" presName="spacer" presStyleCnt="0"/>
      <dgm:spPr/>
    </dgm:pt>
    <dgm:pt modelId="{985410FC-4521-4435-AA0F-454467D01627}" type="pres">
      <dgm:prSet presAssocID="{F9078E2E-C2C1-4E17-844D-5C6A728287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7EA5C04-B4A1-47D9-BA48-15E5DFAC5F55}" type="presOf" srcId="{D102566A-089B-4EB4-9532-FE9C6AC478DB}" destId="{ED637D66-5498-4D6F-BBC9-5BA179B1E67D}" srcOrd="0" destOrd="0" presId="urn:microsoft.com/office/officeart/2005/8/layout/vList2"/>
    <dgm:cxn modelId="{031A1B5E-FB96-47B1-A664-1782F9B1F2D2}" type="presOf" srcId="{1E1377AF-2969-4682-8487-7B463E985A21}" destId="{83B8D875-C01E-458F-950B-C8B32A2256CD}" srcOrd="0" destOrd="0" presId="urn:microsoft.com/office/officeart/2005/8/layout/vList2"/>
    <dgm:cxn modelId="{4164B182-E5B6-4DB7-B1F0-5BC358A0C0BA}" srcId="{1E1377AF-2969-4682-8487-7B463E985A21}" destId="{B7FAE132-E530-401E-A930-AD38DD44D687}" srcOrd="2" destOrd="0" parTransId="{10E74684-F0B4-4A99-BA51-1AF95AED3FF6}" sibTransId="{9378A6CB-CE0F-4425-88BD-B3817BB1EBC8}"/>
    <dgm:cxn modelId="{77F6C88B-703F-465D-A345-BE48621DD8B0}" srcId="{1E1377AF-2969-4682-8487-7B463E985A21}" destId="{DF183026-55A6-45FF-9819-DD50F3666D0A}" srcOrd="1" destOrd="0" parTransId="{5245AEB9-444E-4777-A4D7-54018F5099D0}" sibTransId="{A3264A00-BB0B-4FF8-9F66-2FE7BD37B080}"/>
    <dgm:cxn modelId="{D4F59D92-D372-4D2B-AFE1-7CB642F79A54}" srcId="{1E1377AF-2969-4682-8487-7B463E985A21}" destId="{D102566A-089B-4EB4-9532-FE9C6AC478DB}" srcOrd="0" destOrd="0" parTransId="{36B27029-D35C-49B4-927F-70C83DE7D4BB}" sibTransId="{77626FBE-2831-4ABD-9AF7-F5828F1E82BD}"/>
    <dgm:cxn modelId="{78E4E0C6-5B75-43A2-8036-CC66F8F4ECBF}" type="presOf" srcId="{DF183026-55A6-45FF-9819-DD50F3666D0A}" destId="{82EBCAA4-1F3F-44A7-A55B-131F7F95DAD6}" srcOrd="0" destOrd="0" presId="urn:microsoft.com/office/officeart/2005/8/layout/vList2"/>
    <dgm:cxn modelId="{234253C9-1597-4CD4-9FFE-78005B92BCB4}" type="presOf" srcId="{B7FAE132-E530-401E-A930-AD38DD44D687}" destId="{256512AE-39ED-4631-A2E5-B467FA76D932}" srcOrd="0" destOrd="0" presId="urn:microsoft.com/office/officeart/2005/8/layout/vList2"/>
    <dgm:cxn modelId="{E15B9FCE-23B3-49BF-A01B-4A3089FAEAD5}" type="presOf" srcId="{F9078E2E-C2C1-4E17-844D-5C6A72828746}" destId="{985410FC-4521-4435-AA0F-454467D01627}" srcOrd="0" destOrd="0" presId="urn:microsoft.com/office/officeart/2005/8/layout/vList2"/>
    <dgm:cxn modelId="{4A1741FD-5C33-4D9B-9B4D-0F47E2C3E0B5}" srcId="{1E1377AF-2969-4682-8487-7B463E985A21}" destId="{F9078E2E-C2C1-4E17-844D-5C6A72828746}" srcOrd="3" destOrd="0" parTransId="{1387B68A-C8E5-4C0C-BC25-61CBA427F69F}" sibTransId="{2721A64E-8D3E-42FA-A010-98F930548AD9}"/>
    <dgm:cxn modelId="{3F45ABEC-93C4-4B17-B33B-BC5783C82D6D}" type="presParOf" srcId="{83B8D875-C01E-458F-950B-C8B32A2256CD}" destId="{ED637D66-5498-4D6F-BBC9-5BA179B1E67D}" srcOrd="0" destOrd="0" presId="urn:microsoft.com/office/officeart/2005/8/layout/vList2"/>
    <dgm:cxn modelId="{6C124F5C-5E95-4D69-9D69-39FB37E3D41E}" type="presParOf" srcId="{83B8D875-C01E-458F-950B-C8B32A2256CD}" destId="{8ECAACFB-BA6C-4E06-A68C-9E8364FD21EF}" srcOrd="1" destOrd="0" presId="urn:microsoft.com/office/officeart/2005/8/layout/vList2"/>
    <dgm:cxn modelId="{5782FD72-FE9E-4E96-AD1D-70802126C6D7}" type="presParOf" srcId="{83B8D875-C01E-458F-950B-C8B32A2256CD}" destId="{82EBCAA4-1F3F-44A7-A55B-131F7F95DAD6}" srcOrd="2" destOrd="0" presId="urn:microsoft.com/office/officeart/2005/8/layout/vList2"/>
    <dgm:cxn modelId="{279FD336-0D50-4D47-ACE9-4138645752E5}" type="presParOf" srcId="{83B8D875-C01E-458F-950B-C8B32A2256CD}" destId="{5F3530F9-56E6-48C4-8777-4A4B3A6C0F13}" srcOrd="3" destOrd="0" presId="urn:microsoft.com/office/officeart/2005/8/layout/vList2"/>
    <dgm:cxn modelId="{597B0EB5-30C9-400D-8400-2D1C5CBE32A2}" type="presParOf" srcId="{83B8D875-C01E-458F-950B-C8B32A2256CD}" destId="{256512AE-39ED-4631-A2E5-B467FA76D932}" srcOrd="4" destOrd="0" presId="urn:microsoft.com/office/officeart/2005/8/layout/vList2"/>
    <dgm:cxn modelId="{420B976E-B183-4890-8B24-4CC1EF5F5025}" type="presParOf" srcId="{83B8D875-C01E-458F-950B-C8B32A2256CD}" destId="{68B4EFD4-7CF4-4B29-98BA-25B1FE2D9B2F}" srcOrd="5" destOrd="0" presId="urn:microsoft.com/office/officeart/2005/8/layout/vList2"/>
    <dgm:cxn modelId="{F79FCC2D-B739-4EDB-BC8E-85B07FF903F7}" type="presParOf" srcId="{83B8D875-C01E-458F-950B-C8B32A2256CD}" destId="{985410FC-4521-4435-AA0F-454467D0162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15D07-343E-4547-907B-AC01DD2364B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9CC36B7-1474-4748-9AAD-8C36B818ACE4}">
      <dgm:prSet/>
      <dgm:spPr/>
      <dgm:t>
        <a:bodyPr/>
        <a:lstStyle/>
        <a:p>
          <a:r>
            <a:rPr lang="el-GR" b="1"/>
            <a:t>Πλεονεκτήματα</a:t>
          </a:r>
          <a:r>
            <a:rPr lang="el-GR"/>
            <a:t>:</a:t>
          </a:r>
          <a:endParaRPr lang="en-US"/>
        </a:p>
      </dgm:t>
    </dgm:pt>
    <dgm:pt modelId="{A2560D0C-9E41-4801-9E4E-28439FC81C66}" type="parTrans" cxnId="{8A549B93-2BF6-44F8-953A-0FDD9901C080}">
      <dgm:prSet/>
      <dgm:spPr/>
      <dgm:t>
        <a:bodyPr/>
        <a:lstStyle/>
        <a:p>
          <a:endParaRPr lang="en-US"/>
        </a:p>
      </dgm:t>
    </dgm:pt>
    <dgm:pt modelId="{DCBE1F32-C6E5-41A4-B680-882A9C0639BA}" type="sibTrans" cxnId="{8A549B93-2BF6-44F8-953A-0FDD9901C080}">
      <dgm:prSet/>
      <dgm:spPr/>
      <dgm:t>
        <a:bodyPr/>
        <a:lstStyle/>
        <a:p>
          <a:endParaRPr lang="en-US"/>
        </a:p>
      </dgm:t>
    </dgm:pt>
    <dgm:pt modelId="{6CC49545-CB57-4709-B32E-49F50FC312FA}">
      <dgm:prSet/>
      <dgm:spPr/>
      <dgm:t>
        <a:bodyPr/>
        <a:lstStyle/>
        <a:p>
          <a:r>
            <a:rPr lang="el-GR"/>
            <a:t>Δημιουργία κανόνων </a:t>
          </a:r>
          <a:r>
            <a:rPr lang="en-US"/>
            <a:t>&amp; </a:t>
          </a:r>
          <a:r>
            <a:rPr lang="el-GR"/>
            <a:t>επεξήγηση αποφάσεων</a:t>
          </a:r>
          <a:endParaRPr lang="en-US"/>
        </a:p>
      </dgm:t>
    </dgm:pt>
    <dgm:pt modelId="{79AB1DA5-FB6C-47DF-BD29-B11897304939}" type="parTrans" cxnId="{70D49DA7-B706-492C-89F7-46E0DD78C11C}">
      <dgm:prSet/>
      <dgm:spPr/>
      <dgm:t>
        <a:bodyPr/>
        <a:lstStyle/>
        <a:p>
          <a:endParaRPr lang="en-US"/>
        </a:p>
      </dgm:t>
    </dgm:pt>
    <dgm:pt modelId="{0CC60154-EDA6-48E8-9F21-EA4C3D4807DC}" type="sibTrans" cxnId="{70D49DA7-B706-492C-89F7-46E0DD78C11C}">
      <dgm:prSet/>
      <dgm:spPr/>
      <dgm:t>
        <a:bodyPr/>
        <a:lstStyle/>
        <a:p>
          <a:endParaRPr lang="en-US"/>
        </a:p>
      </dgm:t>
    </dgm:pt>
    <dgm:pt modelId="{1C1B371E-C60B-4A55-80FC-786DA4A2A67E}">
      <dgm:prSet/>
      <dgm:spPr/>
      <dgm:t>
        <a:bodyPr/>
        <a:lstStyle/>
        <a:p>
          <a:r>
            <a:rPr lang="el-GR"/>
            <a:t>Μικρός αριθμός υπέρ-παραμέτρων</a:t>
          </a:r>
          <a:endParaRPr lang="en-US"/>
        </a:p>
      </dgm:t>
    </dgm:pt>
    <dgm:pt modelId="{DB5B5B1B-5858-41A6-B100-80B0248EF177}" type="parTrans" cxnId="{E0C75D74-8EC2-4014-B3C0-9787637AAA8C}">
      <dgm:prSet/>
      <dgm:spPr/>
      <dgm:t>
        <a:bodyPr/>
        <a:lstStyle/>
        <a:p>
          <a:endParaRPr lang="en-US"/>
        </a:p>
      </dgm:t>
    </dgm:pt>
    <dgm:pt modelId="{98824B7F-1D03-4FB4-9AA3-CB6EFABBFBA9}" type="sibTrans" cxnId="{E0C75D74-8EC2-4014-B3C0-9787637AAA8C}">
      <dgm:prSet/>
      <dgm:spPr/>
      <dgm:t>
        <a:bodyPr/>
        <a:lstStyle/>
        <a:p>
          <a:endParaRPr lang="en-US"/>
        </a:p>
      </dgm:t>
    </dgm:pt>
    <dgm:pt modelId="{66B8DF99-0F79-4CCB-99C1-F1569A5C2067}">
      <dgm:prSet/>
      <dgm:spPr/>
      <dgm:t>
        <a:bodyPr/>
        <a:lstStyle/>
        <a:p>
          <a:r>
            <a:rPr lang="el-GR"/>
            <a:t>Καλή απόδοση με μικρό πλήθος παραδειγμάτων</a:t>
          </a:r>
          <a:endParaRPr lang="en-US"/>
        </a:p>
      </dgm:t>
    </dgm:pt>
    <dgm:pt modelId="{DB832045-B453-4EF4-9042-797D9836D5E6}" type="parTrans" cxnId="{B6F5309A-4C0E-4035-A76C-4294FDF38370}">
      <dgm:prSet/>
      <dgm:spPr/>
      <dgm:t>
        <a:bodyPr/>
        <a:lstStyle/>
        <a:p>
          <a:endParaRPr lang="en-US"/>
        </a:p>
      </dgm:t>
    </dgm:pt>
    <dgm:pt modelId="{3E9AB5BD-7D9E-4D23-AFD0-1E55EE159128}" type="sibTrans" cxnId="{B6F5309A-4C0E-4035-A76C-4294FDF38370}">
      <dgm:prSet/>
      <dgm:spPr/>
      <dgm:t>
        <a:bodyPr/>
        <a:lstStyle/>
        <a:p>
          <a:endParaRPr lang="en-US"/>
        </a:p>
      </dgm:t>
    </dgm:pt>
    <dgm:pt modelId="{6AA4EC1C-F4AB-4B5C-B9E9-048B337AC3B4}">
      <dgm:prSet/>
      <dgm:spPr/>
      <dgm:t>
        <a:bodyPr/>
        <a:lstStyle/>
        <a:p>
          <a:r>
            <a:rPr lang="el-GR"/>
            <a:t>Δουλεύει και με κατηγορηματικές μεταβλητές </a:t>
          </a:r>
          <a:endParaRPr lang="en-US"/>
        </a:p>
      </dgm:t>
    </dgm:pt>
    <dgm:pt modelId="{B6090391-F3FC-461F-8FB4-A967DE8F96B9}" type="parTrans" cxnId="{6860187E-477C-4C8D-BB59-C9D523C52581}">
      <dgm:prSet/>
      <dgm:spPr/>
      <dgm:t>
        <a:bodyPr/>
        <a:lstStyle/>
        <a:p>
          <a:endParaRPr lang="en-US"/>
        </a:p>
      </dgm:t>
    </dgm:pt>
    <dgm:pt modelId="{05F332E5-9EDB-4381-B3B9-6ED0CB736548}" type="sibTrans" cxnId="{6860187E-477C-4C8D-BB59-C9D523C52581}">
      <dgm:prSet/>
      <dgm:spPr/>
      <dgm:t>
        <a:bodyPr/>
        <a:lstStyle/>
        <a:p>
          <a:endParaRPr lang="en-US"/>
        </a:p>
      </dgm:t>
    </dgm:pt>
    <dgm:pt modelId="{FD99A7CA-80F4-4405-B329-17D1CDAE9B13}">
      <dgm:prSet/>
      <dgm:spPr/>
      <dgm:t>
        <a:bodyPr/>
        <a:lstStyle/>
        <a:p>
          <a:r>
            <a:rPr lang="el-GR" b="1"/>
            <a:t>Μειονεκτήματα</a:t>
          </a:r>
          <a:r>
            <a:rPr lang="el-GR"/>
            <a:t>:</a:t>
          </a:r>
          <a:endParaRPr lang="en-US"/>
        </a:p>
      </dgm:t>
    </dgm:pt>
    <dgm:pt modelId="{CF125BFC-2DA3-4DE2-A3C0-C7DE79141818}" type="parTrans" cxnId="{60778628-27C5-460A-8787-C057493AB54D}">
      <dgm:prSet/>
      <dgm:spPr/>
      <dgm:t>
        <a:bodyPr/>
        <a:lstStyle/>
        <a:p>
          <a:endParaRPr lang="en-US"/>
        </a:p>
      </dgm:t>
    </dgm:pt>
    <dgm:pt modelId="{76B291E8-B2F3-4608-B04E-A06C587B2B10}" type="sibTrans" cxnId="{60778628-27C5-460A-8787-C057493AB54D}">
      <dgm:prSet/>
      <dgm:spPr/>
      <dgm:t>
        <a:bodyPr/>
        <a:lstStyle/>
        <a:p>
          <a:endParaRPr lang="en-US"/>
        </a:p>
      </dgm:t>
    </dgm:pt>
    <dgm:pt modelId="{53F1E09F-C600-4505-B95F-C014DE5D0B07}">
      <dgm:prSet/>
      <dgm:spPr/>
      <dgm:t>
        <a:bodyPr/>
        <a:lstStyle/>
        <a:p>
          <a:r>
            <a:rPr lang="el-GR"/>
            <a:t>Υπέρ-προσαρμογή</a:t>
          </a:r>
          <a:endParaRPr lang="en-US"/>
        </a:p>
      </dgm:t>
    </dgm:pt>
    <dgm:pt modelId="{B0D2779A-2FAE-42EB-9B08-DC97ADB1D7DA}" type="parTrans" cxnId="{5A4EA4FE-CF2C-4F56-857C-23863FDA2D99}">
      <dgm:prSet/>
      <dgm:spPr/>
      <dgm:t>
        <a:bodyPr/>
        <a:lstStyle/>
        <a:p>
          <a:endParaRPr lang="en-US"/>
        </a:p>
      </dgm:t>
    </dgm:pt>
    <dgm:pt modelId="{C024F73C-6DD5-4403-BAD9-BD8FA34D20D8}" type="sibTrans" cxnId="{5A4EA4FE-CF2C-4F56-857C-23863FDA2D99}">
      <dgm:prSet/>
      <dgm:spPr/>
      <dgm:t>
        <a:bodyPr/>
        <a:lstStyle/>
        <a:p>
          <a:endParaRPr lang="en-US"/>
        </a:p>
      </dgm:t>
    </dgm:pt>
    <dgm:pt modelId="{65E11D7B-83D5-44DA-AE0E-5815A6C5121B}">
      <dgm:prSet/>
      <dgm:spPr/>
      <dgm:t>
        <a:bodyPr/>
        <a:lstStyle/>
        <a:p>
          <a:r>
            <a:rPr lang="el-GR"/>
            <a:t>Λιγότερο αποδοτικό σε προβλήματα </a:t>
          </a:r>
          <a:r>
            <a:rPr lang="en-US"/>
            <a:t>Regression</a:t>
          </a:r>
        </a:p>
      </dgm:t>
    </dgm:pt>
    <dgm:pt modelId="{5410FFFB-D4A5-4795-8FDC-FC9681D3B6C2}" type="parTrans" cxnId="{CCFF3B24-8D7D-4389-9144-889DB6614462}">
      <dgm:prSet/>
      <dgm:spPr/>
      <dgm:t>
        <a:bodyPr/>
        <a:lstStyle/>
        <a:p>
          <a:endParaRPr lang="en-US"/>
        </a:p>
      </dgm:t>
    </dgm:pt>
    <dgm:pt modelId="{6694097C-C931-4FF5-9FE7-523E23AE9D19}" type="sibTrans" cxnId="{CCFF3B24-8D7D-4389-9144-889DB6614462}">
      <dgm:prSet/>
      <dgm:spPr/>
      <dgm:t>
        <a:bodyPr/>
        <a:lstStyle/>
        <a:p>
          <a:endParaRPr lang="en-US"/>
        </a:p>
      </dgm:t>
    </dgm:pt>
    <dgm:pt modelId="{AFC48DB6-CD3B-435B-A6FB-2C7EC03EEA60}" type="pres">
      <dgm:prSet presAssocID="{7B615D07-343E-4547-907B-AC01DD2364B7}" presName="linear" presStyleCnt="0">
        <dgm:presLayoutVars>
          <dgm:animLvl val="lvl"/>
          <dgm:resizeHandles val="exact"/>
        </dgm:presLayoutVars>
      </dgm:prSet>
      <dgm:spPr/>
    </dgm:pt>
    <dgm:pt modelId="{5C400863-EB91-4E7F-942B-D35883FB865B}" type="pres">
      <dgm:prSet presAssocID="{09CC36B7-1474-4748-9AAD-8C36B818ACE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2DF576-16BA-4B78-967E-83FA9F50B432}" type="pres">
      <dgm:prSet presAssocID="{09CC36B7-1474-4748-9AAD-8C36B818ACE4}" presName="childText" presStyleLbl="revTx" presStyleIdx="0" presStyleCnt="2">
        <dgm:presLayoutVars>
          <dgm:bulletEnabled val="1"/>
        </dgm:presLayoutVars>
      </dgm:prSet>
      <dgm:spPr/>
    </dgm:pt>
    <dgm:pt modelId="{60D00B84-C75B-40E9-9028-B933FB9E12AF}" type="pres">
      <dgm:prSet presAssocID="{FD99A7CA-80F4-4405-B329-17D1CDAE9B1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1BEBD4D-E786-4075-AF2E-3E17B1AC24A4}" type="pres">
      <dgm:prSet presAssocID="{FD99A7CA-80F4-4405-B329-17D1CDAE9B1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CFF3B24-8D7D-4389-9144-889DB6614462}" srcId="{FD99A7CA-80F4-4405-B329-17D1CDAE9B13}" destId="{65E11D7B-83D5-44DA-AE0E-5815A6C5121B}" srcOrd="1" destOrd="0" parTransId="{5410FFFB-D4A5-4795-8FDC-FC9681D3B6C2}" sibTransId="{6694097C-C931-4FF5-9FE7-523E23AE9D19}"/>
    <dgm:cxn modelId="{60778628-27C5-460A-8787-C057493AB54D}" srcId="{7B615D07-343E-4547-907B-AC01DD2364B7}" destId="{FD99A7CA-80F4-4405-B329-17D1CDAE9B13}" srcOrd="1" destOrd="0" parTransId="{CF125BFC-2DA3-4DE2-A3C0-C7DE79141818}" sibTransId="{76B291E8-B2F3-4608-B04E-A06C587B2B10}"/>
    <dgm:cxn modelId="{511F902C-BFEB-479C-9947-7A877AD706F6}" type="presOf" srcId="{09CC36B7-1474-4748-9AAD-8C36B818ACE4}" destId="{5C400863-EB91-4E7F-942B-D35883FB865B}" srcOrd="0" destOrd="0" presId="urn:microsoft.com/office/officeart/2005/8/layout/vList2"/>
    <dgm:cxn modelId="{2D92CB53-B6F6-4306-9CBE-246218B4077F}" type="presOf" srcId="{6AA4EC1C-F4AB-4B5C-B9E9-048B337AC3B4}" destId="{6C2DF576-16BA-4B78-967E-83FA9F50B432}" srcOrd="0" destOrd="3" presId="urn:microsoft.com/office/officeart/2005/8/layout/vList2"/>
    <dgm:cxn modelId="{79041454-6766-450B-9DC5-28DC6F5F6E77}" type="presOf" srcId="{66B8DF99-0F79-4CCB-99C1-F1569A5C2067}" destId="{6C2DF576-16BA-4B78-967E-83FA9F50B432}" srcOrd="0" destOrd="2" presId="urn:microsoft.com/office/officeart/2005/8/layout/vList2"/>
    <dgm:cxn modelId="{E0C75D74-8EC2-4014-B3C0-9787637AAA8C}" srcId="{09CC36B7-1474-4748-9AAD-8C36B818ACE4}" destId="{1C1B371E-C60B-4A55-80FC-786DA4A2A67E}" srcOrd="1" destOrd="0" parTransId="{DB5B5B1B-5858-41A6-B100-80B0248EF177}" sibTransId="{98824B7F-1D03-4FB4-9AA3-CB6EFABBFBA9}"/>
    <dgm:cxn modelId="{EECD4458-F10F-4C3A-8483-94DD1F631D93}" type="presOf" srcId="{65E11D7B-83D5-44DA-AE0E-5815A6C5121B}" destId="{01BEBD4D-E786-4075-AF2E-3E17B1AC24A4}" srcOrd="0" destOrd="1" presId="urn:microsoft.com/office/officeart/2005/8/layout/vList2"/>
    <dgm:cxn modelId="{6860187E-477C-4C8D-BB59-C9D523C52581}" srcId="{09CC36B7-1474-4748-9AAD-8C36B818ACE4}" destId="{6AA4EC1C-F4AB-4B5C-B9E9-048B337AC3B4}" srcOrd="3" destOrd="0" parTransId="{B6090391-F3FC-461F-8FB4-A967DE8F96B9}" sibTransId="{05F332E5-9EDB-4381-B3B9-6ED0CB736548}"/>
    <dgm:cxn modelId="{8A549B93-2BF6-44F8-953A-0FDD9901C080}" srcId="{7B615D07-343E-4547-907B-AC01DD2364B7}" destId="{09CC36B7-1474-4748-9AAD-8C36B818ACE4}" srcOrd="0" destOrd="0" parTransId="{A2560D0C-9E41-4801-9E4E-28439FC81C66}" sibTransId="{DCBE1F32-C6E5-41A4-B680-882A9C0639BA}"/>
    <dgm:cxn modelId="{B6F5309A-4C0E-4035-A76C-4294FDF38370}" srcId="{09CC36B7-1474-4748-9AAD-8C36B818ACE4}" destId="{66B8DF99-0F79-4CCB-99C1-F1569A5C2067}" srcOrd="2" destOrd="0" parTransId="{DB832045-B453-4EF4-9042-797D9836D5E6}" sibTransId="{3E9AB5BD-7D9E-4D23-AFD0-1E55EE159128}"/>
    <dgm:cxn modelId="{70D49DA7-B706-492C-89F7-46E0DD78C11C}" srcId="{09CC36B7-1474-4748-9AAD-8C36B818ACE4}" destId="{6CC49545-CB57-4709-B32E-49F50FC312FA}" srcOrd="0" destOrd="0" parTransId="{79AB1DA5-FB6C-47DF-BD29-B11897304939}" sibTransId="{0CC60154-EDA6-48E8-9F21-EA4C3D4807DC}"/>
    <dgm:cxn modelId="{00F8ACC6-B652-4D48-B82B-637E7521516A}" type="presOf" srcId="{6CC49545-CB57-4709-B32E-49F50FC312FA}" destId="{6C2DF576-16BA-4B78-967E-83FA9F50B432}" srcOrd="0" destOrd="0" presId="urn:microsoft.com/office/officeart/2005/8/layout/vList2"/>
    <dgm:cxn modelId="{763B78D1-7ED9-41CE-991E-2BC81307DBC6}" type="presOf" srcId="{FD99A7CA-80F4-4405-B329-17D1CDAE9B13}" destId="{60D00B84-C75B-40E9-9028-B933FB9E12AF}" srcOrd="0" destOrd="0" presId="urn:microsoft.com/office/officeart/2005/8/layout/vList2"/>
    <dgm:cxn modelId="{9EAF88D8-07A7-48DA-8501-D0DEA541C906}" type="presOf" srcId="{1C1B371E-C60B-4A55-80FC-786DA4A2A67E}" destId="{6C2DF576-16BA-4B78-967E-83FA9F50B432}" srcOrd="0" destOrd="1" presId="urn:microsoft.com/office/officeart/2005/8/layout/vList2"/>
    <dgm:cxn modelId="{19D004E3-05C1-46EC-843E-9A361746BC27}" type="presOf" srcId="{7B615D07-343E-4547-907B-AC01DD2364B7}" destId="{AFC48DB6-CD3B-435B-A6FB-2C7EC03EEA60}" srcOrd="0" destOrd="0" presId="urn:microsoft.com/office/officeart/2005/8/layout/vList2"/>
    <dgm:cxn modelId="{8CE465E9-2E0C-401E-8161-723FE8CA0EED}" type="presOf" srcId="{53F1E09F-C600-4505-B95F-C014DE5D0B07}" destId="{01BEBD4D-E786-4075-AF2E-3E17B1AC24A4}" srcOrd="0" destOrd="0" presId="urn:microsoft.com/office/officeart/2005/8/layout/vList2"/>
    <dgm:cxn modelId="{5A4EA4FE-CF2C-4F56-857C-23863FDA2D99}" srcId="{FD99A7CA-80F4-4405-B329-17D1CDAE9B13}" destId="{53F1E09F-C600-4505-B95F-C014DE5D0B07}" srcOrd="0" destOrd="0" parTransId="{B0D2779A-2FAE-42EB-9B08-DC97ADB1D7DA}" sibTransId="{C024F73C-6DD5-4403-BAD9-BD8FA34D20D8}"/>
    <dgm:cxn modelId="{67F3CEC3-E01D-46D2-A824-2E2073358FAD}" type="presParOf" srcId="{AFC48DB6-CD3B-435B-A6FB-2C7EC03EEA60}" destId="{5C400863-EB91-4E7F-942B-D35883FB865B}" srcOrd="0" destOrd="0" presId="urn:microsoft.com/office/officeart/2005/8/layout/vList2"/>
    <dgm:cxn modelId="{C0F54B97-8984-4488-A341-C9538CD550BA}" type="presParOf" srcId="{AFC48DB6-CD3B-435B-A6FB-2C7EC03EEA60}" destId="{6C2DF576-16BA-4B78-967E-83FA9F50B432}" srcOrd="1" destOrd="0" presId="urn:microsoft.com/office/officeart/2005/8/layout/vList2"/>
    <dgm:cxn modelId="{32C13360-BF30-44BE-B52C-7340C0F6FBEF}" type="presParOf" srcId="{AFC48DB6-CD3B-435B-A6FB-2C7EC03EEA60}" destId="{60D00B84-C75B-40E9-9028-B933FB9E12AF}" srcOrd="2" destOrd="0" presId="urn:microsoft.com/office/officeart/2005/8/layout/vList2"/>
    <dgm:cxn modelId="{DE9F477E-C7BC-4C98-A0B3-D108D400B30D}" type="presParOf" srcId="{AFC48DB6-CD3B-435B-A6FB-2C7EC03EEA60}" destId="{01BEBD4D-E786-4075-AF2E-3E17B1AC24A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620D9F-6A99-4975-9D89-9782EC17456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7C7175-9C8A-4260-9134-0342B1CA2B79}">
      <dgm:prSet/>
      <dgm:spPr>
        <a:solidFill>
          <a:srgbClr val="00B0F0"/>
        </a:solidFill>
      </dgm:spPr>
      <dgm:t>
        <a:bodyPr/>
        <a:lstStyle/>
        <a:p>
          <a:r>
            <a:rPr lang="el-GR" b="1"/>
            <a:t>Πλεονεκτήματα</a:t>
          </a:r>
          <a:r>
            <a:rPr lang="el-GR"/>
            <a:t>:</a:t>
          </a:r>
          <a:endParaRPr lang="en-US"/>
        </a:p>
      </dgm:t>
    </dgm:pt>
    <dgm:pt modelId="{2091982E-8132-4695-AFE2-EB7C7AB2138F}" type="parTrans" cxnId="{946B184E-309A-4BC6-ACF5-4A6F353F4D8D}">
      <dgm:prSet/>
      <dgm:spPr/>
      <dgm:t>
        <a:bodyPr/>
        <a:lstStyle/>
        <a:p>
          <a:endParaRPr lang="en-US"/>
        </a:p>
      </dgm:t>
    </dgm:pt>
    <dgm:pt modelId="{3CE4A9D2-CABA-47EE-B801-91FC265A9FAD}" type="sibTrans" cxnId="{946B184E-309A-4BC6-ACF5-4A6F353F4D8D}">
      <dgm:prSet/>
      <dgm:spPr/>
      <dgm:t>
        <a:bodyPr/>
        <a:lstStyle/>
        <a:p>
          <a:endParaRPr lang="en-US"/>
        </a:p>
      </dgm:t>
    </dgm:pt>
    <dgm:pt modelId="{05AED6FB-72FE-4A6A-A862-4CE055D94C63}">
      <dgm:prSet/>
      <dgm:spPr/>
      <dgm:t>
        <a:bodyPr/>
        <a:lstStyle/>
        <a:p>
          <a:r>
            <a:rPr lang="el-GR"/>
            <a:t>Μείωση της υπέρ-προσαρμογής, αύξηση της απόδοσης</a:t>
          </a:r>
          <a:endParaRPr lang="en-US"/>
        </a:p>
      </dgm:t>
    </dgm:pt>
    <dgm:pt modelId="{07BE8FDA-6408-42D1-9E00-FEC71E5115F9}" type="parTrans" cxnId="{F8E35E6F-887B-4F2C-B86D-A4A225B60826}">
      <dgm:prSet/>
      <dgm:spPr/>
      <dgm:t>
        <a:bodyPr/>
        <a:lstStyle/>
        <a:p>
          <a:endParaRPr lang="en-US"/>
        </a:p>
      </dgm:t>
    </dgm:pt>
    <dgm:pt modelId="{F9F45F3C-B1A9-47EC-BD30-BA79C50AA3D3}" type="sibTrans" cxnId="{F8E35E6F-887B-4F2C-B86D-A4A225B60826}">
      <dgm:prSet/>
      <dgm:spPr/>
      <dgm:t>
        <a:bodyPr/>
        <a:lstStyle/>
        <a:p>
          <a:endParaRPr lang="en-US"/>
        </a:p>
      </dgm:t>
    </dgm:pt>
    <dgm:pt modelId="{8B14BEC8-66CC-4AB4-A370-2AA5A328506C}">
      <dgm:prSet/>
      <dgm:spPr/>
      <dgm:t>
        <a:bodyPr/>
        <a:lstStyle/>
        <a:p>
          <a:r>
            <a:rPr lang="el-GR"/>
            <a:t>Αρκετά ικανοποιητική επίδοση σε προβλήματα </a:t>
          </a:r>
          <a:r>
            <a:rPr lang="en-US"/>
            <a:t>Classification</a:t>
          </a:r>
          <a:r>
            <a:rPr lang="el-GR"/>
            <a:t>, αλλά και </a:t>
          </a:r>
          <a:r>
            <a:rPr lang="en-US"/>
            <a:t>Regression</a:t>
          </a:r>
          <a:r>
            <a:rPr lang="en-US" b="1"/>
            <a:t>.</a:t>
          </a:r>
          <a:endParaRPr lang="en-US"/>
        </a:p>
      </dgm:t>
    </dgm:pt>
    <dgm:pt modelId="{17F5C367-891C-44EE-8E6B-11892525290A}" type="parTrans" cxnId="{829E04BC-16A1-42AD-BC3D-350533E0DDC6}">
      <dgm:prSet/>
      <dgm:spPr/>
      <dgm:t>
        <a:bodyPr/>
        <a:lstStyle/>
        <a:p>
          <a:endParaRPr lang="en-US"/>
        </a:p>
      </dgm:t>
    </dgm:pt>
    <dgm:pt modelId="{08EA1689-0957-44F5-9FCC-66F0E4760949}" type="sibTrans" cxnId="{829E04BC-16A1-42AD-BC3D-350533E0DDC6}">
      <dgm:prSet/>
      <dgm:spPr/>
      <dgm:t>
        <a:bodyPr/>
        <a:lstStyle/>
        <a:p>
          <a:endParaRPr lang="en-US"/>
        </a:p>
      </dgm:t>
    </dgm:pt>
    <dgm:pt modelId="{E018AE8F-084F-4640-B415-F0C91E4732E5}">
      <dgm:prSet/>
      <dgm:spPr>
        <a:solidFill>
          <a:srgbClr val="92D050"/>
        </a:solidFill>
      </dgm:spPr>
      <dgm:t>
        <a:bodyPr/>
        <a:lstStyle/>
        <a:p>
          <a:r>
            <a:rPr lang="el-GR" b="1"/>
            <a:t>Μειονεκτήματα</a:t>
          </a:r>
          <a:r>
            <a:rPr lang="el-GR"/>
            <a:t>:</a:t>
          </a:r>
          <a:endParaRPr lang="en-US"/>
        </a:p>
      </dgm:t>
    </dgm:pt>
    <dgm:pt modelId="{CB148FF8-64FF-4149-ABEA-FA4C4DAB473D}" type="parTrans" cxnId="{14C13ED3-A45A-4599-8147-AA15DD1F8F5D}">
      <dgm:prSet/>
      <dgm:spPr/>
      <dgm:t>
        <a:bodyPr/>
        <a:lstStyle/>
        <a:p>
          <a:endParaRPr lang="en-US"/>
        </a:p>
      </dgm:t>
    </dgm:pt>
    <dgm:pt modelId="{6A05389A-A786-4A28-A7ED-88A87B261194}" type="sibTrans" cxnId="{14C13ED3-A45A-4599-8147-AA15DD1F8F5D}">
      <dgm:prSet/>
      <dgm:spPr/>
      <dgm:t>
        <a:bodyPr/>
        <a:lstStyle/>
        <a:p>
          <a:endParaRPr lang="en-US"/>
        </a:p>
      </dgm:t>
    </dgm:pt>
    <dgm:pt modelId="{14584F73-1B14-4BB8-9F46-1168DF687207}">
      <dgm:prSet/>
      <dgm:spPr/>
      <dgm:t>
        <a:bodyPr/>
        <a:lstStyle/>
        <a:p>
          <a:r>
            <a:rPr lang="el-GR"/>
            <a:t>Αυξημένη πολυπλοκότητα &amp; χρόνος εκπαίδευσης</a:t>
          </a:r>
          <a:endParaRPr lang="en-US"/>
        </a:p>
      </dgm:t>
    </dgm:pt>
    <dgm:pt modelId="{BB683AC1-268F-4C18-80F1-3E86A567733D}" type="parTrans" cxnId="{D5E07B28-CB10-45AE-B7B3-4E94873C7FEB}">
      <dgm:prSet/>
      <dgm:spPr/>
      <dgm:t>
        <a:bodyPr/>
        <a:lstStyle/>
        <a:p>
          <a:endParaRPr lang="en-US"/>
        </a:p>
      </dgm:t>
    </dgm:pt>
    <dgm:pt modelId="{041589D9-12D7-4926-BB3B-FC7519B8E335}" type="sibTrans" cxnId="{D5E07B28-CB10-45AE-B7B3-4E94873C7FEB}">
      <dgm:prSet/>
      <dgm:spPr/>
      <dgm:t>
        <a:bodyPr/>
        <a:lstStyle/>
        <a:p>
          <a:endParaRPr lang="en-US"/>
        </a:p>
      </dgm:t>
    </dgm:pt>
    <dgm:pt modelId="{29F81E17-20F1-42AC-B78C-27216630DE3B}">
      <dgm:prSet/>
      <dgm:spPr/>
      <dgm:t>
        <a:bodyPr/>
        <a:lstStyle/>
        <a:p>
          <a:r>
            <a:rPr lang="el-GR"/>
            <a:t>Λιγότερο επεξηγηματικές αποφάσεις, εξαιτίας της τυχαιότητας</a:t>
          </a:r>
          <a:endParaRPr lang="en-US"/>
        </a:p>
      </dgm:t>
    </dgm:pt>
    <dgm:pt modelId="{AA07A94A-C4FE-4F7D-8F0B-62717F00D234}" type="parTrans" cxnId="{580E83FD-1996-49F2-85B9-25D3E96D8685}">
      <dgm:prSet/>
      <dgm:spPr/>
      <dgm:t>
        <a:bodyPr/>
        <a:lstStyle/>
        <a:p>
          <a:endParaRPr lang="en-US"/>
        </a:p>
      </dgm:t>
    </dgm:pt>
    <dgm:pt modelId="{2D3B7DE4-3AEB-4DB0-9A7D-EF67C9F3D270}" type="sibTrans" cxnId="{580E83FD-1996-49F2-85B9-25D3E96D8685}">
      <dgm:prSet/>
      <dgm:spPr/>
      <dgm:t>
        <a:bodyPr/>
        <a:lstStyle/>
        <a:p>
          <a:endParaRPr lang="en-US"/>
        </a:p>
      </dgm:t>
    </dgm:pt>
    <dgm:pt modelId="{C017BFCD-110C-46C0-8436-28F655681AE6}" type="pres">
      <dgm:prSet presAssocID="{3D620D9F-6A99-4975-9D89-9782EC174560}" presName="linear" presStyleCnt="0">
        <dgm:presLayoutVars>
          <dgm:dir/>
          <dgm:animLvl val="lvl"/>
          <dgm:resizeHandles val="exact"/>
        </dgm:presLayoutVars>
      </dgm:prSet>
      <dgm:spPr/>
    </dgm:pt>
    <dgm:pt modelId="{A58C953C-556A-45B8-9302-56E15D78450C}" type="pres">
      <dgm:prSet presAssocID="{CE7C7175-9C8A-4260-9134-0342B1CA2B79}" presName="parentLin" presStyleCnt="0"/>
      <dgm:spPr/>
    </dgm:pt>
    <dgm:pt modelId="{A2494CC5-DD4D-411D-89A7-F6A9F2B7D5EF}" type="pres">
      <dgm:prSet presAssocID="{CE7C7175-9C8A-4260-9134-0342B1CA2B79}" presName="parentLeftMargin" presStyleLbl="node1" presStyleIdx="0" presStyleCnt="2"/>
      <dgm:spPr/>
    </dgm:pt>
    <dgm:pt modelId="{09C3EF5D-4F87-4227-A8A4-28E4AB7AE3D5}" type="pres">
      <dgm:prSet presAssocID="{CE7C7175-9C8A-4260-9134-0342B1CA2B7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0767E4-6FE5-49A3-B6D7-0EEABC349D94}" type="pres">
      <dgm:prSet presAssocID="{CE7C7175-9C8A-4260-9134-0342B1CA2B79}" presName="negativeSpace" presStyleCnt="0"/>
      <dgm:spPr/>
    </dgm:pt>
    <dgm:pt modelId="{B1EBDF60-1B94-47D9-A07F-15205D055D5A}" type="pres">
      <dgm:prSet presAssocID="{CE7C7175-9C8A-4260-9134-0342B1CA2B79}" presName="childText" presStyleLbl="conFgAcc1" presStyleIdx="0" presStyleCnt="2">
        <dgm:presLayoutVars>
          <dgm:bulletEnabled val="1"/>
        </dgm:presLayoutVars>
      </dgm:prSet>
      <dgm:spPr/>
    </dgm:pt>
    <dgm:pt modelId="{825EBFA8-53A5-4FA9-BF63-4E6BC7C8EE85}" type="pres">
      <dgm:prSet presAssocID="{3CE4A9D2-CABA-47EE-B801-91FC265A9FAD}" presName="spaceBetweenRectangles" presStyleCnt="0"/>
      <dgm:spPr/>
    </dgm:pt>
    <dgm:pt modelId="{D5683AD8-9140-4E01-A9D6-C864AB2D72A3}" type="pres">
      <dgm:prSet presAssocID="{E018AE8F-084F-4640-B415-F0C91E4732E5}" presName="parentLin" presStyleCnt="0"/>
      <dgm:spPr/>
    </dgm:pt>
    <dgm:pt modelId="{B943C5B0-B1FD-4A24-B98C-3DB52AE7ED8D}" type="pres">
      <dgm:prSet presAssocID="{E018AE8F-084F-4640-B415-F0C91E4732E5}" presName="parentLeftMargin" presStyleLbl="node1" presStyleIdx="0" presStyleCnt="2"/>
      <dgm:spPr/>
    </dgm:pt>
    <dgm:pt modelId="{C16BD880-3B1D-4D39-BDF7-207C20E4CA37}" type="pres">
      <dgm:prSet presAssocID="{E018AE8F-084F-4640-B415-F0C91E4732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D019B10-66AC-4708-BE1A-C6C73802B1BC}" type="pres">
      <dgm:prSet presAssocID="{E018AE8F-084F-4640-B415-F0C91E4732E5}" presName="negativeSpace" presStyleCnt="0"/>
      <dgm:spPr/>
    </dgm:pt>
    <dgm:pt modelId="{04DB9029-44C3-4F32-A0B9-E76894749685}" type="pres">
      <dgm:prSet presAssocID="{E018AE8F-084F-4640-B415-F0C91E4732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4591226-E8B3-408A-B8D4-043CAFEA8F4E}" type="presOf" srcId="{E018AE8F-084F-4640-B415-F0C91E4732E5}" destId="{C16BD880-3B1D-4D39-BDF7-207C20E4CA37}" srcOrd="1" destOrd="0" presId="urn:microsoft.com/office/officeart/2005/8/layout/list1"/>
    <dgm:cxn modelId="{871AD526-2EE8-4F84-87F3-64B9382D2773}" type="presOf" srcId="{E018AE8F-084F-4640-B415-F0C91E4732E5}" destId="{B943C5B0-B1FD-4A24-B98C-3DB52AE7ED8D}" srcOrd="0" destOrd="0" presId="urn:microsoft.com/office/officeart/2005/8/layout/list1"/>
    <dgm:cxn modelId="{D5E07B28-CB10-45AE-B7B3-4E94873C7FEB}" srcId="{E018AE8F-084F-4640-B415-F0C91E4732E5}" destId="{14584F73-1B14-4BB8-9F46-1168DF687207}" srcOrd="0" destOrd="0" parTransId="{BB683AC1-268F-4C18-80F1-3E86A567733D}" sibTransId="{041589D9-12D7-4926-BB3B-FC7519B8E335}"/>
    <dgm:cxn modelId="{9BE53C36-3D64-4819-A76A-95F22B9853D9}" type="presOf" srcId="{CE7C7175-9C8A-4260-9134-0342B1CA2B79}" destId="{09C3EF5D-4F87-4227-A8A4-28E4AB7AE3D5}" srcOrd="1" destOrd="0" presId="urn:microsoft.com/office/officeart/2005/8/layout/list1"/>
    <dgm:cxn modelId="{82D9CB3A-38AA-4563-ACE6-716002686B2D}" type="presOf" srcId="{3D620D9F-6A99-4975-9D89-9782EC174560}" destId="{C017BFCD-110C-46C0-8436-28F655681AE6}" srcOrd="0" destOrd="0" presId="urn:microsoft.com/office/officeart/2005/8/layout/list1"/>
    <dgm:cxn modelId="{14DE6769-7E31-4BD1-AE3A-EB6F0503F3BB}" type="presOf" srcId="{05AED6FB-72FE-4A6A-A862-4CE055D94C63}" destId="{B1EBDF60-1B94-47D9-A07F-15205D055D5A}" srcOrd="0" destOrd="0" presId="urn:microsoft.com/office/officeart/2005/8/layout/list1"/>
    <dgm:cxn modelId="{946B184E-309A-4BC6-ACF5-4A6F353F4D8D}" srcId="{3D620D9F-6A99-4975-9D89-9782EC174560}" destId="{CE7C7175-9C8A-4260-9134-0342B1CA2B79}" srcOrd="0" destOrd="0" parTransId="{2091982E-8132-4695-AFE2-EB7C7AB2138F}" sibTransId="{3CE4A9D2-CABA-47EE-B801-91FC265A9FAD}"/>
    <dgm:cxn modelId="{F8E35E6F-887B-4F2C-B86D-A4A225B60826}" srcId="{CE7C7175-9C8A-4260-9134-0342B1CA2B79}" destId="{05AED6FB-72FE-4A6A-A862-4CE055D94C63}" srcOrd="0" destOrd="0" parTransId="{07BE8FDA-6408-42D1-9E00-FEC71E5115F9}" sibTransId="{F9F45F3C-B1A9-47EC-BD30-BA79C50AA3D3}"/>
    <dgm:cxn modelId="{85C61C8A-7ACA-4E3F-9C90-65B35BA5E703}" type="presOf" srcId="{29F81E17-20F1-42AC-B78C-27216630DE3B}" destId="{04DB9029-44C3-4F32-A0B9-E76894749685}" srcOrd="0" destOrd="1" presId="urn:microsoft.com/office/officeart/2005/8/layout/list1"/>
    <dgm:cxn modelId="{CA300291-67BD-48E6-9EE4-33E110C7FFF8}" type="presOf" srcId="{CE7C7175-9C8A-4260-9134-0342B1CA2B79}" destId="{A2494CC5-DD4D-411D-89A7-F6A9F2B7D5EF}" srcOrd="0" destOrd="0" presId="urn:microsoft.com/office/officeart/2005/8/layout/list1"/>
    <dgm:cxn modelId="{602640A7-270E-4973-865D-27B707B68CC3}" type="presOf" srcId="{14584F73-1B14-4BB8-9F46-1168DF687207}" destId="{04DB9029-44C3-4F32-A0B9-E76894749685}" srcOrd="0" destOrd="0" presId="urn:microsoft.com/office/officeart/2005/8/layout/list1"/>
    <dgm:cxn modelId="{829E04BC-16A1-42AD-BC3D-350533E0DDC6}" srcId="{CE7C7175-9C8A-4260-9134-0342B1CA2B79}" destId="{8B14BEC8-66CC-4AB4-A370-2AA5A328506C}" srcOrd="1" destOrd="0" parTransId="{17F5C367-891C-44EE-8E6B-11892525290A}" sibTransId="{08EA1689-0957-44F5-9FCC-66F0E4760949}"/>
    <dgm:cxn modelId="{C26651CD-1E7D-4334-A754-5D8701D7C016}" type="presOf" srcId="{8B14BEC8-66CC-4AB4-A370-2AA5A328506C}" destId="{B1EBDF60-1B94-47D9-A07F-15205D055D5A}" srcOrd="0" destOrd="1" presId="urn:microsoft.com/office/officeart/2005/8/layout/list1"/>
    <dgm:cxn modelId="{14C13ED3-A45A-4599-8147-AA15DD1F8F5D}" srcId="{3D620D9F-6A99-4975-9D89-9782EC174560}" destId="{E018AE8F-084F-4640-B415-F0C91E4732E5}" srcOrd="1" destOrd="0" parTransId="{CB148FF8-64FF-4149-ABEA-FA4C4DAB473D}" sibTransId="{6A05389A-A786-4A28-A7ED-88A87B261194}"/>
    <dgm:cxn modelId="{580E83FD-1996-49F2-85B9-25D3E96D8685}" srcId="{E018AE8F-084F-4640-B415-F0C91E4732E5}" destId="{29F81E17-20F1-42AC-B78C-27216630DE3B}" srcOrd="1" destOrd="0" parTransId="{AA07A94A-C4FE-4F7D-8F0B-62717F00D234}" sibTransId="{2D3B7DE4-3AEB-4DB0-9A7D-EF67C9F3D270}"/>
    <dgm:cxn modelId="{9493B454-1ADF-4372-A271-66275E4BD5F8}" type="presParOf" srcId="{C017BFCD-110C-46C0-8436-28F655681AE6}" destId="{A58C953C-556A-45B8-9302-56E15D78450C}" srcOrd="0" destOrd="0" presId="urn:microsoft.com/office/officeart/2005/8/layout/list1"/>
    <dgm:cxn modelId="{8C9FEE41-5C27-4325-9227-0C3C305D1ACA}" type="presParOf" srcId="{A58C953C-556A-45B8-9302-56E15D78450C}" destId="{A2494CC5-DD4D-411D-89A7-F6A9F2B7D5EF}" srcOrd="0" destOrd="0" presId="urn:microsoft.com/office/officeart/2005/8/layout/list1"/>
    <dgm:cxn modelId="{728AD57B-DF1B-4D37-BCB9-675E80BC6A46}" type="presParOf" srcId="{A58C953C-556A-45B8-9302-56E15D78450C}" destId="{09C3EF5D-4F87-4227-A8A4-28E4AB7AE3D5}" srcOrd="1" destOrd="0" presId="urn:microsoft.com/office/officeart/2005/8/layout/list1"/>
    <dgm:cxn modelId="{99AD87DD-A6CA-4A34-B20C-8308EE9FAE45}" type="presParOf" srcId="{C017BFCD-110C-46C0-8436-28F655681AE6}" destId="{640767E4-6FE5-49A3-B6D7-0EEABC349D94}" srcOrd="1" destOrd="0" presId="urn:microsoft.com/office/officeart/2005/8/layout/list1"/>
    <dgm:cxn modelId="{B507BE8D-5B80-4F67-851E-29570038BDF1}" type="presParOf" srcId="{C017BFCD-110C-46C0-8436-28F655681AE6}" destId="{B1EBDF60-1B94-47D9-A07F-15205D055D5A}" srcOrd="2" destOrd="0" presId="urn:microsoft.com/office/officeart/2005/8/layout/list1"/>
    <dgm:cxn modelId="{F63048B7-E3EC-4320-9146-CB5FE5B8561B}" type="presParOf" srcId="{C017BFCD-110C-46C0-8436-28F655681AE6}" destId="{825EBFA8-53A5-4FA9-BF63-4E6BC7C8EE85}" srcOrd="3" destOrd="0" presId="urn:microsoft.com/office/officeart/2005/8/layout/list1"/>
    <dgm:cxn modelId="{29205DDC-C2B3-429B-8F85-B2AAC667CE9B}" type="presParOf" srcId="{C017BFCD-110C-46C0-8436-28F655681AE6}" destId="{D5683AD8-9140-4E01-A9D6-C864AB2D72A3}" srcOrd="4" destOrd="0" presId="urn:microsoft.com/office/officeart/2005/8/layout/list1"/>
    <dgm:cxn modelId="{DA4E9EED-04BB-425F-8804-BA97A1EBFE10}" type="presParOf" srcId="{D5683AD8-9140-4E01-A9D6-C864AB2D72A3}" destId="{B943C5B0-B1FD-4A24-B98C-3DB52AE7ED8D}" srcOrd="0" destOrd="0" presId="urn:microsoft.com/office/officeart/2005/8/layout/list1"/>
    <dgm:cxn modelId="{A581BBAD-81B9-4B2D-AE13-1530EFD7FC4F}" type="presParOf" srcId="{D5683AD8-9140-4E01-A9D6-C864AB2D72A3}" destId="{C16BD880-3B1D-4D39-BDF7-207C20E4CA37}" srcOrd="1" destOrd="0" presId="urn:microsoft.com/office/officeart/2005/8/layout/list1"/>
    <dgm:cxn modelId="{C07580AF-B012-409B-82DA-5CED5F444C55}" type="presParOf" srcId="{C017BFCD-110C-46C0-8436-28F655681AE6}" destId="{5D019B10-66AC-4708-BE1A-C6C73802B1BC}" srcOrd="5" destOrd="0" presId="urn:microsoft.com/office/officeart/2005/8/layout/list1"/>
    <dgm:cxn modelId="{00866FBB-7244-4B93-85CE-AF3EEC1C196C}" type="presParOf" srcId="{C017BFCD-110C-46C0-8436-28F655681AE6}" destId="{04DB9029-44C3-4F32-A0B9-E7689474968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37D66-5498-4D6F-BBC9-5BA179B1E67D}">
      <dsp:nvSpPr>
        <dsp:cNvPr id="0" name=""/>
        <dsp:cNvSpPr/>
      </dsp:nvSpPr>
      <dsp:spPr>
        <a:xfrm>
          <a:off x="0" y="23808"/>
          <a:ext cx="6798539" cy="879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/>
            <a:t>Στόχος: Δημιουργία &amp; Συνδυασμός πολλών κανόνων με βάση τα χαρακτηριστικά (</a:t>
          </a:r>
          <a:r>
            <a:rPr lang="en-US" sz="1600" b="1" kern="1200"/>
            <a:t>features</a:t>
          </a:r>
          <a:r>
            <a:rPr lang="el-GR" sz="1600" kern="1200"/>
            <a:t>)</a:t>
          </a:r>
          <a:r>
            <a:rPr lang="en-US" sz="1600" kern="1200"/>
            <a:t> </a:t>
          </a:r>
          <a:r>
            <a:rPr lang="el-GR" sz="1600" kern="1200"/>
            <a:t>του </a:t>
          </a:r>
          <a:r>
            <a:rPr lang="en-US" sz="1600" kern="1200"/>
            <a:t>dataset </a:t>
          </a:r>
          <a:r>
            <a:rPr lang="el-GR" sz="1600" kern="1200"/>
            <a:t>για το διαχωρισμό των κλάσεων (</a:t>
          </a:r>
          <a:r>
            <a:rPr lang="en-US" sz="1600" b="1" kern="1200"/>
            <a:t>targets</a:t>
          </a:r>
          <a:r>
            <a:rPr lang="el-GR" sz="1600" kern="1200"/>
            <a:t>)</a:t>
          </a:r>
          <a:r>
            <a:rPr lang="en-US" sz="1600" kern="1200"/>
            <a:t> </a:t>
          </a:r>
          <a:r>
            <a:rPr lang="el-GR" sz="1600" kern="1200"/>
            <a:t>του</a:t>
          </a:r>
          <a:endParaRPr lang="en-US" sz="1600" kern="1200"/>
        </a:p>
      </dsp:txBody>
      <dsp:txXfrm>
        <a:off x="42950" y="66758"/>
        <a:ext cx="6712639" cy="793940"/>
      </dsp:txXfrm>
    </dsp:sp>
    <dsp:sp modelId="{82EBCAA4-1F3F-44A7-A55B-131F7F95DAD6}">
      <dsp:nvSpPr>
        <dsp:cNvPr id="0" name=""/>
        <dsp:cNvSpPr/>
      </dsp:nvSpPr>
      <dsp:spPr>
        <a:xfrm>
          <a:off x="0" y="949728"/>
          <a:ext cx="6798539" cy="87984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/>
            <a:t>Ο διαχωρισμός ξεκινάει από τη ρίζα (</a:t>
          </a:r>
          <a:r>
            <a:rPr lang="en-US" sz="1600" b="1" kern="1200"/>
            <a:t>root</a:t>
          </a:r>
          <a:r>
            <a:rPr lang="el-GR" sz="1600" kern="1200"/>
            <a:t>)</a:t>
          </a:r>
          <a:endParaRPr lang="en-US" sz="1600" kern="1200"/>
        </a:p>
      </dsp:txBody>
      <dsp:txXfrm>
        <a:off x="42950" y="992678"/>
        <a:ext cx="6712639" cy="793940"/>
      </dsp:txXfrm>
    </dsp:sp>
    <dsp:sp modelId="{256512AE-39ED-4631-A2E5-B467FA76D932}">
      <dsp:nvSpPr>
        <dsp:cNvPr id="0" name=""/>
        <dsp:cNvSpPr/>
      </dsp:nvSpPr>
      <dsp:spPr>
        <a:xfrm>
          <a:off x="0" y="1875648"/>
          <a:ext cx="6798539" cy="87984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/>
            <a:t>Σε κάθε κόμβο (</a:t>
          </a:r>
          <a:r>
            <a:rPr lang="en-US" sz="1600" b="1" kern="1200"/>
            <a:t>node</a:t>
          </a:r>
          <a:r>
            <a:rPr lang="el-GR" sz="1600" kern="1200"/>
            <a:t>), το </a:t>
          </a:r>
          <a:r>
            <a:rPr lang="en-US" sz="1600" kern="1200"/>
            <a:t>dataset </a:t>
          </a:r>
          <a:r>
            <a:rPr lang="el-GR" sz="1600" kern="1200"/>
            <a:t>διαχωρίζεται</a:t>
          </a:r>
          <a:r>
            <a:rPr lang="en-US" sz="1600" kern="1200"/>
            <a:t>,</a:t>
          </a:r>
          <a:r>
            <a:rPr lang="el-GR" sz="1600" kern="1200"/>
            <a:t> σύμφωνα με μία συνθήκη διαχωρισμού</a:t>
          </a:r>
          <a:r>
            <a:rPr lang="en-US" sz="1600" kern="1200"/>
            <a:t>, </a:t>
          </a:r>
          <a:r>
            <a:rPr lang="el-GR" sz="1600" kern="1200"/>
            <a:t>σε 2 κλαδιά (</a:t>
          </a:r>
          <a:r>
            <a:rPr lang="en-US" sz="1600" b="1" kern="1200"/>
            <a:t>branch</a:t>
          </a:r>
          <a:r>
            <a:rPr lang="el-GR" sz="1600" kern="1200"/>
            <a:t>). </a:t>
          </a:r>
          <a:endParaRPr lang="en-US" sz="1600" kern="1200"/>
        </a:p>
      </dsp:txBody>
      <dsp:txXfrm>
        <a:off x="42950" y="1918598"/>
        <a:ext cx="6712639" cy="793940"/>
      </dsp:txXfrm>
    </dsp:sp>
    <dsp:sp modelId="{985410FC-4521-4435-AA0F-454467D01627}">
      <dsp:nvSpPr>
        <dsp:cNvPr id="0" name=""/>
        <dsp:cNvSpPr/>
      </dsp:nvSpPr>
      <dsp:spPr>
        <a:xfrm>
          <a:off x="0" y="2801568"/>
          <a:ext cx="6798539" cy="8798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/>
            <a:t>Στα φύλλα του δέντρου καταλήγουν οι κλάσεις</a:t>
          </a:r>
          <a:endParaRPr lang="en-US" sz="1600" kern="1200"/>
        </a:p>
      </dsp:txBody>
      <dsp:txXfrm>
        <a:off x="42950" y="2844518"/>
        <a:ext cx="6712639" cy="793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00863-EB91-4E7F-942B-D35883FB865B}">
      <dsp:nvSpPr>
        <dsp:cNvPr id="0" name=""/>
        <dsp:cNvSpPr/>
      </dsp:nvSpPr>
      <dsp:spPr>
        <a:xfrm>
          <a:off x="0" y="232663"/>
          <a:ext cx="6364224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100" b="1" kern="1200"/>
            <a:t>Πλεονεκτήματα</a:t>
          </a:r>
          <a:r>
            <a:rPr lang="el-GR" sz="3100" kern="1200"/>
            <a:t>:</a:t>
          </a:r>
          <a:endParaRPr lang="en-US" sz="3100" kern="1200"/>
        </a:p>
      </dsp:txBody>
      <dsp:txXfrm>
        <a:off x="36296" y="268959"/>
        <a:ext cx="6291632" cy="670943"/>
      </dsp:txXfrm>
    </dsp:sp>
    <dsp:sp modelId="{6C2DF576-16BA-4B78-967E-83FA9F50B432}">
      <dsp:nvSpPr>
        <dsp:cNvPr id="0" name=""/>
        <dsp:cNvSpPr/>
      </dsp:nvSpPr>
      <dsp:spPr>
        <a:xfrm>
          <a:off x="0" y="976198"/>
          <a:ext cx="6364224" cy="237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400" kern="1200"/>
            <a:t>Δημιουργία κανόνων </a:t>
          </a:r>
          <a:r>
            <a:rPr lang="en-US" sz="2400" kern="1200"/>
            <a:t>&amp; </a:t>
          </a:r>
          <a:r>
            <a:rPr lang="el-GR" sz="2400" kern="1200"/>
            <a:t>επεξήγηση αποφάσεων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400" kern="1200"/>
            <a:t>Μικρός αριθμός υπέρ-παραμέτρων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400" kern="1200"/>
            <a:t>Καλή απόδοση με μικρό πλήθος παραδειγμάτων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400" kern="1200"/>
            <a:t>Δουλεύει και με κατηγορηματικές μεταβλητές </a:t>
          </a:r>
          <a:endParaRPr lang="en-US" sz="2400" kern="1200"/>
        </a:p>
      </dsp:txBody>
      <dsp:txXfrm>
        <a:off x="0" y="976198"/>
        <a:ext cx="6364224" cy="2374290"/>
      </dsp:txXfrm>
    </dsp:sp>
    <dsp:sp modelId="{60D00B84-C75B-40E9-9028-B933FB9E12AF}">
      <dsp:nvSpPr>
        <dsp:cNvPr id="0" name=""/>
        <dsp:cNvSpPr/>
      </dsp:nvSpPr>
      <dsp:spPr>
        <a:xfrm>
          <a:off x="0" y="3350488"/>
          <a:ext cx="6364224" cy="743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100" b="1" kern="1200"/>
            <a:t>Μειονεκτήματα</a:t>
          </a:r>
          <a:r>
            <a:rPr lang="el-GR" sz="3100" kern="1200"/>
            <a:t>:</a:t>
          </a:r>
          <a:endParaRPr lang="en-US" sz="3100" kern="1200"/>
        </a:p>
      </dsp:txBody>
      <dsp:txXfrm>
        <a:off x="36296" y="3386784"/>
        <a:ext cx="6291632" cy="670943"/>
      </dsp:txXfrm>
    </dsp:sp>
    <dsp:sp modelId="{01BEBD4D-E786-4075-AF2E-3E17B1AC24A4}">
      <dsp:nvSpPr>
        <dsp:cNvPr id="0" name=""/>
        <dsp:cNvSpPr/>
      </dsp:nvSpPr>
      <dsp:spPr>
        <a:xfrm>
          <a:off x="0" y="4094023"/>
          <a:ext cx="6364224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400" kern="1200"/>
            <a:t>Υπέρ-προσαρμογή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400" kern="1200"/>
            <a:t>Λιγότερο αποδοτικό σε προβλήματα </a:t>
          </a:r>
          <a:r>
            <a:rPr lang="en-US" sz="2400" kern="1200"/>
            <a:t>Regression</a:t>
          </a:r>
        </a:p>
      </dsp:txBody>
      <dsp:txXfrm>
        <a:off x="0" y="4094023"/>
        <a:ext cx="6364224" cy="1187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BDF60-1B94-47D9-A07F-15205D055D5A}">
      <dsp:nvSpPr>
        <dsp:cNvPr id="0" name=""/>
        <dsp:cNvSpPr/>
      </dsp:nvSpPr>
      <dsp:spPr>
        <a:xfrm>
          <a:off x="0" y="406043"/>
          <a:ext cx="10515600" cy="188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600" kern="1200"/>
            <a:t>Μείωση της υπέρ-προσαρμογής, αύξηση της απόδοσης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600" kern="1200"/>
            <a:t>Αρκετά ικανοποιητική επίδοση σε προβλήματα </a:t>
          </a:r>
          <a:r>
            <a:rPr lang="en-US" sz="2600" kern="1200"/>
            <a:t>Classification</a:t>
          </a:r>
          <a:r>
            <a:rPr lang="el-GR" sz="2600" kern="1200"/>
            <a:t>, αλλά και </a:t>
          </a:r>
          <a:r>
            <a:rPr lang="en-US" sz="2600" kern="1200"/>
            <a:t>Regression</a:t>
          </a:r>
          <a:r>
            <a:rPr lang="en-US" sz="2600" b="1" kern="1200"/>
            <a:t>.</a:t>
          </a:r>
          <a:endParaRPr lang="en-US" sz="2600" kern="1200"/>
        </a:p>
      </dsp:txBody>
      <dsp:txXfrm>
        <a:off x="0" y="406043"/>
        <a:ext cx="10515600" cy="1883700"/>
      </dsp:txXfrm>
    </dsp:sp>
    <dsp:sp modelId="{09C3EF5D-4F87-4227-A8A4-28E4AB7AE3D5}">
      <dsp:nvSpPr>
        <dsp:cNvPr id="0" name=""/>
        <dsp:cNvSpPr/>
      </dsp:nvSpPr>
      <dsp:spPr>
        <a:xfrm>
          <a:off x="525780" y="22283"/>
          <a:ext cx="7360920" cy="76752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b="1" kern="1200"/>
            <a:t>Πλεονεκτήματα</a:t>
          </a:r>
          <a:r>
            <a:rPr lang="el-GR" sz="2600" kern="1200"/>
            <a:t>:</a:t>
          </a:r>
          <a:endParaRPr lang="en-US" sz="2600" kern="1200"/>
        </a:p>
      </dsp:txBody>
      <dsp:txXfrm>
        <a:off x="563247" y="59750"/>
        <a:ext cx="7285986" cy="692586"/>
      </dsp:txXfrm>
    </dsp:sp>
    <dsp:sp modelId="{04DB9029-44C3-4F32-A0B9-E76894749685}">
      <dsp:nvSpPr>
        <dsp:cNvPr id="0" name=""/>
        <dsp:cNvSpPr/>
      </dsp:nvSpPr>
      <dsp:spPr>
        <a:xfrm>
          <a:off x="0" y="2813904"/>
          <a:ext cx="10515600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600" kern="1200"/>
            <a:t>Αυξημένη πολυπλοκότητα &amp; χρόνος εκπαίδευσης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600" kern="1200"/>
            <a:t>Λιγότερο επεξηγηματικές αποφάσεις, εξαιτίας της τυχαιότητας</a:t>
          </a:r>
          <a:endParaRPr lang="en-US" sz="2600" kern="1200"/>
        </a:p>
      </dsp:txBody>
      <dsp:txXfrm>
        <a:off x="0" y="2813904"/>
        <a:ext cx="10515600" cy="1515150"/>
      </dsp:txXfrm>
    </dsp:sp>
    <dsp:sp modelId="{C16BD880-3B1D-4D39-BDF7-207C20E4CA37}">
      <dsp:nvSpPr>
        <dsp:cNvPr id="0" name=""/>
        <dsp:cNvSpPr/>
      </dsp:nvSpPr>
      <dsp:spPr>
        <a:xfrm>
          <a:off x="525780" y="2430144"/>
          <a:ext cx="7360920" cy="76752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b="1" kern="1200"/>
            <a:t>Μειονεκτήματα</a:t>
          </a:r>
          <a:r>
            <a:rPr lang="el-GR" sz="2600" kern="1200"/>
            <a:t>:</a:t>
          </a:r>
          <a:endParaRPr lang="en-US" sz="2600" kern="1200"/>
        </a:p>
      </dsp:txBody>
      <dsp:txXfrm>
        <a:off x="563247" y="2467611"/>
        <a:ext cx="728598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F257B7-BBA0-20CC-EB92-254E99491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08B75BA-2F38-AC3D-E4DE-8A40562EA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8F5EECA-C712-BD19-1480-928F88C3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DBAB-A70C-414D-A9F1-902E2BC69A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0F30157-B34A-490F-08BF-295BEA1E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E12090F-F032-237F-F957-639DAACC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5A70-979B-4CEC-972D-6F4A9A13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7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8000A46-7B63-5198-EA9F-4DF026B4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4BD36BC-CC4E-8DE2-AE35-1E91CFA1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7E1508C-6F18-8CB7-7AA3-A373596D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DBAB-A70C-414D-A9F1-902E2BC69A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188EADF-A0CE-B614-4A05-06547DBB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7A40F2B-2402-5A2B-8045-2F57378B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5A70-979B-4CEC-972D-6F4A9A13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0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6271AA9F-B350-C7BB-CB27-4A9D77AC3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0D39A63-36DC-223F-AA33-1A3DB6910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451A993-E42D-3676-CC6D-6A66057E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DBAB-A70C-414D-A9F1-902E2BC69A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2B4C5E5-6618-AED0-6B04-8302A93E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0C56848-C0E0-1AB7-5D6A-BDFDBCD6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5A70-979B-4CEC-972D-6F4A9A13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171403-25F8-AC43-FB08-4E68A7F7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4278076-3652-CA4E-640C-8F9769C9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0CA9B0A-FB12-09A9-4285-8C6314B9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DBAB-A70C-414D-A9F1-902E2BC69A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BFC23C5-D956-47DB-6DD3-5AAD6242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7CFF037-B738-FEB1-DA94-2BDE0446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5A70-979B-4CEC-972D-6F4A9A13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3AB646-AFF3-D32A-666D-01E811F0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BD8EDE4-83A0-BCC6-5474-79794E0D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D6F00AF-8AFC-2BCA-8DBF-31125220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DBAB-A70C-414D-A9F1-902E2BC69A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270B34D-9B18-8017-F4EF-0A4BB39D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5544958-AD3C-8EC4-BAF2-0099ED1F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5A70-979B-4CEC-972D-6F4A9A13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2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60843D-1A0F-D2DC-550D-E2559071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2535E8-F67F-8C77-F2E6-D9A1EB795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14BB57B-16B8-38AE-3F18-5E802DAA0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72063BE-C265-D177-9E8F-79296ACE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DBAB-A70C-414D-A9F1-902E2BC69A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1B09393-A878-208A-68C7-275E2FE6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885D55C-8188-D88A-1C79-BDFCD654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5A70-979B-4CEC-972D-6F4A9A13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53AC74F-F438-ED70-F746-A53D92AB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D57CBF4-1761-FFFA-17ED-9D6E477A9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7906F63-EA46-309C-A758-702C8FEC7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35D5C4-DB50-99B7-717A-33502D2AD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B9FA56C-385B-122F-F179-A2EDC2F47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4F9E1835-7591-09DE-D6B2-D77C9827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DBAB-A70C-414D-A9F1-902E2BC69A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426B7868-26C1-88C8-EF77-A4F6C1BE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C052FB0-9C52-B576-B761-DD3BA14A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5A70-979B-4CEC-972D-6F4A9A13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FDFE0F3-DE4A-52D8-142F-8477B845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A124D26F-6AF6-E428-4D5C-9CA4E2A6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DBAB-A70C-414D-A9F1-902E2BC69A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B4C24788-F080-D8A5-AC08-3086981F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1F196DC-2CE3-7477-8E39-5A822F54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5A70-979B-4CEC-972D-6F4A9A13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4DEA6FA-F574-5AC1-92A8-B0241A27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DBAB-A70C-414D-A9F1-902E2BC69A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0A829C27-9092-8F27-327A-B0980491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A005188-4972-6752-382C-AE469737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5A70-979B-4CEC-972D-6F4A9A13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3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115EF42-98E8-81BD-3D24-EC8791AD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76AFB4-83B4-D713-212B-5E743A84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395910D-389A-2027-9562-D91CE47C5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912796A-DAAC-DFEE-E666-A93A946B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DBAB-A70C-414D-A9F1-902E2BC69A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8A449D6-3F51-DED1-E02D-777984CD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5431124-938C-D520-CC51-7327919F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5A70-979B-4CEC-972D-6F4A9A13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BB2AEF-4A84-96B9-2D33-96694D3A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CD078AB2-3828-F1D0-EDBE-BEEEFDA05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F13BFC9-323D-B522-1EF0-21F99A05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3264183-B04D-726A-3C78-2CA9763B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DBAB-A70C-414D-A9F1-902E2BC69A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4C38D72-F620-CC1E-FB31-9103D49A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62BA343-1D04-AEFC-695C-200E18FF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5A70-979B-4CEC-972D-6F4A9A13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9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5BD5E391-14E6-42DB-8C63-204A0227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830F54C-3FB1-CE85-75E5-F9BAE3DDF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67DDB48-5377-28E6-5C9D-354DFBECA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DBAB-A70C-414D-A9F1-902E2BC69A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DFC9719-5E3E-F2AF-A50A-17810634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AAF73B0-D0EE-30C2-339E-7DF10C50B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5A70-979B-4CEC-972D-6F4A9A13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Notebook and pencil on desk">
            <a:extLst>
              <a:ext uri="{FF2B5EF4-FFF2-40B4-BE49-F238E27FC236}">
                <a16:creationId xmlns:a16="http://schemas.microsoft.com/office/drawing/2014/main" id="{13247BA6-2DB2-E418-13F5-5A1AFF2D4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8" r="-1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9B7A867-ED56-77FB-04DE-79F1A941B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Lecture 2 - Notes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A232BE8-5F39-8F89-5C79-7C4720809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Decision Trees &amp; Random Forests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44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ED1CAD8-787C-43D6-ADB9-87F9B352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Decision Tree</a:t>
            </a:r>
            <a:r>
              <a:rPr lang="el-GR" sz="4000"/>
              <a:t> (1)</a:t>
            </a:r>
            <a:endParaRPr lang="en-US" sz="40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C592A7C-A037-7214-71AA-AC7CD6075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92" r="31605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32" name="Θέση περιεχομένου 2">
            <a:extLst>
              <a:ext uri="{FF2B5EF4-FFF2-40B4-BE49-F238E27FC236}">
                <a16:creationId xmlns:a16="http://schemas.microsoft.com/office/drawing/2014/main" id="{6D57BB6D-B58A-304D-5FB3-C4A31089F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422550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972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707FD32-3BB2-8EA7-14C1-A5B452D5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Decision Tree (2)</a:t>
            </a:r>
          </a:p>
        </p:txBody>
      </p:sp>
      <p:sp>
        <p:nvSpPr>
          <p:cNvPr id="10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tro to Decision Trees for Computer Science Students | by Lucas Greenwell  | Medium">
            <a:extLst>
              <a:ext uri="{FF2B5EF4-FFF2-40B4-BE49-F238E27FC236}">
                <a16:creationId xmlns:a16="http://schemas.microsoft.com/office/drawing/2014/main" id="{1BF0ADA6-0212-3C2C-74A0-B6B32BEEB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662931"/>
            <a:ext cx="5614416" cy="356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5134A9BB-D954-DDA6-D205-FBCA3987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322625"/>
            <a:ext cx="5614416" cy="2245766"/>
          </a:xfrm>
          <a:prstGeom prst="rect">
            <a:avLst/>
          </a:prstGeom>
        </p:spPr>
      </p:pic>
      <p:sp>
        <p:nvSpPr>
          <p:cNvPr id="4" name="AutoShape 4" descr="Python | Titanic Data EDA using Seaborn - GeeksforGeeks">
            <a:extLst>
              <a:ext uri="{FF2B5EF4-FFF2-40B4-BE49-F238E27FC236}">
                <a16:creationId xmlns:a16="http://schemas.microsoft.com/office/drawing/2014/main" id="{C87A6C3D-4723-A127-B48F-129BCC1BCD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1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C793E4B-E153-A4A4-B208-A7E521FF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Decision Tree (3)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4F80FD5F-18E6-18F7-A31A-A935ED713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9" r="19169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C314F14F-D40B-A2A8-A923-3688B67CD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6" y="2706624"/>
                <a:ext cx="6894576" cy="3483864"/>
              </a:xfrm>
            </p:spPr>
            <p:txBody>
              <a:bodyPr>
                <a:normAutofit/>
              </a:bodyPr>
              <a:lstStyle/>
              <a:p>
                <a:r>
                  <a:rPr lang="el-GR" sz="1900"/>
                  <a:t>Αλγόριθμοι δημιουργίας δέντρων:</a:t>
                </a:r>
              </a:p>
              <a:p>
                <a:pPr lvl="1"/>
                <a:r>
                  <a:rPr lang="en-US" sz="1900"/>
                  <a:t>ID3</a:t>
                </a:r>
              </a:p>
              <a:p>
                <a:pPr lvl="1"/>
                <a:r>
                  <a:rPr lang="en-US" sz="1900"/>
                  <a:t>C4.5</a:t>
                </a:r>
              </a:p>
              <a:p>
                <a:pPr lvl="1"/>
                <a:r>
                  <a:rPr lang="en-US" sz="1900"/>
                  <a:t>CART</a:t>
                </a:r>
                <a:r>
                  <a:rPr lang="el-GR" sz="1900"/>
                  <a:t> </a:t>
                </a:r>
                <a:endParaRPr lang="en-US" sz="1900"/>
              </a:p>
              <a:p>
                <a:r>
                  <a:rPr lang="el-GR" sz="1900"/>
                  <a:t>Κάθε αλγόριθμος χρησιμοποιεί ένα κριτήριο διαχωρισμού (</a:t>
                </a:r>
                <a:r>
                  <a:rPr lang="en-US" sz="1900" b="1"/>
                  <a:t>criterion</a:t>
                </a:r>
                <a:r>
                  <a:rPr lang="el-GR" sz="1900"/>
                  <a:t>)</a:t>
                </a:r>
                <a:r>
                  <a:rPr lang="en-US" sz="1900"/>
                  <a:t> </a:t>
                </a:r>
                <a:r>
                  <a:rPr lang="el-GR" sz="1900"/>
                  <a:t>για το διαχωρισμό των κλάσεων σε κάθε κόμβο. </a:t>
                </a:r>
              </a:p>
              <a:p>
                <a:r>
                  <a:rPr lang="el-GR" sz="1900"/>
                  <a:t>Έστω θετική και αρνητική κλάση με τιμές 1 και 0 αντίστοιχα. Σε κάθε κόμβο, υπολογίζουμε την πιθανότητα ένα παράδειγμα να ανήκει στην θετική και στην αρνητική κλάση αντίστοιχα. Έστω</a:t>
                </a:r>
                <a:r>
                  <a:rPr lang="en-US" sz="19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1900"/>
                  <a:t> </a:t>
                </a:r>
                <a:r>
                  <a:rPr lang="el-GR" sz="1900"/>
                  <a:t>η πιθανότητα ένα αντικείμενο να ανήκει στην θετική κλάση (1) 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1900"/>
                  <a:t> </a:t>
                </a:r>
                <a:r>
                  <a:rPr lang="el-GR" sz="1900"/>
                  <a:t>η πιθανότητα να ανήκει στην αρνητική κλάση (0).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C314F14F-D40B-A2A8-A923-3688B67CD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6" y="2706624"/>
                <a:ext cx="6894576" cy="3483864"/>
              </a:xfrm>
              <a:blipFill>
                <a:blip r:embed="rId3"/>
                <a:stretch>
                  <a:fillRect l="-707" t="-1748" b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05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DA4E997-D305-F97E-E789-D2A17229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en-US"/>
              <a:t>Criterion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Σημάδι ελέγχου">
            <a:extLst>
              <a:ext uri="{FF2B5EF4-FFF2-40B4-BE49-F238E27FC236}">
                <a16:creationId xmlns:a16="http://schemas.microsoft.com/office/drawing/2014/main" id="{D51AA667-BC8A-851A-704F-A2F288E1B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A58EBD0F-7CE3-E94F-E813-6CD996FA62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8400" y="2497257"/>
                <a:ext cx="5105398" cy="367970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i="1" dirty="0"/>
                  <a:t>Entropy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func>
                      <m:func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func>
                    <m:r>
                      <a:rPr lang="en-US" sz="20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func>
                      <m:func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/>
                  <a:t> . </a:t>
                </a:r>
                <a:r>
                  <a:rPr lang="el-GR" sz="2000" dirty="0"/>
                  <a:t>Για </a:t>
                </a:r>
                <a:r>
                  <a:rPr lang="en-US" sz="2000" dirty="0"/>
                  <a:t>c </a:t>
                </a:r>
                <a:r>
                  <a:rPr lang="el-GR" sz="2000" dirty="0"/>
                  <a:t>κλάσεις, ο τύπος ορίζεται και ως: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b="1" dirty="0"/>
                  <a:t>Gini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sSubSup>
                          <m:sSub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000" dirty="0"/>
                  <a:t>. </a:t>
                </a:r>
                <a:r>
                  <a:rPr lang="el-GR" sz="2000" dirty="0"/>
                  <a:t>Ο τύπος είναι απλούστερος και γρηγορότερος, καθώς δεν εμπεριέχει τον υπολογισμό του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/>
                  <a:t>. </a:t>
                </a:r>
                <a:r>
                  <a:rPr lang="el-GR" sz="2000" dirty="0"/>
                  <a:t>Ο </a:t>
                </a:r>
                <a:r>
                  <a:rPr lang="en-US" sz="2000" dirty="0"/>
                  <a:t>Gini</a:t>
                </a:r>
                <a:r>
                  <a:rPr lang="en-US" sz="2000" b="1" dirty="0"/>
                  <a:t> </a:t>
                </a:r>
                <a:r>
                  <a:rPr lang="el-GR" sz="2000" dirty="0"/>
                  <a:t>χρησιμοποιείται στον </a:t>
                </a:r>
                <a:r>
                  <a:rPr lang="en-US" sz="2000" b="1" dirty="0"/>
                  <a:t>CART.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A58EBD0F-7CE3-E94F-E813-6CD996FA6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8400" y="2497257"/>
                <a:ext cx="5105398" cy="3679705"/>
              </a:xfrm>
              <a:blipFill>
                <a:blip r:embed="rId4"/>
                <a:stretch>
                  <a:fillRect l="-1075" t="-1824" r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15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1375AAC-B677-2F69-F0A3-37F50F77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l-GR" sz="3600">
                <a:solidFill>
                  <a:schemeClr val="tx2"/>
                </a:solidFill>
              </a:rPr>
              <a:t>Άλλοι Παράμετροι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12F82B6-32AC-1D60-8D64-2D448348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sz="1800" b="1">
                <a:solidFill>
                  <a:schemeClr val="tx2"/>
                </a:solidFill>
              </a:rPr>
              <a:t>Max Depth</a:t>
            </a:r>
            <a:r>
              <a:rPr lang="en-US" sz="1800">
                <a:solidFill>
                  <a:schemeClr val="tx2"/>
                </a:solidFill>
              </a:rPr>
              <a:t>: </a:t>
            </a:r>
            <a:r>
              <a:rPr lang="el-GR" sz="1800">
                <a:solidFill>
                  <a:schemeClr val="tx2"/>
                </a:solidFill>
              </a:rPr>
              <a:t>Μέγιστο επιτρεπτό βάθος των δέντρων</a:t>
            </a:r>
          </a:p>
          <a:p>
            <a:r>
              <a:rPr lang="en-US" sz="1800" b="1">
                <a:solidFill>
                  <a:schemeClr val="tx2"/>
                </a:solidFill>
              </a:rPr>
              <a:t>Minimum Samples Split</a:t>
            </a:r>
            <a:r>
              <a:rPr lang="en-US" sz="1800">
                <a:solidFill>
                  <a:schemeClr val="tx2"/>
                </a:solidFill>
              </a:rPr>
              <a:t>: </a:t>
            </a:r>
            <a:r>
              <a:rPr lang="el-GR" sz="1800">
                <a:solidFill>
                  <a:schemeClr val="tx2"/>
                </a:solidFill>
              </a:rPr>
              <a:t>Ελάχιστος αριθμός που απαιτείται για τον διαχωρισμό ενός κόμβου.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 b="1">
                <a:solidFill>
                  <a:schemeClr val="tx2"/>
                </a:solidFill>
              </a:rPr>
              <a:t>Min Samples Leaf</a:t>
            </a:r>
            <a:r>
              <a:rPr lang="en-US" sz="1800">
                <a:solidFill>
                  <a:schemeClr val="tx2"/>
                </a:solidFill>
              </a:rPr>
              <a:t>: </a:t>
            </a:r>
            <a:r>
              <a:rPr lang="el-GR" sz="1800">
                <a:solidFill>
                  <a:schemeClr val="tx2"/>
                </a:solidFill>
              </a:rPr>
              <a:t>Ελάχιστος αριθμός που απαιτείται για τη διαμόρφωση φύλλου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8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347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144D593-F854-71FB-FEF8-5A78971B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Decision Trees (4)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0239D988-D78A-BD13-1C46-FDA347E4F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34891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56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5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4" name="Rectangle 205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E74B8F2-B84D-4930-F921-2A6897DC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Random Forests (1)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C98BA147-7AEC-1CB9-BC66-A99371414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</p:spPr>
            <p:txBody>
              <a:bodyPr>
                <a:normAutofit/>
              </a:bodyPr>
              <a:lstStyle/>
              <a:p>
                <a:r>
                  <a:rPr lang="el-GR" sz="1700"/>
                  <a:t>Δημιουργία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700"/>
                  <a:t> </a:t>
                </a:r>
                <a:r>
                  <a:rPr lang="el-GR" sz="1700"/>
                  <a:t>διαφορετικών δέντρων</a:t>
                </a:r>
              </a:p>
              <a:p>
                <a:r>
                  <a:rPr lang="el-GR" sz="1700"/>
                  <a:t>Κάθε δέντρο επιλέγει τυχαία ένα υποσύνολο χαρακτηριστικών και δημιουργεί δικούς του κανόνες</a:t>
                </a:r>
              </a:p>
              <a:p>
                <a:r>
                  <a:rPr lang="el-GR" sz="1700"/>
                  <a:t>Το αποτέλεσμα της κλάσης προκύπτει από με πλειοψηφία (</a:t>
                </a:r>
                <a:r>
                  <a:rPr lang="en-US" sz="1700" b="1"/>
                  <a:t>voting</a:t>
                </a:r>
                <a:r>
                  <a:rPr lang="el-GR" sz="1700"/>
                  <a:t>)</a:t>
                </a:r>
                <a:endParaRPr lang="en-US" sz="170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C98BA147-7AEC-1CB9-BC66-A99371414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  <a:blipFill>
                <a:blip r:embed="rId2"/>
                <a:stretch>
                  <a:fillRect l="-893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instance random forest">
            <a:extLst>
              <a:ext uri="{FF2B5EF4-FFF2-40B4-BE49-F238E27FC236}">
                <a16:creationId xmlns:a16="http://schemas.microsoft.com/office/drawing/2014/main" id="{42D6EBB6-DE44-5965-F4BA-9DADA1A2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429" y="630936"/>
            <a:ext cx="6601253" cy="549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98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9F684B-DE05-9D77-1D27-095B5C24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Forests (2)</a:t>
            </a:r>
            <a:endParaRPr lang="en-US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2C1D8009-97E8-830A-35BD-F72712FE3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3833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11302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368</Words>
  <Application>Microsoft Office PowerPoint</Application>
  <PresentationFormat>Ευρεία οθόνη</PresentationFormat>
  <Paragraphs>42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Θέμα του Office</vt:lpstr>
      <vt:lpstr>Lecture 2 - Notes</vt:lpstr>
      <vt:lpstr>Decision Tree (1)</vt:lpstr>
      <vt:lpstr>Decision Tree (2)</vt:lpstr>
      <vt:lpstr>Decision Tree (3)</vt:lpstr>
      <vt:lpstr>Criterion</vt:lpstr>
      <vt:lpstr>Άλλοι Παράμετροι</vt:lpstr>
      <vt:lpstr>Decision Trees (4)</vt:lpstr>
      <vt:lpstr>Random Forests (1)</vt:lpstr>
      <vt:lpstr>Random Forests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2 - Notes</dc:title>
  <dc:creator>Vasilis Kochliaridis</dc:creator>
  <cp:lastModifiedBy>Vasilis Kochliaridis</cp:lastModifiedBy>
  <cp:revision>12</cp:revision>
  <dcterms:created xsi:type="dcterms:W3CDTF">2023-11-06T14:49:11Z</dcterms:created>
  <dcterms:modified xsi:type="dcterms:W3CDTF">2023-11-06T15:39:27Z</dcterms:modified>
</cp:coreProperties>
</file>