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4" roundtripDataSignature="AMtx7mh9vmI2sep+dLxsIOYjINarilhH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ιαφάνεια τίτλου" showMasterSp="0" type="title">
  <p:cSld name="TITLE">
    <p:spTree>
      <p:nvGrpSpPr>
        <p:cNvPr id="22" name="Shape 22"/>
        <p:cNvGrpSpPr/>
        <p:nvPr/>
      </p:nvGrpSpPr>
      <p:grpSpPr>
        <a:xfrm>
          <a:off x="0" y="0"/>
          <a:ext cx="0" cy="0"/>
          <a:chOff x="0" y="0"/>
          <a:chExt cx="0" cy="0"/>
        </a:xfrm>
      </p:grpSpPr>
      <p:grpSp>
        <p:nvGrpSpPr>
          <p:cNvPr id="23" name="Google Shape;23;p11"/>
          <p:cNvGrpSpPr/>
          <p:nvPr/>
        </p:nvGrpSpPr>
        <p:grpSpPr>
          <a:xfrm>
            <a:off x="0" y="-8467"/>
            <a:ext cx="12192000" cy="6866467"/>
            <a:chOff x="0" y="-8467"/>
            <a:chExt cx="12192000" cy="6866467"/>
          </a:xfrm>
        </p:grpSpPr>
        <p:sp>
          <p:nvSpPr>
            <p:cNvPr id="24" name="Google Shape;24;p11"/>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5" name="Google Shape;25;p1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26" name="Google Shape;26;p1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27" name="Google Shape;27;p1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28" name="Google Shape;28;p1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11"/>
            <p:cNvSpPr/>
            <p:nvPr/>
          </p:nvSpPr>
          <p:spPr>
            <a:xfrm>
              <a:off x="8932333" y="3048000"/>
              <a:ext cx="3259667" cy="3810000"/>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31" name="Google Shape;31;p1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2" name="Google Shape;32;p1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33" name="Google Shape;33;p11"/>
            <p:cNvSpPr/>
            <p:nvPr/>
          </p:nvSpPr>
          <p:spPr>
            <a:xfrm>
              <a:off x="10371666" y="3589867"/>
              <a:ext cx="1817159" cy="3268133"/>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11"/>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λεζάντα">
  <p:cSld name="Τίτλος και λεζάντα">
    <p:spTree>
      <p:nvGrpSpPr>
        <p:cNvPr id="90" name="Shape 90"/>
        <p:cNvGrpSpPr/>
        <p:nvPr/>
      </p:nvGrpSpPr>
      <p:grpSpPr>
        <a:xfrm>
          <a:off x="0" y="0"/>
          <a:ext cx="0" cy="0"/>
          <a:chOff x="0" y="0"/>
          <a:chExt cx="0" cy="0"/>
        </a:xfrm>
      </p:grpSpPr>
      <p:sp>
        <p:nvSpPr>
          <p:cNvPr id="91" name="Google Shape;91;p20"/>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σαγωγικά με λεζάντα">
  <p:cSld name="Εισαγωγικά με λεζάντα">
    <p:spTree>
      <p:nvGrpSpPr>
        <p:cNvPr id="96" name="Shape 96"/>
        <p:cNvGrpSpPr/>
        <p:nvPr/>
      </p:nvGrpSpPr>
      <p:grpSpPr>
        <a:xfrm>
          <a:off x="0" y="0"/>
          <a:ext cx="0" cy="0"/>
          <a:chOff x="0" y="0"/>
          <a:chExt cx="0" cy="0"/>
        </a:xfrm>
      </p:grpSpPr>
      <p:sp>
        <p:nvSpPr>
          <p:cNvPr id="97" name="Google Shape;97;p21"/>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21"/>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1"/>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
        <p:nvSpPr>
          <p:cNvPr id="104" name="Google Shape;104;p21"/>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άρτα ονόματος">
  <p:cSld name="Κάρτα ονόματος">
    <p:spTree>
      <p:nvGrpSpPr>
        <p:cNvPr id="105" name="Shape 105"/>
        <p:cNvGrpSpPr/>
        <p:nvPr/>
      </p:nvGrpSpPr>
      <p:grpSpPr>
        <a:xfrm>
          <a:off x="0" y="0"/>
          <a:ext cx="0" cy="0"/>
          <a:chOff x="0" y="0"/>
          <a:chExt cx="0" cy="0"/>
        </a:xfrm>
      </p:grpSpPr>
      <p:sp>
        <p:nvSpPr>
          <p:cNvPr id="106" name="Google Shape;106;p22"/>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2"/>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άρτα ονόματος με φράση">
  <p:cSld name="Κάρτα ονόματος με φράση">
    <p:spTree>
      <p:nvGrpSpPr>
        <p:cNvPr id="111" name="Shape 111"/>
        <p:cNvGrpSpPr/>
        <p:nvPr/>
      </p:nvGrpSpPr>
      <p:grpSpPr>
        <a:xfrm>
          <a:off x="0" y="0"/>
          <a:ext cx="0" cy="0"/>
          <a:chOff x="0" y="0"/>
          <a:chExt cx="0" cy="0"/>
        </a:xfrm>
      </p:grpSpPr>
      <p:sp>
        <p:nvSpPr>
          <p:cNvPr id="112" name="Google Shape;112;p2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3"/>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23"/>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2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
        <p:nvSpPr>
          <p:cNvPr id="119" name="Google Shape;119;p2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56A9F3"/>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ή False">
  <p:cSld name="True ή False">
    <p:spTree>
      <p:nvGrpSpPr>
        <p:cNvPr id="120" name="Shape 120"/>
        <p:cNvGrpSpPr/>
        <p:nvPr/>
      </p:nvGrpSpPr>
      <p:grpSpPr>
        <a:xfrm>
          <a:off x="0" y="0"/>
          <a:ext cx="0" cy="0"/>
          <a:chOff x="0" y="0"/>
          <a:chExt cx="0" cy="0"/>
        </a:xfrm>
      </p:grpSpPr>
      <p:sp>
        <p:nvSpPr>
          <p:cNvPr id="121" name="Google Shape;121;p24"/>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2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Κατακόρυφο κείμενο" type="vertTx">
  <p:cSld name="VERTICAL_TEXT">
    <p:spTree>
      <p:nvGrpSpPr>
        <p:cNvPr id="127" name="Shape 127"/>
        <p:cNvGrpSpPr/>
        <p:nvPr/>
      </p:nvGrpSpPr>
      <p:grpSpPr>
        <a:xfrm>
          <a:off x="0" y="0"/>
          <a:ext cx="0" cy="0"/>
          <a:chOff x="0" y="0"/>
          <a:chExt cx="0" cy="0"/>
        </a:xfrm>
      </p:grpSpPr>
      <p:sp>
        <p:nvSpPr>
          <p:cNvPr id="128" name="Google Shape;128;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ατακόρυφος τίτλος και Κείμενο" type="vertTitleAndTx">
  <p:cSld name="VERTICAL_TITLE_AND_VERTICAL_TEXT">
    <p:spTree>
      <p:nvGrpSpPr>
        <p:cNvPr id="133" name="Shape 133"/>
        <p:cNvGrpSpPr/>
        <p:nvPr/>
      </p:nvGrpSpPr>
      <p:grpSpPr>
        <a:xfrm>
          <a:off x="0" y="0"/>
          <a:ext cx="0" cy="0"/>
          <a:chOff x="0" y="0"/>
          <a:chExt cx="0" cy="0"/>
        </a:xfrm>
      </p:grpSpPr>
      <p:sp>
        <p:nvSpPr>
          <p:cNvPr id="134" name="Google Shape;134;p26"/>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Τίτλος και περιεχόμενο" type="obj">
  <p:cSld name="OBJECT">
    <p:spTree>
      <p:nvGrpSpPr>
        <p:cNvPr id="39" name="Shape 39"/>
        <p:cNvGrpSpPr/>
        <p:nvPr/>
      </p:nvGrpSpPr>
      <p:grpSpPr>
        <a:xfrm>
          <a:off x="0" y="0"/>
          <a:ext cx="0" cy="0"/>
          <a:chOff x="0" y="0"/>
          <a:chExt cx="0" cy="0"/>
        </a:xfrm>
      </p:grpSpPr>
      <p:sp>
        <p:nvSpPr>
          <p:cNvPr id="40" name="Google Shape;40;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φαλίδα ενότητας" type="secHead">
  <p:cSld name="SECTION_HEADER">
    <p:spTree>
      <p:nvGrpSpPr>
        <p:cNvPr id="45" name="Shape 45"/>
        <p:cNvGrpSpPr/>
        <p:nvPr/>
      </p:nvGrpSpPr>
      <p:grpSpPr>
        <a:xfrm>
          <a:off x="0" y="0"/>
          <a:ext cx="0" cy="0"/>
          <a:chOff x="0" y="0"/>
          <a:chExt cx="0" cy="0"/>
        </a:xfrm>
      </p:grpSpPr>
      <p:sp>
        <p:nvSpPr>
          <p:cNvPr id="46" name="Google Shape;46;p13"/>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Δύο περιεχόμενα" type="twoObj">
  <p:cSld name="TWO_OBJECTS">
    <p:spTree>
      <p:nvGrpSpPr>
        <p:cNvPr id="51" name="Shape 51"/>
        <p:cNvGrpSpPr/>
        <p:nvPr/>
      </p:nvGrpSpPr>
      <p:grpSpPr>
        <a:xfrm>
          <a:off x="0" y="0"/>
          <a:ext cx="0" cy="0"/>
          <a:chOff x="0" y="0"/>
          <a:chExt cx="0" cy="0"/>
        </a:xfrm>
      </p:grpSpPr>
      <p:sp>
        <p:nvSpPr>
          <p:cNvPr id="52" name="Google Shape;52;p1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14"/>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Σύγκριση" type="twoTxTwoObj">
  <p:cSld name="TWO_OBJECTS_WITH_TEXT">
    <p:spTree>
      <p:nvGrpSpPr>
        <p:cNvPr id="58" name="Shape 58"/>
        <p:cNvGrpSpPr/>
        <p:nvPr/>
      </p:nvGrpSpPr>
      <p:grpSpPr>
        <a:xfrm>
          <a:off x="0" y="0"/>
          <a:ext cx="0" cy="0"/>
          <a:chOff x="0" y="0"/>
          <a:chExt cx="0" cy="0"/>
        </a:xfrm>
      </p:grpSpPr>
      <p:sp>
        <p:nvSpPr>
          <p:cNvPr id="59" name="Google Shape;59;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15"/>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5"/>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15"/>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Μόνο τίτλος" type="titleOnly">
  <p:cSld name="TITLE_ONLY">
    <p:spTree>
      <p:nvGrpSpPr>
        <p:cNvPr id="67" name="Shape 67"/>
        <p:cNvGrpSpPr/>
        <p:nvPr/>
      </p:nvGrpSpPr>
      <p:grpSpPr>
        <a:xfrm>
          <a:off x="0" y="0"/>
          <a:ext cx="0" cy="0"/>
          <a:chOff x="0" y="0"/>
          <a:chExt cx="0" cy="0"/>
        </a:xfrm>
      </p:grpSpPr>
      <p:sp>
        <p:nvSpPr>
          <p:cNvPr id="68" name="Google Shape;6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Κενό" type="blank">
  <p:cSld name="BLANK">
    <p:spTree>
      <p:nvGrpSpPr>
        <p:cNvPr id="72" name="Shape 72"/>
        <p:cNvGrpSpPr/>
        <p:nvPr/>
      </p:nvGrpSpPr>
      <p:grpSpPr>
        <a:xfrm>
          <a:off x="0" y="0"/>
          <a:ext cx="0" cy="0"/>
          <a:chOff x="0" y="0"/>
          <a:chExt cx="0" cy="0"/>
        </a:xfrm>
      </p:grpSpPr>
      <p:sp>
        <p:nvSpPr>
          <p:cNvPr id="73" name="Google Shape;73;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Περιεχόμενο με λεζάντα" type="objTx">
  <p:cSld name="OBJECT_WITH_CAPTION_TEXT">
    <p:spTree>
      <p:nvGrpSpPr>
        <p:cNvPr id="76" name="Shape 76"/>
        <p:cNvGrpSpPr/>
        <p:nvPr/>
      </p:nvGrpSpPr>
      <p:grpSpPr>
        <a:xfrm>
          <a:off x="0" y="0"/>
          <a:ext cx="0" cy="0"/>
          <a:chOff x="0" y="0"/>
          <a:chExt cx="0" cy="0"/>
        </a:xfrm>
      </p:grpSpPr>
      <p:sp>
        <p:nvSpPr>
          <p:cNvPr id="77" name="Google Shape;77;p18"/>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18"/>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Εικόνα με λεζάντα" type="picTx">
  <p:cSld name="PICTURE_WITH_CAPTION_TEXT">
    <p:spTree>
      <p:nvGrpSpPr>
        <p:cNvPr id="83" name="Shape 83"/>
        <p:cNvGrpSpPr/>
        <p:nvPr/>
      </p:nvGrpSpPr>
      <p:grpSpPr>
        <a:xfrm>
          <a:off x="0" y="0"/>
          <a:ext cx="0" cy="0"/>
          <a:chOff x="0" y="0"/>
          <a:chExt cx="0" cy="0"/>
        </a:xfrm>
      </p:grpSpPr>
      <p:sp>
        <p:nvSpPr>
          <p:cNvPr id="84" name="Google Shape;84;p19"/>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9"/>
          <p:cNvSpPr/>
          <p:nvPr>
            <p:ph idx="2" type="pic"/>
          </p:nvPr>
        </p:nvSpPr>
        <p:spPr>
          <a:xfrm>
            <a:off x="677334" y="609600"/>
            <a:ext cx="8596668" cy="3845718"/>
          </a:xfrm>
          <a:prstGeom prst="rect">
            <a:avLst/>
          </a:prstGeom>
          <a:noFill/>
          <a:ln>
            <a:noFill/>
          </a:ln>
        </p:spPr>
      </p:sp>
      <p:sp>
        <p:nvSpPr>
          <p:cNvPr id="86" name="Google Shape;86;p19"/>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0"/>
          <p:cNvGrpSpPr/>
          <p:nvPr/>
        </p:nvGrpSpPr>
        <p:grpSpPr>
          <a:xfrm>
            <a:off x="0" y="-8467"/>
            <a:ext cx="12192000" cy="6866467"/>
            <a:chOff x="0" y="-8467"/>
            <a:chExt cx="12192000" cy="6866467"/>
          </a:xfrm>
        </p:grpSpPr>
        <p:cxnSp>
          <p:nvCxnSpPr>
            <p:cNvPr id="7" name="Google Shape;7;p1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8" name="Google Shape;8;p1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9" name="Google Shape;9;p1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0" name="Google Shape;10;p1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0"/>
            <p:cNvSpPr/>
            <p:nvPr/>
          </p:nvSpPr>
          <p:spPr>
            <a:xfrm>
              <a:off x="8932333" y="3048000"/>
              <a:ext cx="3259667" cy="3810000"/>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B5394">
                <a:alpha val="49803"/>
              </a:srgbClr>
            </a:solidFill>
            <a:ln>
              <a:noFill/>
            </a:ln>
          </p:spPr>
        </p:sp>
        <p:sp>
          <p:nvSpPr>
            <p:cNvPr id="13" name="Google Shape;13;p1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4" name="Google Shape;14;p1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075A2">
                <a:alpha val="80000"/>
              </a:srgbClr>
            </a:solidFill>
            <a:ln>
              <a:noFill/>
            </a:ln>
          </p:spPr>
        </p:sp>
        <p:sp>
          <p:nvSpPr>
            <p:cNvPr id="15" name="Google Shape;15;p10"/>
            <p:cNvSpPr/>
            <p:nvPr/>
          </p:nvSpPr>
          <p:spPr>
            <a:xfrm>
              <a:off x="10371666" y="3589867"/>
              <a:ext cx="1817159" cy="3268133"/>
            </a:xfrm>
            <a:prstGeom prst="triangle">
              <a:avLst>
                <a:gd fmla="val 100000" name="adj"/>
              </a:avLst>
            </a:prstGeom>
            <a:solidFill>
              <a:srgbClr val="0B5394">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0"/>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scikit-learn.org/stable/modules/generated/sklearn.discriminant_analysis.LinearDiscriminantAnalysis.html" TargetMode="External"/><Relationship Id="rId4" Type="http://schemas.openxmlformats.org/officeDocument/2006/relationships/hyperlink" Target="https://matplotlib.org/stable/gallery/lines_bars_and_markers/scatter_with_legend.html#sphx-glr-gallery-lines-bars-and-markers-scatter-with-legend-p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umap-learn.readthedocs.io/en/latest/supervised.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pic>
        <p:nvPicPr>
          <p:cNvPr descr="Εικόνα που περιέχει πολυχρωμία, τέχνη&#10;&#10;Περιγραφή που δημιουργήθηκε αυτόματα" id="143" name="Google Shape;143;p1"/>
          <p:cNvPicPr preferRelativeResize="0"/>
          <p:nvPr/>
        </p:nvPicPr>
        <p:blipFill rotWithShape="1">
          <a:blip r:embed="rId3">
            <a:alphaModFix/>
          </a:blip>
          <a:srcRect b="0" l="5200" r="0" t="0"/>
          <a:stretch/>
        </p:blipFill>
        <p:spPr>
          <a:xfrm>
            <a:off x="3523488" y="10"/>
            <a:ext cx="8668512" cy="6857990"/>
          </a:xfrm>
          <a:prstGeom prst="rect">
            <a:avLst/>
          </a:prstGeom>
          <a:noFill/>
          <a:ln>
            <a:noFill/>
          </a:ln>
        </p:spPr>
      </p:pic>
      <p:sp>
        <p:nvSpPr>
          <p:cNvPr id="144" name="Google Shape;144;p1"/>
          <p:cNvSpPr txBox="1"/>
          <p:nvPr>
            <p:ph type="ctrTitle"/>
          </p:nvPr>
        </p:nvSpPr>
        <p:spPr>
          <a:xfrm>
            <a:off x="477981" y="1122363"/>
            <a:ext cx="4023360" cy="32041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800"/>
              <a:buFont typeface="Trebuchet MS"/>
              <a:buNone/>
            </a:pPr>
            <a:r>
              <a:rPr lang="en-US" sz="4800"/>
              <a:t>Machine Learning</a:t>
            </a:r>
            <a:endParaRPr/>
          </a:p>
        </p:txBody>
      </p:sp>
      <p:sp>
        <p:nvSpPr>
          <p:cNvPr id="145" name="Google Shape;145;p1"/>
          <p:cNvSpPr txBox="1"/>
          <p:nvPr>
            <p:ph idx="1" type="subTitle"/>
          </p:nvPr>
        </p:nvSpPr>
        <p:spPr>
          <a:xfrm>
            <a:off x="477980" y="4872922"/>
            <a:ext cx="4798108" cy="12081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sz="2000"/>
              <a:t>Άσκηση 3: K-Nearest Neighbors (KNN)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44"/>
                                        </p:tgtEl>
                                        <p:attrNameLst>
                                          <p:attrName>style.visibility</p:attrName>
                                        </p:attrNameLst>
                                      </p:cBhvr>
                                      <p:to>
                                        <p:strVal val="visible"/>
                                      </p:to>
                                    </p:set>
                                    <p:animEffect filter="fade" transition="in">
                                      <p:cBhvr>
                                        <p:cTn dur="700"/>
                                        <p:tgtEl>
                                          <p:spTgt spid="144"/>
                                        </p:tgtEl>
                                      </p:cBhvr>
                                    </p:animEffect>
                                  </p:childTnLst>
                                </p:cTn>
                              </p:par>
                              <p:par>
                                <p:cTn fill="hold" nodeType="withEffect" presetClass="entr" presetID="10" presetSubtype="0">
                                  <p:stCondLst>
                                    <p:cond delay="150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700"/>
                                        <p:tgtEl>
                                          <p:spTgt spid="14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Wine Type/Quality Prediction</a:t>
            </a:r>
            <a:endParaRPr/>
          </a:p>
        </p:txBody>
      </p:sp>
      <p:sp>
        <p:nvSpPr>
          <p:cNvPr id="151" name="Google Shape;151;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Στόχος της άσκησης είναι η πρόβλεψη</a:t>
            </a:r>
            <a:endParaRPr/>
          </a:p>
          <a:p>
            <a:pPr indent="-342900" lvl="1" marL="800100" rtl="0" algn="l">
              <a:spcBef>
                <a:spcPts val="1000"/>
              </a:spcBef>
              <a:spcAft>
                <a:spcPts val="0"/>
              </a:spcAft>
              <a:buSzPts val="1280"/>
              <a:buFont typeface="Trebuchet MS"/>
              <a:buAutoNum type="alphaLcParenR"/>
            </a:pPr>
            <a:r>
              <a:rPr lang="en-US"/>
              <a:t>Του τύπου κρασιών</a:t>
            </a:r>
            <a:endParaRPr/>
          </a:p>
          <a:p>
            <a:pPr indent="-342900" lvl="1" marL="800100" rtl="0" algn="l">
              <a:spcBef>
                <a:spcPts val="1000"/>
              </a:spcBef>
              <a:spcAft>
                <a:spcPts val="0"/>
              </a:spcAft>
              <a:buSzPts val="1280"/>
              <a:buFont typeface="Trebuchet MS"/>
              <a:buAutoNum type="alphaLcParenR"/>
            </a:pPr>
            <a:r>
              <a:rPr lang="en-US"/>
              <a:t>Της ποιότητας κρασιών</a:t>
            </a:r>
            <a:endParaRPr/>
          </a:p>
          <a:p>
            <a:pPr indent="-342900" lvl="0" marL="400050" rtl="0" algn="l">
              <a:spcBef>
                <a:spcPts val="1000"/>
              </a:spcBef>
              <a:spcAft>
                <a:spcPts val="0"/>
              </a:spcAft>
              <a:buSzPts val="1440"/>
              <a:buChar char="►"/>
            </a:pPr>
            <a:r>
              <a:rPr lang="en-US"/>
              <a:t>Το dataset περιλαμβάνει 3 τύπους διαφορετικών κρασιών, όπου για κάθε δείγμα κρασιού αναγράφονται τα χαρακτηριστικά του που προέκυψαν έπειτα από φυσικοχημικές διεργασίες. Στη συνέχεια, τα δείγματα αξιολογήθηκαν για την ποιότητα τους από ειδικούς.</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3"/>
          <p:cNvSpPr txBox="1"/>
          <p:nvPr>
            <p:ph type="title"/>
          </p:nvPr>
        </p:nvSpPr>
        <p:spPr>
          <a:xfrm>
            <a:off x="5226038" y="360637"/>
            <a:ext cx="48966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Wine Quality Dataset</a:t>
            </a:r>
            <a:endParaRPr/>
          </a:p>
        </p:txBody>
      </p:sp>
      <p:sp>
        <p:nvSpPr>
          <p:cNvPr id="157" name="Google Shape;157;p3"/>
          <p:cNvSpPr txBox="1"/>
          <p:nvPr>
            <p:ph idx="1" type="body"/>
          </p:nvPr>
        </p:nvSpPr>
        <p:spPr>
          <a:xfrm>
            <a:off x="5302238" y="1681514"/>
            <a:ext cx="4552500" cy="4450500"/>
          </a:xfrm>
          <a:prstGeom prst="rect">
            <a:avLst/>
          </a:prstGeom>
          <a:noFill/>
          <a:ln>
            <a:noFill/>
          </a:ln>
        </p:spPr>
        <p:txBody>
          <a:bodyPr anchorCtr="0" anchor="t" bIns="45700" lIns="91425" spcFirstLastPara="1" rIns="91425" wrap="square" tIns="45700">
            <a:normAutofit fontScale="77500" lnSpcReduction="20000"/>
          </a:bodyPr>
          <a:lstStyle/>
          <a:p>
            <a:pPr indent="-337566" lvl="0" marL="342900" rtl="0" algn="l">
              <a:lnSpc>
                <a:spcPct val="90000"/>
              </a:lnSpc>
              <a:spcBef>
                <a:spcPts val="0"/>
              </a:spcBef>
              <a:spcAft>
                <a:spcPts val="0"/>
              </a:spcAft>
              <a:buSzPct val="80000"/>
              <a:buChar char="►"/>
            </a:pPr>
            <a:r>
              <a:rPr lang="en-US" sz="1400"/>
              <a:t>Features:</a:t>
            </a:r>
            <a:endParaRPr/>
          </a:p>
          <a:p>
            <a:pPr indent="-280415" lvl="1" marL="742950" rtl="0" algn="l">
              <a:lnSpc>
                <a:spcPct val="90000"/>
              </a:lnSpc>
              <a:spcBef>
                <a:spcPts val="1000"/>
              </a:spcBef>
              <a:spcAft>
                <a:spcPts val="0"/>
              </a:spcAft>
              <a:buSzPct val="80000"/>
              <a:buFont typeface="Trebuchet MS"/>
              <a:buAutoNum type="arabicPeriod"/>
            </a:pPr>
            <a:r>
              <a:rPr lang="en-US" sz="1400"/>
              <a:t>Type</a:t>
            </a:r>
            <a:endParaRPr sz="1400"/>
          </a:p>
          <a:p>
            <a:pPr indent="-280415" lvl="1" marL="742950" rtl="0" algn="l">
              <a:lnSpc>
                <a:spcPct val="90000"/>
              </a:lnSpc>
              <a:spcBef>
                <a:spcPts val="1000"/>
              </a:spcBef>
              <a:spcAft>
                <a:spcPts val="0"/>
              </a:spcAft>
              <a:buSzPct val="80000"/>
              <a:buFont typeface="Trebuchet MS"/>
              <a:buAutoNum type="arabicPeriod"/>
            </a:pPr>
            <a:r>
              <a:rPr lang="en-US" sz="1400"/>
              <a:t>Fixed Acidity</a:t>
            </a:r>
            <a:endParaRPr/>
          </a:p>
          <a:p>
            <a:pPr indent="-280415" lvl="1" marL="742950" rtl="0" algn="l">
              <a:lnSpc>
                <a:spcPct val="90000"/>
              </a:lnSpc>
              <a:spcBef>
                <a:spcPts val="1000"/>
              </a:spcBef>
              <a:spcAft>
                <a:spcPts val="0"/>
              </a:spcAft>
              <a:buSzPct val="80000"/>
              <a:buFont typeface="Trebuchet MS"/>
              <a:buAutoNum type="arabicPeriod"/>
            </a:pPr>
            <a:r>
              <a:rPr lang="en-US" sz="1400"/>
              <a:t>Volatile Acidity</a:t>
            </a:r>
            <a:endParaRPr/>
          </a:p>
          <a:p>
            <a:pPr indent="-280415" lvl="1" marL="742950" rtl="0" algn="l">
              <a:lnSpc>
                <a:spcPct val="90000"/>
              </a:lnSpc>
              <a:spcBef>
                <a:spcPts val="1000"/>
              </a:spcBef>
              <a:spcAft>
                <a:spcPts val="0"/>
              </a:spcAft>
              <a:buSzPct val="80000"/>
              <a:buFont typeface="Trebuchet MS"/>
              <a:buAutoNum type="arabicPeriod"/>
            </a:pPr>
            <a:r>
              <a:rPr lang="en-US" sz="1400"/>
              <a:t>Critic Acid</a:t>
            </a:r>
            <a:endParaRPr/>
          </a:p>
          <a:p>
            <a:pPr indent="-280415" lvl="1" marL="742950" rtl="0" algn="l">
              <a:lnSpc>
                <a:spcPct val="90000"/>
              </a:lnSpc>
              <a:spcBef>
                <a:spcPts val="1000"/>
              </a:spcBef>
              <a:spcAft>
                <a:spcPts val="0"/>
              </a:spcAft>
              <a:buSzPct val="80000"/>
              <a:buFont typeface="Trebuchet MS"/>
              <a:buAutoNum type="arabicPeriod"/>
            </a:pPr>
            <a:r>
              <a:rPr lang="en-US" sz="1400"/>
              <a:t>Residual Sugar</a:t>
            </a:r>
            <a:endParaRPr/>
          </a:p>
          <a:p>
            <a:pPr indent="-280415" lvl="1" marL="742950" rtl="0" algn="l">
              <a:lnSpc>
                <a:spcPct val="90000"/>
              </a:lnSpc>
              <a:spcBef>
                <a:spcPts val="1000"/>
              </a:spcBef>
              <a:spcAft>
                <a:spcPts val="0"/>
              </a:spcAft>
              <a:buSzPct val="80000"/>
              <a:buFont typeface="Trebuchet MS"/>
              <a:buAutoNum type="arabicPeriod"/>
            </a:pPr>
            <a:r>
              <a:rPr lang="en-US" sz="1400"/>
              <a:t>Chlorides</a:t>
            </a:r>
            <a:endParaRPr/>
          </a:p>
          <a:p>
            <a:pPr indent="-280415" lvl="1" marL="742950" rtl="0" algn="l">
              <a:lnSpc>
                <a:spcPct val="90000"/>
              </a:lnSpc>
              <a:spcBef>
                <a:spcPts val="1000"/>
              </a:spcBef>
              <a:spcAft>
                <a:spcPts val="0"/>
              </a:spcAft>
              <a:buSzPct val="80000"/>
              <a:buFont typeface="Trebuchet MS"/>
              <a:buAutoNum type="arabicPeriod"/>
            </a:pPr>
            <a:r>
              <a:rPr lang="en-US" sz="1400"/>
              <a:t>Free Sulfur Dioxide</a:t>
            </a:r>
            <a:endParaRPr/>
          </a:p>
          <a:p>
            <a:pPr indent="-280415" lvl="1" marL="742950" rtl="0" algn="l">
              <a:lnSpc>
                <a:spcPct val="90000"/>
              </a:lnSpc>
              <a:spcBef>
                <a:spcPts val="1000"/>
              </a:spcBef>
              <a:spcAft>
                <a:spcPts val="0"/>
              </a:spcAft>
              <a:buSzPct val="80000"/>
              <a:buFont typeface="Trebuchet MS"/>
              <a:buAutoNum type="arabicPeriod"/>
            </a:pPr>
            <a:r>
              <a:rPr lang="en-US" sz="1400"/>
              <a:t>Total Sulfur Dioxide</a:t>
            </a:r>
            <a:endParaRPr/>
          </a:p>
          <a:p>
            <a:pPr indent="-280415" lvl="1" marL="742950" rtl="0" algn="l">
              <a:lnSpc>
                <a:spcPct val="90000"/>
              </a:lnSpc>
              <a:spcBef>
                <a:spcPts val="1000"/>
              </a:spcBef>
              <a:spcAft>
                <a:spcPts val="0"/>
              </a:spcAft>
              <a:buSzPct val="80000"/>
              <a:buFont typeface="Trebuchet MS"/>
              <a:buAutoNum type="arabicPeriod"/>
            </a:pPr>
            <a:r>
              <a:rPr lang="en-US" sz="1400"/>
              <a:t>Density</a:t>
            </a:r>
            <a:endParaRPr/>
          </a:p>
          <a:p>
            <a:pPr indent="-280415" lvl="1" marL="742950" rtl="0" algn="l">
              <a:lnSpc>
                <a:spcPct val="90000"/>
              </a:lnSpc>
              <a:spcBef>
                <a:spcPts val="1000"/>
              </a:spcBef>
              <a:spcAft>
                <a:spcPts val="0"/>
              </a:spcAft>
              <a:buSzPct val="80000"/>
              <a:buFont typeface="Trebuchet MS"/>
              <a:buAutoNum type="arabicPeriod"/>
            </a:pPr>
            <a:r>
              <a:rPr lang="en-US" sz="1400"/>
              <a:t>pH</a:t>
            </a:r>
            <a:endParaRPr/>
          </a:p>
          <a:p>
            <a:pPr indent="-280415" lvl="1" marL="742950" rtl="0" algn="l">
              <a:lnSpc>
                <a:spcPct val="90000"/>
              </a:lnSpc>
              <a:spcBef>
                <a:spcPts val="1000"/>
              </a:spcBef>
              <a:spcAft>
                <a:spcPts val="0"/>
              </a:spcAft>
              <a:buSzPct val="80000"/>
              <a:buFont typeface="Trebuchet MS"/>
              <a:buAutoNum type="arabicPeriod"/>
            </a:pPr>
            <a:r>
              <a:rPr lang="en-US" sz="1400"/>
              <a:t>Sulphates</a:t>
            </a:r>
            <a:endParaRPr/>
          </a:p>
          <a:p>
            <a:pPr indent="-280415" lvl="1" marL="742950" rtl="0" algn="l">
              <a:lnSpc>
                <a:spcPct val="90000"/>
              </a:lnSpc>
              <a:spcBef>
                <a:spcPts val="1000"/>
              </a:spcBef>
              <a:spcAft>
                <a:spcPts val="0"/>
              </a:spcAft>
              <a:buSzPct val="80000"/>
              <a:buFont typeface="Trebuchet MS"/>
              <a:buAutoNum type="arabicPeriod"/>
            </a:pPr>
            <a:r>
              <a:rPr lang="en-US" sz="1400"/>
              <a:t>Alcohol</a:t>
            </a:r>
            <a:endParaRPr/>
          </a:p>
          <a:p>
            <a:pPr indent="-280416" lvl="1" marL="742950" rtl="0" algn="l">
              <a:lnSpc>
                <a:spcPct val="90000"/>
              </a:lnSpc>
              <a:spcBef>
                <a:spcPts val="1000"/>
              </a:spcBef>
              <a:spcAft>
                <a:spcPts val="0"/>
              </a:spcAft>
              <a:buSzPct val="80000"/>
              <a:buFont typeface="Trebuchet MS"/>
              <a:buAutoNum type="arabicPeriod"/>
            </a:pPr>
            <a:r>
              <a:rPr lang="en-US" sz="1400"/>
              <a:t>Quality</a:t>
            </a:r>
            <a:endParaRPr sz="1400"/>
          </a:p>
          <a:p>
            <a:pPr indent="0" lvl="0" marL="742950" rtl="0" algn="l">
              <a:lnSpc>
                <a:spcPct val="90000"/>
              </a:lnSpc>
              <a:spcBef>
                <a:spcPts val="1000"/>
              </a:spcBef>
              <a:spcAft>
                <a:spcPts val="0"/>
              </a:spcAft>
              <a:buNone/>
            </a:pPr>
            <a:r>
              <a:t/>
            </a:r>
            <a:endParaRPr sz="1400"/>
          </a:p>
          <a:p>
            <a:pPr indent="-336804" lvl="0" marL="342900" rtl="0" algn="l">
              <a:lnSpc>
                <a:spcPct val="90000"/>
              </a:lnSpc>
              <a:spcBef>
                <a:spcPts val="1000"/>
              </a:spcBef>
              <a:spcAft>
                <a:spcPts val="0"/>
              </a:spcAft>
              <a:buSzPct val="80000"/>
              <a:buChar char="►"/>
            </a:pPr>
            <a:r>
              <a:rPr lang="en-US" sz="1600"/>
              <a:t>Όλες οι τιμές των χαρακτηριστικών είναι πραγματικές, εκτός του χαρακτηριστικού “type” που περιέχει 3 ονομαστικές τιμές (White, Red, Rose)</a:t>
            </a:r>
            <a:endParaRPr sz="1600"/>
          </a:p>
          <a:p>
            <a:pPr indent="-273812" lvl="0" marL="342900" rtl="0" algn="l">
              <a:lnSpc>
                <a:spcPct val="90000"/>
              </a:lnSpc>
              <a:spcBef>
                <a:spcPts val="1000"/>
              </a:spcBef>
              <a:spcAft>
                <a:spcPts val="0"/>
              </a:spcAft>
              <a:buSzPct val="80000"/>
              <a:buNone/>
            </a:pPr>
            <a:r>
              <a:t/>
            </a:r>
            <a:endParaRPr sz="1600"/>
          </a:p>
        </p:txBody>
      </p:sp>
      <p:pic>
        <p:nvPicPr>
          <p:cNvPr descr="Wine quality prediction with python | by Theethat Anuraksoontorn |  Analytics Vidhya | Medium" id="158" name="Google Shape;158;p3"/>
          <p:cNvPicPr preferRelativeResize="0"/>
          <p:nvPr/>
        </p:nvPicPr>
        <p:blipFill rotWithShape="1">
          <a:blip r:embed="rId3">
            <a:alphaModFix/>
          </a:blip>
          <a:srcRect b="0" l="20924" r="20076" t="0"/>
          <a:stretch/>
        </p:blipFill>
        <p:spPr>
          <a:xfrm>
            <a:off x="20" y="-1"/>
            <a:ext cx="5394940" cy="6858001"/>
          </a:xfrm>
          <a:custGeom>
            <a:rect b="b" l="l" r="r" t="t"/>
            <a:pathLst>
              <a:path extrusionOk="0" h="6858000" w="5394960">
                <a:moveTo>
                  <a:pt x="842596" y="0"/>
                </a:moveTo>
                <a:lnTo>
                  <a:pt x="5394960" y="0"/>
                </a:lnTo>
                <a:lnTo>
                  <a:pt x="5394960" y="21851"/>
                </a:lnTo>
                <a:lnTo>
                  <a:pt x="4365943" y="6858000"/>
                </a:lnTo>
                <a:lnTo>
                  <a:pt x="0" y="6858000"/>
                </a:lnTo>
                <a:lnTo>
                  <a:pt x="0" y="5666154"/>
                </a:lnTo>
                <a:close/>
              </a:path>
            </a:pathLst>
          </a:custGeom>
          <a:noFill/>
          <a:ln>
            <a:noFill/>
          </a:ln>
        </p:spPr>
      </p:pic>
      <p:sp>
        <p:nvSpPr>
          <p:cNvPr id="159" name="Google Shape;159;p3"/>
          <p:cNvSpPr/>
          <p:nvPr/>
        </p:nvSpPr>
        <p:spPr>
          <a:xfrm rot="10800000">
            <a:off x="0" y="0"/>
            <a:ext cx="842596" cy="5666154"/>
          </a:xfrm>
          <a:prstGeom prst="triangle">
            <a:avLst>
              <a:gd fmla="val 100000" name="adj"/>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Οδηγίες</a:t>
            </a:r>
            <a:endParaRPr/>
          </a:p>
        </p:txBody>
      </p:sp>
      <p:sp>
        <p:nvSpPr>
          <p:cNvPr id="165" name="Google Shape;165;p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Κατεβάστε το dataset από το φάκελο του μαθήματος</a:t>
            </a:r>
            <a:endParaRPr/>
          </a:p>
          <a:p>
            <a:pPr indent="-342900" lvl="0" marL="342900" rtl="0" algn="l">
              <a:spcBef>
                <a:spcPts val="1000"/>
              </a:spcBef>
              <a:spcAft>
                <a:spcPts val="0"/>
              </a:spcAft>
              <a:buSzPts val="1440"/>
              <a:buChar char="►"/>
            </a:pPr>
            <a:r>
              <a:rPr lang="en-US"/>
              <a:t>Φορτώστε το dataset σε pandas </a:t>
            </a:r>
            <a:r>
              <a:rPr b="1" lang="en-US"/>
              <a:t>DataFrame</a:t>
            </a:r>
            <a:r>
              <a:rPr lang="en-US"/>
              <a:t>. </a:t>
            </a:r>
            <a:endParaRPr/>
          </a:p>
          <a:p>
            <a:pPr indent="-342900" lvl="0" marL="342900" rtl="0" algn="l">
              <a:spcBef>
                <a:spcPts val="1000"/>
              </a:spcBef>
              <a:spcAft>
                <a:spcPts val="0"/>
              </a:spcAft>
              <a:buSzPts val="1440"/>
              <a:buChar char="►"/>
            </a:pPr>
            <a:r>
              <a:rPr lang="en-US"/>
              <a:t>Χωρίστε το dataset σε 70-30 train-test.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Άσκηση 1 – Πρόβλεψη Type (Red/White)</a:t>
            </a:r>
            <a:endParaRPr/>
          </a:p>
        </p:txBody>
      </p:sp>
      <p:sp>
        <p:nvSpPr>
          <p:cNvPr id="171" name="Google Shape;171;p5"/>
          <p:cNvSpPr txBox="1"/>
          <p:nvPr/>
        </p:nvSpPr>
        <p:spPr>
          <a:xfrm>
            <a:off x="584900" y="1460175"/>
            <a:ext cx="8476800" cy="452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US" sz="1450">
                <a:solidFill>
                  <a:srgbClr val="0F6FC6"/>
                </a:solidFill>
              </a:rPr>
              <a:t>1. </a:t>
            </a:r>
            <a:r>
              <a:rPr b="1" lang="en-US" sz="1800">
                <a:solidFill>
                  <a:srgbClr val="404040"/>
                </a:solidFill>
                <a:latin typeface="Trebuchet MS"/>
                <a:ea typeface="Trebuchet MS"/>
                <a:cs typeface="Trebuchet MS"/>
                <a:sym typeface="Trebuchet MS"/>
              </a:rPr>
              <a:t>KNN Classification</a:t>
            </a:r>
            <a:r>
              <a:rPr lang="en-US" sz="1800">
                <a:solidFill>
                  <a:srgbClr val="404040"/>
                </a:solidFill>
                <a:latin typeface="Trebuchet MS"/>
                <a:ea typeface="Trebuchet MS"/>
                <a:cs typeface="Trebuchet MS"/>
                <a:sym typeface="Trebuchet MS"/>
              </a:rPr>
              <a:t>:</a:t>
            </a:r>
            <a:endParaRPr sz="1800">
              <a:solidFill>
                <a:srgbClr val="404040"/>
              </a:solidFill>
              <a:latin typeface="Trebuchet MS"/>
              <a:ea typeface="Trebuchet MS"/>
              <a:cs typeface="Trebuchet MS"/>
              <a:sym typeface="Trebuchet MS"/>
            </a:endParaRPr>
          </a:p>
          <a:p>
            <a:pPr indent="-330200" lvl="0" marL="914400" rtl="0" algn="l">
              <a:lnSpc>
                <a:spcPct val="115000"/>
              </a:lnSpc>
              <a:spcBef>
                <a:spcPts val="1000"/>
              </a:spcBef>
              <a:spcAft>
                <a:spcPts val="0"/>
              </a:spcAft>
              <a:buClr>
                <a:srgbClr val="404040"/>
              </a:buClr>
              <a:buSzPts val="1600"/>
              <a:buFont typeface="Trebuchet MS"/>
              <a:buAutoNum type="alphaLcParenR"/>
            </a:pPr>
            <a:r>
              <a:rPr lang="en-US" sz="1300">
                <a:solidFill>
                  <a:srgbClr val="0F6FC6"/>
                </a:solidFill>
              </a:rPr>
              <a:t> </a:t>
            </a:r>
            <a:r>
              <a:rPr lang="en-US" sz="1600">
                <a:solidFill>
                  <a:srgbClr val="404040"/>
                </a:solidFill>
                <a:latin typeface="Trebuchet MS"/>
                <a:ea typeface="Trebuchet MS"/>
                <a:cs typeface="Trebuchet MS"/>
                <a:sym typeface="Trebuchet MS"/>
              </a:rPr>
              <a:t>Αφαιρέστε τη στήλη “</a:t>
            </a:r>
            <a:r>
              <a:rPr b="1" lang="en-US" sz="1600">
                <a:solidFill>
                  <a:srgbClr val="404040"/>
                </a:solidFill>
                <a:latin typeface="Trebuchet MS"/>
                <a:ea typeface="Trebuchet MS"/>
                <a:cs typeface="Trebuchet MS"/>
                <a:sym typeface="Trebuchet MS"/>
              </a:rPr>
              <a:t>quality</a:t>
            </a:r>
            <a:r>
              <a:rPr lang="en-US" sz="1600">
                <a:solidFill>
                  <a:srgbClr val="404040"/>
                </a:solidFill>
                <a:latin typeface="Trebuchet MS"/>
                <a:ea typeface="Trebuchet MS"/>
                <a:cs typeface="Trebuchet MS"/>
                <a:sym typeface="Trebuchet MS"/>
              </a:rPr>
              <a:t>” χρησιμοποιώντας την εντολή df.drop(columns=[‘quality’], καθώς δεν επηρεάζει τον τύπου του κρασιού.</a:t>
            </a:r>
            <a:endParaRPr sz="1600">
              <a:solidFill>
                <a:srgbClr val="404040"/>
              </a:solidFill>
              <a:latin typeface="Trebuchet MS"/>
              <a:ea typeface="Trebuchet MS"/>
              <a:cs typeface="Trebuchet MS"/>
              <a:sym typeface="Trebuchet MS"/>
            </a:endParaRPr>
          </a:p>
          <a:p>
            <a:pPr indent="-330200" lvl="0" marL="914400" rtl="0" algn="l">
              <a:lnSpc>
                <a:spcPct val="115000"/>
              </a:lnSpc>
              <a:spcBef>
                <a:spcPts val="0"/>
              </a:spcBef>
              <a:spcAft>
                <a:spcPts val="0"/>
              </a:spcAft>
              <a:buClr>
                <a:srgbClr val="404040"/>
              </a:buClr>
              <a:buSzPts val="1600"/>
              <a:buFont typeface="Trebuchet MS"/>
              <a:buAutoNum type="alphaLcParenR"/>
            </a:pPr>
            <a:r>
              <a:rPr lang="en-US" sz="1600">
                <a:solidFill>
                  <a:srgbClr val="404040"/>
                </a:solidFill>
                <a:latin typeface="Trebuchet MS"/>
                <a:ea typeface="Trebuchet MS"/>
                <a:cs typeface="Trebuchet MS"/>
                <a:sym typeface="Trebuchet MS"/>
              </a:rPr>
              <a:t>Επιπλέον, </a:t>
            </a:r>
            <a:r>
              <a:rPr lang="en-US" sz="1600">
                <a:solidFill>
                  <a:srgbClr val="404040"/>
                </a:solidFill>
                <a:latin typeface="Trebuchet MS"/>
                <a:ea typeface="Trebuchet MS"/>
                <a:cs typeface="Trebuchet MS"/>
                <a:sym typeface="Trebuchet MS"/>
              </a:rPr>
              <a:t>χρησιμοποιήστε</a:t>
            </a:r>
            <a:r>
              <a:rPr lang="en-US" sz="1600">
                <a:solidFill>
                  <a:srgbClr val="404040"/>
                </a:solidFill>
                <a:latin typeface="Trebuchet MS"/>
                <a:ea typeface="Trebuchet MS"/>
                <a:cs typeface="Trebuchet MS"/>
                <a:sym typeface="Trebuchet MS"/>
              </a:rPr>
              <a:t> την εντολή df = df.dropna() για να αφαιρέσετε τις στήλες με missing values (nans).</a:t>
            </a:r>
            <a:endParaRPr sz="1600">
              <a:solidFill>
                <a:srgbClr val="404040"/>
              </a:solidFill>
              <a:latin typeface="Trebuchet MS"/>
              <a:ea typeface="Trebuchet MS"/>
              <a:cs typeface="Trebuchet MS"/>
              <a:sym typeface="Trebuchet MS"/>
            </a:endParaRPr>
          </a:p>
          <a:p>
            <a:pPr indent="-330200" lvl="0" marL="914400" rtl="0" algn="l">
              <a:lnSpc>
                <a:spcPct val="115000"/>
              </a:lnSpc>
              <a:spcBef>
                <a:spcPts val="0"/>
              </a:spcBef>
              <a:spcAft>
                <a:spcPts val="0"/>
              </a:spcAft>
              <a:buClr>
                <a:srgbClr val="404040"/>
              </a:buClr>
              <a:buSzPts val="1600"/>
              <a:buFont typeface="Trebuchet MS"/>
              <a:buAutoNum type="alphaLcParenR"/>
            </a:pPr>
            <a:r>
              <a:rPr lang="en-US" sz="1600">
                <a:solidFill>
                  <a:srgbClr val="404040"/>
                </a:solidFill>
                <a:latin typeface="Trebuchet MS"/>
                <a:ea typeface="Trebuchet MS"/>
                <a:cs typeface="Trebuchet MS"/>
                <a:sym typeface="Trebuchet MS"/>
              </a:rPr>
              <a:t>Εκπαιδεύστε </a:t>
            </a:r>
            <a:r>
              <a:rPr lang="en-US" sz="1100">
                <a:solidFill>
                  <a:schemeClr val="dk1"/>
                </a:solidFill>
              </a:rPr>
              <a:t>KNeighborsClassifier</a:t>
            </a:r>
            <a:r>
              <a:rPr lang="en-US" sz="1600">
                <a:solidFill>
                  <a:srgbClr val="404040"/>
                </a:solidFill>
                <a:latin typeface="Trebuchet MS"/>
                <a:ea typeface="Trebuchet MS"/>
                <a:cs typeface="Trebuchet MS"/>
                <a:sym typeface="Trebuchet MS"/>
              </a:rPr>
              <a:t> στο train set και μετρήστε το accuracy score για τις προβλέψεις του test set για καθένα από τους παρακάτω </a:t>
            </a:r>
            <a:r>
              <a:rPr lang="en-US" sz="1600">
                <a:solidFill>
                  <a:srgbClr val="404040"/>
                </a:solidFill>
                <a:latin typeface="Trebuchet MS"/>
                <a:ea typeface="Trebuchet MS"/>
                <a:cs typeface="Trebuchet MS"/>
                <a:sym typeface="Trebuchet MS"/>
              </a:rPr>
              <a:t>συνδυασμούς</a:t>
            </a:r>
            <a:r>
              <a:rPr lang="en-US" sz="1600">
                <a:solidFill>
                  <a:srgbClr val="404040"/>
                </a:solidFill>
                <a:latin typeface="Trebuchet MS"/>
                <a:ea typeface="Trebuchet MS"/>
                <a:cs typeface="Trebuchet MS"/>
                <a:sym typeface="Trebuchet MS"/>
              </a:rPr>
              <a:t>:</a:t>
            </a:r>
            <a:endParaRPr sz="1600">
              <a:solidFill>
                <a:srgbClr val="404040"/>
              </a:solidFill>
              <a:latin typeface="Trebuchet MS"/>
              <a:ea typeface="Trebuchet MS"/>
              <a:cs typeface="Trebuchet MS"/>
              <a:sym typeface="Trebuchet MS"/>
            </a:endParaRPr>
          </a:p>
          <a:p>
            <a:pPr indent="-317500" lvl="0" marL="1371600" rtl="0" algn="l">
              <a:lnSpc>
                <a:spcPct val="115000"/>
              </a:lnSpc>
              <a:spcBef>
                <a:spcPts val="0"/>
              </a:spcBef>
              <a:spcAft>
                <a:spcPts val="0"/>
              </a:spcAft>
              <a:buClr>
                <a:schemeClr val="dk1"/>
              </a:buClr>
              <a:buSzPts val="1400"/>
              <a:buChar char="●"/>
            </a:pPr>
            <a:r>
              <a:rPr lang="en-US" sz="1100">
                <a:solidFill>
                  <a:schemeClr val="dk1"/>
                </a:solidFill>
              </a:rPr>
              <a:t>un_neighbors</a:t>
            </a:r>
            <a:r>
              <a:rPr lang="en-US">
                <a:solidFill>
                  <a:schemeClr val="dk1"/>
                </a:solidFill>
                <a:latin typeface="Trebuchet MS"/>
                <a:ea typeface="Trebuchet MS"/>
                <a:cs typeface="Trebuchet MS"/>
                <a:sym typeface="Trebuchet MS"/>
              </a:rPr>
              <a:t>: </a:t>
            </a:r>
            <a:r>
              <a:rPr b="1" lang="en-US">
                <a:solidFill>
                  <a:schemeClr val="dk1"/>
                </a:solidFill>
                <a:latin typeface="Trebuchet MS"/>
                <a:ea typeface="Trebuchet MS"/>
                <a:cs typeface="Trebuchet MS"/>
                <a:sym typeface="Trebuchet MS"/>
              </a:rPr>
              <a:t>5, 15, </a:t>
            </a:r>
            <a:r>
              <a:rPr b="1" lang="en-US" sz="1100">
                <a:solidFill>
                  <a:schemeClr val="dk1"/>
                </a:solidFill>
              </a:rPr>
              <a:t>√Ν</a:t>
            </a:r>
            <a:r>
              <a:rPr b="1" lang="en-US">
                <a:solidFill>
                  <a:schemeClr val="dk1"/>
                </a:solidFill>
                <a:latin typeface="Trebuchet MS"/>
                <a:ea typeface="Trebuchet MS"/>
                <a:cs typeface="Trebuchet MS"/>
                <a:sym typeface="Trebuchet MS"/>
              </a:rPr>
              <a:t>, 100</a:t>
            </a:r>
            <a:r>
              <a:rPr lang="en-US">
                <a:solidFill>
                  <a:schemeClr val="dk1"/>
                </a:solidFill>
                <a:latin typeface="Trebuchet MS"/>
                <a:ea typeface="Trebuchet MS"/>
                <a:cs typeface="Trebuchet MS"/>
                <a:sym typeface="Trebuchet MS"/>
              </a:rPr>
              <a:t>, όπου </a:t>
            </a:r>
            <a:r>
              <a:rPr b="1" lang="en-US" sz="1100">
                <a:solidFill>
                  <a:schemeClr val="dk1"/>
                </a:solidFill>
              </a:rPr>
              <a:t>Ν</a:t>
            </a:r>
            <a:r>
              <a:rPr lang="en-US">
                <a:solidFill>
                  <a:schemeClr val="dk1"/>
                </a:solidFill>
                <a:latin typeface="Trebuchet MS"/>
                <a:ea typeface="Trebuchet MS"/>
                <a:cs typeface="Trebuchet MS"/>
                <a:sym typeface="Trebuchet MS"/>
              </a:rPr>
              <a:t> το πλήθος των παραδειγμάτων του train set.</a:t>
            </a:r>
            <a:endParaRPr>
              <a:solidFill>
                <a:schemeClr val="dk1"/>
              </a:solidFill>
              <a:latin typeface="Trebuchet MS"/>
              <a:ea typeface="Trebuchet MS"/>
              <a:cs typeface="Trebuchet MS"/>
              <a:sym typeface="Trebuchet MS"/>
            </a:endParaRPr>
          </a:p>
          <a:p>
            <a:pPr indent="-317500" lvl="0" marL="1371600" rtl="0" algn="l">
              <a:lnSpc>
                <a:spcPct val="115000"/>
              </a:lnSpc>
              <a:spcBef>
                <a:spcPts val="0"/>
              </a:spcBef>
              <a:spcAft>
                <a:spcPts val="0"/>
              </a:spcAft>
              <a:buClr>
                <a:schemeClr val="dk1"/>
              </a:buClr>
              <a:buSzPts val="1400"/>
              <a:buChar char="●"/>
            </a:pPr>
            <a:r>
              <a:rPr lang="en-US" sz="1100">
                <a:solidFill>
                  <a:schemeClr val="dk1"/>
                </a:solidFill>
              </a:rPr>
              <a:t>uweights</a:t>
            </a:r>
            <a:r>
              <a:rPr lang="en-US">
                <a:solidFill>
                  <a:schemeClr val="dk1"/>
                </a:solidFill>
                <a:latin typeface="Trebuchet MS"/>
                <a:ea typeface="Trebuchet MS"/>
                <a:cs typeface="Trebuchet MS"/>
                <a:sym typeface="Trebuchet MS"/>
              </a:rPr>
              <a:t>: ‘</a:t>
            </a:r>
            <a:r>
              <a:rPr b="1" lang="en-US">
                <a:solidFill>
                  <a:schemeClr val="dk1"/>
                </a:solidFill>
                <a:latin typeface="Trebuchet MS"/>
                <a:ea typeface="Trebuchet MS"/>
                <a:cs typeface="Trebuchet MS"/>
                <a:sym typeface="Trebuchet MS"/>
              </a:rPr>
              <a:t>uniform</a:t>
            </a:r>
            <a:r>
              <a:rPr lang="en-US">
                <a:solidFill>
                  <a:schemeClr val="dk1"/>
                </a:solidFill>
                <a:latin typeface="Trebuchet MS"/>
                <a:ea typeface="Trebuchet MS"/>
                <a:cs typeface="Trebuchet MS"/>
                <a:sym typeface="Trebuchet MS"/>
              </a:rPr>
              <a:t>’, ‘</a:t>
            </a:r>
            <a:r>
              <a:rPr b="1" lang="en-US">
                <a:solidFill>
                  <a:schemeClr val="dk1"/>
                </a:solidFill>
                <a:latin typeface="Trebuchet MS"/>
                <a:ea typeface="Trebuchet MS"/>
                <a:cs typeface="Trebuchet MS"/>
                <a:sym typeface="Trebuchet MS"/>
              </a:rPr>
              <a:t>distance</a:t>
            </a:r>
            <a:r>
              <a:rPr lang="en-US">
                <a:solidFill>
                  <a:schemeClr val="dk1"/>
                </a:solidFill>
                <a:latin typeface="Trebuchet MS"/>
                <a:ea typeface="Trebuchet MS"/>
                <a:cs typeface="Trebuchet MS"/>
                <a:sym typeface="Trebuchet MS"/>
              </a:rPr>
              <a:t>’</a:t>
            </a:r>
            <a:endParaRPr>
              <a:solidFill>
                <a:schemeClr val="dk1"/>
              </a:solidFill>
              <a:latin typeface="Trebuchet MS"/>
              <a:ea typeface="Trebuchet MS"/>
              <a:cs typeface="Trebuchet MS"/>
              <a:sym typeface="Trebuchet MS"/>
            </a:endParaRPr>
          </a:p>
          <a:p>
            <a:pPr indent="-317500" lvl="0" marL="1371600" rtl="0" algn="l">
              <a:lnSpc>
                <a:spcPct val="115000"/>
              </a:lnSpc>
              <a:spcBef>
                <a:spcPts val="0"/>
              </a:spcBef>
              <a:spcAft>
                <a:spcPts val="0"/>
              </a:spcAft>
              <a:buClr>
                <a:schemeClr val="dk1"/>
              </a:buClr>
              <a:buSzPts val="1400"/>
              <a:buChar char="●"/>
            </a:pPr>
            <a:r>
              <a:rPr lang="en-US" sz="1100">
                <a:solidFill>
                  <a:schemeClr val="dk1"/>
                </a:solidFill>
              </a:rPr>
              <a:t>u</a:t>
            </a:r>
            <a:r>
              <a:rPr lang="en-US">
                <a:solidFill>
                  <a:schemeClr val="dk1"/>
                </a:solidFill>
                <a:latin typeface="Trebuchet MS"/>
                <a:ea typeface="Trebuchet MS"/>
                <a:cs typeface="Trebuchet MS"/>
                <a:sym typeface="Trebuchet MS"/>
              </a:rPr>
              <a:t>p: 1,2 (Για p=1 χρησιμοποιεί </a:t>
            </a:r>
            <a:r>
              <a:rPr b="1" lang="en-US">
                <a:solidFill>
                  <a:schemeClr val="dk1"/>
                </a:solidFill>
                <a:latin typeface="Trebuchet MS"/>
                <a:ea typeface="Trebuchet MS"/>
                <a:cs typeface="Trebuchet MS"/>
                <a:sym typeface="Trebuchet MS"/>
              </a:rPr>
              <a:t>Manhattan</a:t>
            </a:r>
            <a:r>
              <a:rPr lang="en-US">
                <a:solidFill>
                  <a:schemeClr val="dk1"/>
                </a:solidFill>
                <a:latin typeface="Trebuchet MS"/>
                <a:ea typeface="Trebuchet MS"/>
                <a:cs typeface="Trebuchet MS"/>
                <a:sym typeface="Trebuchet MS"/>
              </a:rPr>
              <a:t>, p=2 χρησιμοποιεί </a:t>
            </a:r>
            <a:r>
              <a:rPr b="1" lang="en-US">
                <a:solidFill>
                  <a:schemeClr val="dk1"/>
                </a:solidFill>
                <a:latin typeface="Trebuchet MS"/>
                <a:ea typeface="Trebuchet MS"/>
                <a:cs typeface="Trebuchet MS"/>
                <a:sym typeface="Trebuchet MS"/>
              </a:rPr>
              <a:t>Euclidean</a:t>
            </a:r>
            <a:r>
              <a:rPr lang="en-US">
                <a:solidFill>
                  <a:schemeClr val="dk1"/>
                </a:solidFill>
                <a:latin typeface="Trebuchet MS"/>
                <a:ea typeface="Trebuchet MS"/>
                <a:cs typeface="Trebuchet MS"/>
                <a:sym typeface="Trebuchet MS"/>
              </a:rPr>
              <a:t>)</a:t>
            </a:r>
            <a:endParaRPr>
              <a:solidFill>
                <a:schemeClr val="dk1"/>
              </a:solidFill>
              <a:latin typeface="Trebuchet MS"/>
              <a:ea typeface="Trebuchet MS"/>
              <a:cs typeface="Trebuchet MS"/>
              <a:sym typeface="Trebuchet MS"/>
            </a:endParaRPr>
          </a:p>
          <a:p>
            <a:pPr indent="0" lvl="0" marL="457200" rtl="0" algn="l">
              <a:lnSpc>
                <a:spcPct val="115000"/>
              </a:lnSpc>
              <a:spcBef>
                <a:spcPts val="1000"/>
              </a:spcBef>
              <a:spcAft>
                <a:spcPts val="0"/>
              </a:spcAft>
              <a:buNone/>
            </a:pPr>
            <a:r>
              <a:rPr lang="en-US" sz="1600">
                <a:solidFill>
                  <a:srgbClr val="404040"/>
                </a:solidFill>
                <a:latin typeface="Trebuchet MS"/>
                <a:ea typeface="Trebuchet MS"/>
                <a:cs typeface="Trebuchet MS"/>
                <a:sym typeface="Trebuchet MS"/>
              </a:rPr>
              <a:t>  Δώστε ένα πινακάκι με τα αποτελέσματα για κάθε συνδυασμό</a:t>
            </a:r>
            <a:endParaRPr sz="1600">
              <a:solidFill>
                <a:srgbClr val="404040"/>
              </a:solidFill>
              <a:latin typeface="Trebuchet MS"/>
              <a:ea typeface="Trebuchet MS"/>
              <a:cs typeface="Trebuchet MS"/>
              <a:sym typeface="Trebuchet MS"/>
            </a:endParaRPr>
          </a:p>
          <a:p>
            <a:pPr indent="0" lvl="0" marL="0" rtl="0" algn="l">
              <a:lnSpc>
                <a:spcPct val="115000"/>
              </a:lnSpc>
              <a:spcBef>
                <a:spcPts val="1000"/>
              </a:spcBef>
              <a:spcAft>
                <a:spcPts val="0"/>
              </a:spcAft>
              <a:buNone/>
            </a:pPr>
            <a:r>
              <a:rPr lang="en-US" sz="1450">
                <a:solidFill>
                  <a:srgbClr val="0F6FC6"/>
                </a:solidFill>
              </a:rPr>
              <a:t>2.  </a:t>
            </a:r>
            <a:r>
              <a:rPr lang="en-US" sz="1800">
                <a:solidFill>
                  <a:srgbClr val="404040"/>
                </a:solidFill>
                <a:latin typeface="Trebuchet MS"/>
                <a:ea typeface="Trebuchet MS"/>
                <a:cs typeface="Trebuchet MS"/>
                <a:sym typeface="Trebuchet MS"/>
              </a:rPr>
              <a:t>Σε ποιες περιπτώσεις οι τιμές ενός χαρακτηριστικού επηρεάζουν την απόδοση του KNN? Υπάρχουν τέτοια χαρακτηριστικά μέσα στο dataset? Να τα αναφέρετε ονομαστικά και να εμφανιστεί το αντίστοιχο ιστόγραμμα τους</a:t>
            </a:r>
            <a:endParaRPr sz="1800">
              <a:solidFill>
                <a:srgbClr val="404040"/>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Άσκηση 1 – Πρόβλεψη Type (Red/White)</a:t>
            </a:r>
            <a:endParaRPr/>
          </a:p>
        </p:txBody>
      </p:sp>
      <p:sp>
        <p:nvSpPr>
          <p:cNvPr id="177" name="Google Shape;177;p6"/>
          <p:cNvSpPr txBox="1"/>
          <p:nvPr/>
        </p:nvSpPr>
        <p:spPr>
          <a:xfrm>
            <a:off x="414013" y="1534300"/>
            <a:ext cx="9123300" cy="452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US" sz="1100">
                <a:solidFill>
                  <a:srgbClr val="0F6FC6"/>
                </a:solidFill>
              </a:rPr>
              <a:t>3.</a:t>
            </a:r>
            <a:r>
              <a:rPr b="1" lang="en-US">
                <a:solidFill>
                  <a:srgbClr val="404040"/>
                </a:solidFill>
                <a:latin typeface="Trebuchet MS"/>
                <a:ea typeface="Trebuchet MS"/>
                <a:cs typeface="Trebuchet MS"/>
                <a:sym typeface="Trebuchet MS"/>
              </a:rPr>
              <a:t>Feature Importance:</a:t>
            </a:r>
            <a:endParaRPr b="1">
              <a:solidFill>
                <a:srgbClr val="404040"/>
              </a:solidFill>
              <a:latin typeface="Trebuchet MS"/>
              <a:ea typeface="Trebuchet MS"/>
              <a:cs typeface="Trebuchet MS"/>
              <a:sym typeface="Trebuchet MS"/>
            </a:endParaRPr>
          </a:p>
          <a:p>
            <a:pPr indent="0" lvl="0" marL="469900" rtl="0" algn="l">
              <a:lnSpc>
                <a:spcPct val="115000"/>
              </a:lnSpc>
              <a:spcBef>
                <a:spcPts val="1000"/>
              </a:spcBef>
              <a:spcAft>
                <a:spcPts val="0"/>
              </a:spcAft>
              <a:buNone/>
            </a:pPr>
            <a:r>
              <a:rPr lang="en-US" sz="950">
                <a:solidFill>
                  <a:srgbClr val="0F6FC6"/>
                </a:solidFill>
              </a:rPr>
              <a:t>a)</a:t>
            </a:r>
            <a:r>
              <a:rPr lang="en-US" sz="1200">
                <a:solidFill>
                  <a:srgbClr val="404040"/>
                </a:solidFill>
                <a:latin typeface="Trebuchet MS"/>
                <a:ea typeface="Trebuchet MS"/>
                <a:cs typeface="Trebuchet MS"/>
                <a:sym typeface="Trebuchet MS"/>
              </a:rPr>
              <a:t>Δοκιμάστε να εκπαιδεύσετε ένα </a:t>
            </a:r>
            <a:r>
              <a:rPr b="1" lang="en-US" sz="1200">
                <a:solidFill>
                  <a:srgbClr val="404040"/>
                </a:solidFill>
                <a:latin typeface="Trebuchet MS"/>
                <a:ea typeface="Trebuchet MS"/>
                <a:cs typeface="Trebuchet MS"/>
                <a:sym typeface="Trebuchet MS"/>
              </a:rPr>
              <a:t>DecisionTree</a:t>
            </a:r>
            <a:r>
              <a:rPr lang="en-US" sz="1200">
                <a:solidFill>
                  <a:srgbClr val="404040"/>
                </a:solidFill>
                <a:latin typeface="Trebuchet MS"/>
                <a:ea typeface="Trebuchet MS"/>
                <a:cs typeface="Trebuchet MS"/>
                <a:sym typeface="Trebuchet MS"/>
              </a:rPr>
              <a:t> με </a:t>
            </a:r>
            <a:r>
              <a:rPr lang="en-US" sz="1200">
                <a:solidFill>
                  <a:schemeClr val="dk1"/>
                </a:solidFill>
              </a:rPr>
              <a:t>random__ state=0</a:t>
            </a:r>
            <a:r>
              <a:rPr lang="en-US" sz="1200">
                <a:solidFill>
                  <a:srgbClr val="404040"/>
                </a:solidFill>
                <a:latin typeface="Trebuchet MS"/>
                <a:ea typeface="Trebuchet MS"/>
                <a:cs typeface="Trebuchet MS"/>
                <a:sym typeface="Trebuchet MS"/>
              </a:rPr>
              <a:t> και να πάρετε τα </a:t>
            </a:r>
            <a:r>
              <a:rPr b="1" lang="en-US" sz="1200">
                <a:solidFill>
                  <a:srgbClr val="404040"/>
                </a:solidFill>
                <a:latin typeface="Trebuchet MS"/>
                <a:ea typeface="Trebuchet MS"/>
                <a:cs typeface="Trebuchet MS"/>
                <a:sym typeface="Trebuchet MS"/>
              </a:rPr>
              <a:t>feature importances</a:t>
            </a:r>
            <a:endParaRPr b="1" sz="1200">
              <a:solidFill>
                <a:srgbClr val="404040"/>
              </a:solidFill>
              <a:latin typeface="Trebuchet MS"/>
              <a:ea typeface="Trebuchet MS"/>
              <a:cs typeface="Trebuchet MS"/>
              <a:sym typeface="Trebuchet MS"/>
            </a:endParaRPr>
          </a:p>
          <a:p>
            <a:pPr indent="0" lvl="0" marL="469900" rtl="0" algn="l">
              <a:lnSpc>
                <a:spcPct val="115000"/>
              </a:lnSpc>
              <a:spcBef>
                <a:spcPts val="1000"/>
              </a:spcBef>
              <a:spcAft>
                <a:spcPts val="0"/>
              </a:spcAft>
              <a:buNone/>
            </a:pPr>
            <a:r>
              <a:rPr lang="en-US" sz="950">
                <a:solidFill>
                  <a:srgbClr val="0F6FC6"/>
                </a:solidFill>
              </a:rPr>
              <a:t>b)</a:t>
            </a:r>
            <a:r>
              <a:rPr lang="en-US" sz="1200">
                <a:solidFill>
                  <a:srgbClr val="404040"/>
                </a:solidFill>
                <a:latin typeface="Trebuchet MS"/>
                <a:ea typeface="Trebuchet MS"/>
                <a:cs typeface="Trebuchet MS"/>
                <a:sym typeface="Trebuchet MS"/>
              </a:rPr>
              <a:t>Δημιουργήστε bar-plot με τη σημαντικότητα κάθε χαρακτηριστικού.</a:t>
            </a:r>
            <a:endParaRPr sz="1200">
              <a:solidFill>
                <a:srgbClr val="404040"/>
              </a:solidFill>
              <a:latin typeface="Trebuchet MS"/>
              <a:ea typeface="Trebuchet MS"/>
              <a:cs typeface="Trebuchet MS"/>
              <a:sym typeface="Trebuchet MS"/>
            </a:endParaRPr>
          </a:p>
          <a:p>
            <a:pPr indent="0" lvl="0" marL="469900" rtl="0" algn="l">
              <a:lnSpc>
                <a:spcPct val="115000"/>
              </a:lnSpc>
              <a:spcBef>
                <a:spcPts val="1000"/>
              </a:spcBef>
              <a:spcAft>
                <a:spcPts val="0"/>
              </a:spcAft>
              <a:buNone/>
            </a:pPr>
            <a:r>
              <a:rPr lang="en-US" sz="950">
                <a:solidFill>
                  <a:srgbClr val="0F6FC6"/>
                </a:solidFill>
              </a:rPr>
              <a:t>c)</a:t>
            </a:r>
            <a:r>
              <a:rPr lang="en-US" sz="1200">
                <a:solidFill>
                  <a:srgbClr val="404040"/>
                </a:solidFill>
                <a:latin typeface="Trebuchet MS"/>
                <a:ea typeface="Trebuchet MS"/>
                <a:cs typeface="Trebuchet MS"/>
                <a:sym typeface="Trebuchet MS"/>
              </a:rPr>
              <a:t>Αφαιρέστε από το dataset το λιγότερο σημαντικό χαρακτηριστικό και υπολογίστε το accuracy score του KNN για τον προηγούμενο καλύτερο συνδυασμό που βρήκατε.</a:t>
            </a:r>
            <a:endParaRPr sz="1200">
              <a:solidFill>
                <a:srgbClr val="404040"/>
              </a:solidFill>
              <a:latin typeface="Trebuchet MS"/>
              <a:ea typeface="Trebuchet MS"/>
              <a:cs typeface="Trebuchet MS"/>
              <a:sym typeface="Trebuchet MS"/>
            </a:endParaRPr>
          </a:p>
          <a:p>
            <a:pPr indent="0" lvl="0" marL="469900" rtl="0" algn="l">
              <a:lnSpc>
                <a:spcPct val="115000"/>
              </a:lnSpc>
              <a:spcBef>
                <a:spcPts val="1000"/>
              </a:spcBef>
              <a:spcAft>
                <a:spcPts val="0"/>
              </a:spcAft>
              <a:buNone/>
            </a:pPr>
            <a:r>
              <a:rPr lang="en-US" sz="950">
                <a:solidFill>
                  <a:srgbClr val="0F6FC6"/>
                </a:solidFill>
              </a:rPr>
              <a:t>d)</a:t>
            </a:r>
            <a:r>
              <a:rPr lang="en-US" sz="1200">
                <a:solidFill>
                  <a:srgbClr val="404040"/>
                </a:solidFill>
                <a:latin typeface="Trebuchet MS"/>
                <a:ea typeface="Trebuchet MS"/>
                <a:cs typeface="Trebuchet MS"/>
                <a:sym typeface="Trebuchet MS"/>
              </a:rPr>
              <a:t>Είναι πολύ πιθανό το λιγότερο σημαντικό χαρακτηριστικό να συσχετίζεται (correlated) με κάποιο από τα υπόλοιπα χαρακτηριστικά του dataset και για αυτό να έχει χαμηλό importance score. Υπολογίστε το διάγραμμα correlation με την εντολή </a:t>
            </a:r>
            <a:r>
              <a:rPr b="1" lang="en-US" sz="1200">
                <a:solidFill>
                  <a:srgbClr val="404040"/>
                </a:solidFill>
                <a:latin typeface="Trebuchet MS"/>
                <a:ea typeface="Trebuchet MS"/>
                <a:cs typeface="Trebuchet MS"/>
                <a:sym typeface="Trebuchet MS"/>
              </a:rPr>
              <a:t>matrix = df.corr()</a:t>
            </a:r>
            <a:r>
              <a:rPr lang="en-US" sz="1200">
                <a:solidFill>
                  <a:srgbClr val="404040"/>
                </a:solidFill>
                <a:latin typeface="Trebuchet MS"/>
                <a:ea typeface="Trebuchet MS"/>
                <a:cs typeface="Trebuchet MS"/>
                <a:sym typeface="Trebuchet MS"/>
              </a:rPr>
              <a:t> και εμφανίστε το με τη βιβλιοθήκη matplotlibμε την ενολή </a:t>
            </a:r>
            <a:r>
              <a:rPr b="1" lang="en-US" sz="1200">
                <a:solidFill>
                  <a:srgbClr val="404040"/>
                </a:solidFill>
                <a:latin typeface="Trebuchet MS"/>
                <a:ea typeface="Trebuchet MS"/>
                <a:cs typeface="Trebuchet MS"/>
                <a:sym typeface="Trebuchet MS"/>
              </a:rPr>
              <a:t>plt.plot(matrix)</a:t>
            </a:r>
            <a:endParaRPr b="1" sz="1200">
              <a:solidFill>
                <a:srgbClr val="404040"/>
              </a:solidFill>
              <a:latin typeface="Trebuchet MS"/>
              <a:ea typeface="Trebuchet MS"/>
              <a:cs typeface="Trebuchet MS"/>
              <a:sym typeface="Trebuchet MS"/>
            </a:endParaRPr>
          </a:p>
          <a:p>
            <a:pPr indent="0" lvl="0" marL="0" rtl="0" algn="l">
              <a:lnSpc>
                <a:spcPct val="115000"/>
              </a:lnSpc>
              <a:spcBef>
                <a:spcPts val="1000"/>
              </a:spcBef>
              <a:spcAft>
                <a:spcPts val="0"/>
              </a:spcAft>
              <a:buNone/>
            </a:pPr>
            <a:r>
              <a:rPr lang="en-US" sz="1100">
                <a:solidFill>
                  <a:srgbClr val="0F6FC6"/>
                </a:solidFill>
              </a:rPr>
              <a:t>4.</a:t>
            </a:r>
            <a:r>
              <a:rPr b="1" lang="en-US">
                <a:solidFill>
                  <a:srgbClr val="404040"/>
                </a:solidFill>
                <a:latin typeface="Trebuchet MS"/>
                <a:ea typeface="Trebuchet MS"/>
                <a:cs typeface="Trebuchet MS"/>
                <a:sym typeface="Trebuchet MS"/>
              </a:rPr>
              <a:t>Normalization:</a:t>
            </a:r>
            <a:endParaRPr b="1">
              <a:solidFill>
                <a:srgbClr val="404040"/>
              </a:solidFill>
              <a:latin typeface="Trebuchet MS"/>
              <a:ea typeface="Trebuchet MS"/>
              <a:cs typeface="Trebuchet MS"/>
              <a:sym typeface="Trebuchet MS"/>
            </a:endParaRPr>
          </a:p>
          <a:p>
            <a:pPr indent="0" lvl="0" marL="469900" rtl="0" algn="l">
              <a:lnSpc>
                <a:spcPct val="115000"/>
              </a:lnSpc>
              <a:spcBef>
                <a:spcPts val="1000"/>
              </a:spcBef>
              <a:spcAft>
                <a:spcPts val="0"/>
              </a:spcAft>
              <a:buNone/>
            </a:pPr>
            <a:r>
              <a:rPr lang="en-US" sz="950">
                <a:solidFill>
                  <a:srgbClr val="0F6FC6"/>
                </a:solidFill>
              </a:rPr>
              <a:t>a)</a:t>
            </a:r>
            <a:r>
              <a:rPr lang="en-US" sz="1200">
                <a:solidFill>
                  <a:srgbClr val="404040"/>
                </a:solidFill>
                <a:latin typeface="Trebuchet MS"/>
                <a:ea typeface="Trebuchet MS"/>
                <a:cs typeface="Trebuchet MS"/>
                <a:sym typeface="Trebuchet MS"/>
              </a:rPr>
              <a:t>Δοκιμάστε να κάνετε Normalization (ή αλλιώς “</a:t>
            </a:r>
            <a:r>
              <a:rPr b="1" i="1" lang="en-US" sz="1200">
                <a:solidFill>
                  <a:srgbClr val="404040"/>
                </a:solidFill>
                <a:latin typeface="Trebuchet MS"/>
                <a:ea typeface="Trebuchet MS"/>
                <a:cs typeface="Trebuchet MS"/>
                <a:sym typeface="Trebuchet MS"/>
              </a:rPr>
              <a:t>scaling</a:t>
            </a:r>
            <a:r>
              <a:rPr lang="en-US" sz="1200">
                <a:solidFill>
                  <a:srgbClr val="404040"/>
                </a:solidFill>
                <a:latin typeface="Trebuchet MS"/>
                <a:ea typeface="Trebuchet MS"/>
                <a:cs typeface="Trebuchet MS"/>
                <a:sym typeface="Trebuchet MS"/>
              </a:rPr>
              <a:t>”) στα inputs. Για να το κάνετε αυτό, χρησιμοποιείστε τον </a:t>
            </a:r>
            <a:r>
              <a:rPr b="1" lang="en-US" sz="1200">
                <a:solidFill>
                  <a:srgbClr val="404040"/>
                </a:solidFill>
                <a:latin typeface="Trebuchet MS"/>
                <a:ea typeface="Trebuchet MS"/>
                <a:cs typeface="Trebuchet MS"/>
                <a:sym typeface="Trebuchet MS"/>
              </a:rPr>
              <a:t>MinMaxScaler, </a:t>
            </a:r>
            <a:r>
              <a:rPr lang="en-US" sz="1200">
                <a:solidFill>
                  <a:srgbClr val="404040"/>
                </a:solidFill>
                <a:latin typeface="Trebuchet MS"/>
                <a:ea typeface="Trebuchet MS"/>
                <a:cs typeface="Trebuchet MS"/>
                <a:sym typeface="Trebuchet MS"/>
              </a:rPr>
              <a:t>εισάγοντας τον με την εντολή “</a:t>
            </a:r>
            <a:r>
              <a:rPr b="1" lang="en-US" sz="1200">
                <a:solidFill>
                  <a:schemeClr val="dk1"/>
                </a:solidFill>
              </a:rPr>
              <a:t>from sklearn.preprocessing import MinMaxScaler</a:t>
            </a:r>
            <a:r>
              <a:rPr lang="en-US" sz="1200">
                <a:solidFill>
                  <a:srgbClr val="404040"/>
                </a:solidFill>
                <a:latin typeface="Trebuchet MS"/>
                <a:ea typeface="Trebuchet MS"/>
                <a:cs typeface="Trebuchet MS"/>
                <a:sym typeface="Trebuchet MS"/>
              </a:rPr>
              <a:t>”. Χρησιμοποιήστε την εντολή scaler.fit(x_train) στα δεδομένα του train set και ύστερα scaler.transform(x_train) και scaler.transform(x_test) για τα παραδείγματα του train και test αντίστοιχα. Με αυτόν τον τρόπο, κάθε χαρακτηριστικό θα παίρνει τιμές από 0 ως 1. Έτσι, κάθε χαρακτηριστικό θα συμβάλει ισάξια στις προβλέψεις.</a:t>
            </a:r>
            <a:endParaRPr sz="1200">
              <a:solidFill>
                <a:srgbClr val="404040"/>
              </a:solidFill>
              <a:latin typeface="Trebuchet MS"/>
              <a:ea typeface="Trebuchet MS"/>
              <a:cs typeface="Trebuchet MS"/>
              <a:sym typeface="Trebuchet MS"/>
            </a:endParaRPr>
          </a:p>
          <a:p>
            <a:pPr indent="0" lvl="0" marL="469900" rtl="0" algn="l">
              <a:lnSpc>
                <a:spcPct val="115000"/>
              </a:lnSpc>
              <a:spcBef>
                <a:spcPts val="1000"/>
              </a:spcBef>
              <a:spcAft>
                <a:spcPts val="0"/>
              </a:spcAft>
              <a:buNone/>
            </a:pPr>
            <a:r>
              <a:rPr lang="en-US" sz="950">
                <a:solidFill>
                  <a:srgbClr val="0F6FC6"/>
                </a:solidFill>
              </a:rPr>
              <a:t>b)</a:t>
            </a:r>
            <a:r>
              <a:rPr lang="en-US" sz="1200">
                <a:solidFill>
                  <a:srgbClr val="404040"/>
                </a:solidFill>
                <a:latin typeface="Trebuchet MS"/>
                <a:ea typeface="Trebuchet MS"/>
                <a:cs typeface="Trebuchet MS"/>
                <a:sym typeface="Trebuchet MS"/>
              </a:rPr>
              <a:t>Μετρήστε το </a:t>
            </a:r>
            <a:r>
              <a:rPr b="1" lang="en-US" sz="1200">
                <a:solidFill>
                  <a:srgbClr val="404040"/>
                </a:solidFill>
                <a:latin typeface="Trebuchet MS"/>
                <a:ea typeface="Trebuchet MS"/>
                <a:cs typeface="Trebuchet MS"/>
                <a:sym typeface="Trebuchet MS"/>
              </a:rPr>
              <a:t>accuracy score </a:t>
            </a:r>
            <a:r>
              <a:rPr lang="en-US" sz="1200">
                <a:solidFill>
                  <a:srgbClr val="404040"/>
                </a:solidFill>
                <a:latin typeface="Trebuchet MS"/>
                <a:ea typeface="Trebuchet MS"/>
                <a:cs typeface="Trebuchet MS"/>
                <a:sym typeface="Trebuchet MS"/>
              </a:rPr>
              <a:t>του ΚΝΝ από το ερώτημα 1, δοκιμάζοντας μόνο τις δύο διαφορετικές μετρικές απόστασης (</a:t>
            </a:r>
            <a:r>
              <a:rPr b="1" lang="en-US" sz="1200">
                <a:solidFill>
                  <a:srgbClr val="404040"/>
                </a:solidFill>
                <a:latin typeface="Trebuchet MS"/>
                <a:ea typeface="Trebuchet MS"/>
                <a:cs typeface="Trebuchet MS"/>
                <a:sym typeface="Trebuchet MS"/>
              </a:rPr>
              <a:t>Manhattan</a:t>
            </a:r>
            <a:r>
              <a:rPr lang="en-US" sz="1200">
                <a:solidFill>
                  <a:srgbClr val="404040"/>
                </a:solidFill>
                <a:latin typeface="Trebuchet MS"/>
                <a:ea typeface="Trebuchet MS"/>
                <a:cs typeface="Trebuchet MS"/>
                <a:sym typeface="Trebuchet MS"/>
              </a:rPr>
              <a:t>, </a:t>
            </a:r>
            <a:r>
              <a:rPr b="1" lang="en-US" sz="1200">
                <a:solidFill>
                  <a:srgbClr val="404040"/>
                </a:solidFill>
                <a:latin typeface="Trebuchet MS"/>
                <a:ea typeface="Trebuchet MS"/>
                <a:cs typeface="Trebuchet MS"/>
                <a:sym typeface="Trebuchet MS"/>
              </a:rPr>
              <a:t>Euclidean</a:t>
            </a:r>
            <a:r>
              <a:rPr lang="en-US" sz="1200">
                <a:solidFill>
                  <a:srgbClr val="404040"/>
                </a:solidFill>
                <a:latin typeface="Trebuchet MS"/>
                <a:ea typeface="Trebuchet MS"/>
                <a:cs typeface="Trebuchet MS"/>
                <a:sym typeface="Trebuchet MS"/>
              </a:rPr>
              <a:t>).</a:t>
            </a:r>
            <a:endParaRPr sz="1200">
              <a:solidFill>
                <a:srgbClr val="40404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Άσκηση 2 – Πρόβλεψη Ποιότητας Κρασιού</a:t>
            </a:r>
            <a:endParaRPr/>
          </a:p>
        </p:txBody>
      </p:sp>
      <p:sp>
        <p:nvSpPr>
          <p:cNvPr id="183" name="Google Shape;183;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Trebuchet MS"/>
              <a:buAutoNum type="arabicPeriod"/>
            </a:pPr>
            <a:r>
              <a:rPr b="1" lang="en-US"/>
              <a:t>KNN Regression</a:t>
            </a:r>
            <a:r>
              <a:rPr lang="en-US"/>
              <a:t>:</a:t>
            </a:r>
            <a:endParaRPr/>
          </a:p>
          <a:p>
            <a:pPr indent="-342900" lvl="1" marL="800100" rtl="0" algn="l">
              <a:spcBef>
                <a:spcPts val="1000"/>
              </a:spcBef>
              <a:spcAft>
                <a:spcPts val="0"/>
              </a:spcAft>
              <a:buSzPts val="1280"/>
              <a:buFont typeface="Trebuchet MS"/>
              <a:buAutoNum type="alphaLcParenR"/>
            </a:pPr>
            <a:r>
              <a:rPr lang="en-US"/>
              <a:t>Επαναλάβετε το ερώτημα (1) της άσκησης 1, αυτή τη φορά για την πρόβλεψη της ποιότητας (</a:t>
            </a:r>
            <a:r>
              <a:rPr b="1" lang="en-US"/>
              <a:t>quality</a:t>
            </a:r>
            <a:r>
              <a:rPr lang="en-US"/>
              <a:t>) του κρασιού. Για τον τύπο (</a:t>
            </a:r>
            <a:r>
              <a:rPr b="1" lang="en-US"/>
              <a:t>type</a:t>
            </a:r>
            <a:r>
              <a:rPr lang="en-US"/>
              <a:t>) του κρασιού, θα πρέπει να μετατρέψετε τις κατηγορηματικές τιμές “white”, “red”, “rose” σε διάνυσμα one-hot διανύσματα. Μπορείτε να χρησιμοποιήσετε τη συνάρτηση όπως φαίνεται στην εικόνα παρακάτω.</a:t>
            </a:r>
            <a:endParaRPr/>
          </a:p>
          <a:p>
            <a:pPr indent="-342900" lvl="1" marL="800100" rtl="0" algn="l">
              <a:spcBef>
                <a:spcPts val="1000"/>
              </a:spcBef>
              <a:spcAft>
                <a:spcPts val="0"/>
              </a:spcAft>
              <a:buSzPts val="1280"/>
              <a:buFont typeface="Trebuchet MS"/>
              <a:buAutoNum type="alphaLcParenR"/>
            </a:pPr>
            <a:r>
              <a:rPr lang="en-US"/>
              <a:t>Υπολογίστε το </a:t>
            </a:r>
            <a:r>
              <a:rPr b="1" lang="en-US"/>
              <a:t>MAE </a:t>
            </a:r>
            <a:r>
              <a:rPr lang="en-US"/>
              <a:t>για κάθε συνδυασμό</a:t>
            </a:r>
            <a:r>
              <a:rPr b="1" lang="en-US"/>
              <a:t> </a:t>
            </a:r>
            <a:r>
              <a:rPr lang="en-US"/>
              <a:t>και δώστε το αντίστοιχο πινακάκι.</a:t>
            </a:r>
            <a:endParaRPr/>
          </a:p>
          <a:p>
            <a:pPr indent="0" lvl="1" marL="457200" rtl="0" algn="l">
              <a:spcBef>
                <a:spcPts val="1000"/>
              </a:spcBef>
              <a:spcAft>
                <a:spcPts val="0"/>
              </a:spcAft>
              <a:buSzPts val="1280"/>
              <a:buNone/>
            </a:pPr>
            <a:r>
              <a:t/>
            </a:r>
            <a:endParaRPr b="1"/>
          </a:p>
        </p:txBody>
      </p:sp>
      <p:pic>
        <p:nvPicPr>
          <p:cNvPr id="184" name="Google Shape;184;p7"/>
          <p:cNvPicPr preferRelativeResize="0"/>
          <p:nvPr/>
        </p:nvPicPr>
        <p:blipFill rotWithShape="1">
          <a:blip r:embed="rId3">
            <a:alphaModFix/>
          </a:blip>
          <a:srcRect b="0" l="2799" r="0" t="0"/>
          <a:stretch/>
        </p:blipFill>
        <p:spPr>
          <a:xfrm>
            <a:off x="1647575" y="4672125"/>
            <a:ext cx="3340600" cy="981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Bonus Άσκηση - Dimensionality Reduction (1)</a:t>
            </a:r>
            <a:endParaRPr/>
          </a:p>
        </p:txBody>
      </p:sp>
      <p:sp>
        <p:nvSpPr>
          <p:cNvPr id="190" name="Google Shape;190;p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280"/>
              <a:buFont typeface="Trebuchet MS"/>
              <a:buAutoNum type="arabicPeriod"/>
            </a:pPr>
            <a:r>
              <a:rPr lang="en-US" sz="1600"/>
              <a:t>Πάρτε τα x_train, y_train της άσκησης 1 και εφαρμόστε τη μέθοδο Linear Discriminant Analysis (LDA) για τη μείωσης διάστασης του x_train. Χρησιμοποιήστε τον υλοποιημένο αλγόριθμο </a:t>
            </a:r>
            <a:r>
              <a:rPr b="1" lang="en-US" sz="1600"/>
              <a:t>sklearn.discriminant_analysis.LinearDiscriminantAnalysis(n_components=2) </a:t>
            </a:r>
            <a:r>
              <a:rPr lang="en-US" sz="1600"/>
              <a:t>καλώντας την εντολή lda.fit(x_train, y_train) και στη συνέχεια τις εντολές lda.transform(x_train) και lda.transform(x_test). Μπορείτε να συμβουλευτείτε το παράδειγμα στο documentation: </a:t>
            </a:r>
            <a:r>
              <a:rPr lang="en-US" sz="1600" u="sng">
                <a:solidFill>
                  <a:schemeClr val="hlink"/>
                </a:solidFill>
                <a:hlinkClick r:id="rId3"/>
              </a:rPr>
              <a:t>https://scikit-learn.org/stable/modules/generated/sklearn.discriminant_analysis.LinearDiscriminantAnalysis.html</a:t>
            </a:r>
            <a:endParaRPr sz="1600"/>
          </a:p>
          <a:p>
            <a:pPr indent="-342900" lvl="0" marL="342900" rtl="0" algn="l">
              <a:spcBef>
                <a:spcPts val="1000"/>
              </a:spcBef>
              <a:spcAft>
                <a:spcPts val="0"/>
              </a:spcAft>
              <a:buSzPts val="1280"/>
              <a:buFont typeface="Trebuchet MS"/>
              <a:buAutoNum type="arabicPeriod"/>
            </a:pPr>
            <a:r>
              <a:rPr lang="en-US" sz="1600"/>
              <a:t>Δημιουργήστε scatter plot με τα σημεία των x_train και x_test. Ορίστε ένα διαφορετικό χρώμα για τα White &amp; Red αντίστοιχα (πχ μπλε κόκκινο). Επίσης, για να ναι πιο καθαρό το plot, μπορείτε να ορίσετε το opacity (alpha) των σημείων του train στο 0.5. Μπορείτε να συμβουλευτείτε το παράδειγμα στο documentation: </a:t>
            </a:r>
            <a:r>
              <a:rPr lang="en-US" sz="1600" u="sng">
                <a:solidFill>
                  <a:schemeClr val="hlink"/>
                </a:solidFill>
                <a:hlinkClick r:id="rId4"/>
              </a:rPr>
              <a:t>https://matplotlib.org/stable/gallery/lines_bars_and_markers/scatter_with_legend.html#sphx-glr-gallery-lines-bars-and-markers-scatter-with-legend-py</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Bonus Άσκηση - Dimensionality Reduction (2)</a:t>
            </a:r>
            <a:endParaRPr/>
          </a:p>
        </p:txBody>
      </p:sp>
      <p:sp>
        <p:nvSpPr>
          <p:cNvPr id="196" name="Google Shape;196;p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Font typeface="Trebuchet MS"/>
              <a:buAutoNum type="arabicPeriod" startAt="3"/>
            </a:pPr>
            <a:r>
              <a:rPr lang="en-US"/>
              <a:t>Χρησιμοποιείστε ΚΝΝ Classifier (χωρίς να πειράξετε τις υπέρ-παραμέτρους) και υπολογίστε το accuracy score.</a:t>
            </a:r>
            <a:endParaRPr/>
          </a:p>
          <a:p>
            <a:pPr indent="-342900" lvl="0" marL="342900" rtl="0" algn="l">
              <a:spcBef>
                <a:spcPts val="1000"/>
              </a:spcBef>
              <a:spcAft>
                <a:spcPts val="0"/>
              </a:spcAft>
              <a:buSzPts val="1440"/>
              <a:buFont typeface="Trebuchet MS"/>
              <a:buAutoNum type="arabicPeriod" startAt="3"/>
            </a:pPr>
            <a:r>
              <a:rPr lang="en-US"/>
              <a:t>Επαναλάβετε τη διαδικασία χρησιμοποιώντας την τεχνική </a:t>
            </a:r>
            <a:r>
              <a:rPr b="1" lang="en-US"/>
              <a:t>Uniform Manifold Approximation and Projection (UMAP). </a:t>
            </a:r>
            <a:r>
              <a:rPr lang="en-US"/>
              <a:t>Θα χρειαστεί να την εγκαταστήσετε στο colab με την εντολή </a:t>
            </a:r>
            <a:r>
              <a:rPr b="1" lang="en-US"/>
              <a:t>!pip install umap-learn</a:t>
            </a:r>
            <a:r>
              <a:rPr lang="en-US"/>
              <a:t>. Θα χρειαστείτε την εντολή </a:t>
            </a:r>
            <a:r>
              <a:rPr b="1" lang="en-US"/>
              <a:t>umap.UMAP(n_components=2).fit_transform(x_train, y=y_train)</a:t>
            </a:r>
            <a:r>
              <a:rPr lang="en-US"/>
              <a:t> για τα train και test αντίστοιχα. Μπορείτε να συμβουλευτείτε το documentation: </a:t>
            </a:r>
            <a:r>
              <a:rPr lang="en-US" u="sng">
                <a:solidFill>
                  <a:schemeClr val="hlink"/>
                </a:solidFill>
                <a:hlinkClick r:id="rId3"/>
              </a:rPr>
              <a:t>https://umap-learn.readthedocs.io/en/latest/supervised.html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Όψη">
  <a:themeElements>
    <a:clrScheme name="Μπλε">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2023-11-06T16:14:17Z</dcterms:created>
  <dc:creator>Vasilis Kochliaridis</dc:creator>
</cp:coreProperties>
</file>