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8" r:id="rId2"/>
    <p:sldId id="348" r:id="rId3"/>
    <p:sldId id="390" r:id="rId4"/>
    <p:sldId id="392" r:id="rId5"/>
    <p:sldId id="393" r:id="rId6"/>
    <p:sldId id="394" r:id="rId7"/>
    <p:sldId id="384"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020"/>
    <a:srgbClr val="F2972C"/>
    <a:srgbClr val="FF8C27"/>
    <a:srgbClr val="FFBC4C"/>
    <a:srgbClr val="DEE330"/>
    <a:srgbClr val="FFA02F"/>
    <a:srgbClr val="E38A26"/>
    <a:srgbClr val="A0B141"/>
    <a:srgbClr val="C97122"/>
    <a:srgbClr val="D67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68" autoAdjust="0"/>
    <p:restoredTop sz="95897"/>
  </p:normalViewPr>
  <p:slideViewPr>
    <p:cSldViewPr>
      <p:cViewPr varScale="1">
        <p:scale>
          <a:sx n="95" d="100"/>
          <a:sy n="95" d="100"/>
        </p:scale>
        <p:origin x="36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3/16/2021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64959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dirty="0"/>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dirty="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3/16/2021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669124"/>
            <a:ext cx="3271025" cy="314668"/>
          </a:xfrm>
        </p:spPr>
        <p:txBody>
          <a:bodyPr wrap="square">
            <a:spAutoFit/>
          </a:bodyPr>
          <a:lstStyle/>
          <a:p>
            <a:pPr algn="l"/>
            <a:r>
              <a:rPr lang="en-US" b="1" i="1" dirty="0">
                <a:solidFill>
                  <a:schemeClr val="tx2"/>
                </a:solidFill>
                <a:latin typeface="+mj-lt"/>
              </a:rPr>
              <a:t>Assignment</a:t>
            </a:r>
          </a:p>
        </p:txBody>
      </p:sp>
      <p:pic>
        <p:nvPicPr>
          <p:cNvPr id="13" name="Picture 2" descr="Data Science Tools">
            <a:extLst>
              <a:ext uri="{FF2B5EF4-FFF2-40B4-BE49-F238E27FC236}">
                <a16:creationId xmlns:a16="http://schemas.microsoft.com/office/drawing/2014/main" id="{D7077BE5-D1AB-FE40-9AEB-46C47A49DA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27" b="2331"/>
          <a:stretch/>
        </p:blipFill>
        <p:spPr bwMode="auto">
          <a:xfrm rot="187996">
            <a:off x="2530563" y="894889"/>
            <a:ext cx="3763054" cy="1815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B7F581C-9A54-2A4D-BE30-5E616D6526C1}"/>
              </a:ext>
            </a:extLst>
          </p:cNvPr>
          <p:cNvSpPr txBox="1"/>
          <p:nvPr/>
        </p:nvSpPr>
        <p:spPr>
          <a:xfrm>
            <a:off x="611560" y="3027351"/>
            <a:ext cx="6408712" cy="707886"/>
          </a:xfrm>
          <a:prstGeom prst="rect">
            <a:avLst/>
          </a:prstGeom>
          <a:noFill/>
        </p:spPr>
        <p:txBody>
          <a:bodyPr wrap="square" rtlCol="0" anchor="ctr">
            <a:spAutoFit/>
          </a:bodyPr>
          <a:lstStyle/>
          <a:p>
            <a:r>
              <a:rPr lang="en-US" sz="4000" b="1" dirty="0" err="1">
                <a:solidFill>
                  <a:schemeClr val="accent2">
                    <a:lumMod val="75000"/>
                  </a:schemeClr>
                </a:solidFill>
                <a:latin typeface="Centaur" panose="02030504050205020304" pitchFamily="18" charset="0"/>
                <a:cs typeface="Bradley Hand ITC" panose="020F0502020204030204" pitchFamily="34" charset="0"/>
              </a:rPr>
              <a:t>efood</a:t>
            </a:r>
            <a:endParaRPr lang="x-none" sz="4000" b="1" dirty="0">
              <a:solidFill>
                <a:schemeClr val="tx2"/>
              </a:solidFill>
              <a:latin typeface="Centaur" panose="02030504050205020304" pitchFamily="18" charset="0"/>
            </a:endParaRPr>
          </a:p>
        </p:txBody>
      </p:sp>
      <p:sp>
        <p:nvSpPr>
          <p:cNvPr id="11" name="Rectangle 10">
            <a:extLst>
              <a:ext uri="{FF2B5EF4-FFF2-40B4-BE49-F238E27FC236}">
                <a16:creationId xmlns:a16="http://schemas.microsoft.com/office/drawing/2014/main" id="{BCD790E7-524A-3146-8CE4-2922B6BEFE9C}"/>
              </a:ext>
            </a:extLst>
          </p:cNvPr>
          <p:cNvSpPr/>
          <p:nvPr/>
        </p:nvSpPr>
        <p:spPr>
          <a:xfrm>
            <a:off x="2843808" y="4011910"/>
            <a:ext cx="1038777" cy="72008"/>
          </a:xfrm>
          <a:prstGeom prst="rect">
            <a:avLst/>
          </a:prstGeom>
          <a:solidFill>
            <a:srgbClr val="DEE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2" name="Rectangle 11">
            <a:extLst>
              <a:ext uri="{FF2B5EF4-FFF2-40B4-BE49-F238E27FC236}">
                <a16:creationId xmlns:a16="http://schemas.microsoft.com/office/drawing/2014/main" id="{BB2C20FC-73DD-C548-AF52-9CE11D4DC0BA}"/>
              </a:ext>
            </a:extLst>
          </p:cNvPr>
          <p:cNvSpPr/>
          <p:nvPr/>
        </p:nvSpPr>
        <p:spPr>
          <a:xfrm>
            <a:off x="683568" y="4011910"/>
            <a:ext cx="1038777" cy="720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Rectangle 13">
            <a:extLst>
              <a:ext uri="{FF2B5EF4-FFF2-40B4-BE49-F238E27FC236}">
                <a16:creationId xmlns:a16="http://schemas.microsoft.com/office/drawing/2014/main" id="{1DE62111-CD8A-2F43-807F-7B5E648873E3}"/>
              </a:ext>
            </a:extLst>
          </p:cNvPr>
          <p:cNvSpPr/>
          <p:nvPr/>
        </p:nvSpPr>
        <p:spPr>
          <a:xfrm>
            <a:off x="1762577" y="4011910"/>
            <a:ext cx="1038777" cy="72008"/>
          </a:xfrm>
          <a:prstGeom prst="rect">
            <a:avLst/>
          </a:prstGeom>
          <a:solidFill>
            <a:srgbClr val="FF8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026" name="Picture 2" descr="Delivery Online Αστέρια | Δες όλα τα καταστήματα της περιοχής και παράγγειλε">
            <a:extLst>
              <a:ext uri="{FF2B5EF4-FFF2-40B4-BE49-F238E27FC236}">
                <a16:creationId xmlns:a16="http://schemas.microsoft.com/office/drawing/2014/main" id="{5C0BF138-490F-47E2-9897-E9B7451C74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4371950"/>
            <a:ext cx="2124844" cy="92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95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0</a:t>
            </a:r>
            <a:r>
              <a:rPr lang="en-US" sz="1100" b="1" dirty="0"/>
              <a:t>1</a:t>
            </a:r>
          </a:p>
        </p:txBody>
      </p:sp>
      <p:sp>
        <p:nvSpPr>
          <p:cNvPr id="6" name="Title 1"/>
          <p:cNvSpPr txBox="1">
            <a:spLocks/>
          </p:cNvSpPr>
          <p:nvPr/>
        </p:nvSpPr>
        <p:spPr bwMode="gray">
          <a:xfrm>
            <a:off x="179512" y="161022"/>
            <a:ext cx="8503920" cy="473864"/>
          </a:xfrm>
          <a:prstGeom prst="rect">
            <a:avLst/>
          </a:prstGeom>
        </p:spPr>
        <p:txBody>
          <a:bodyPr vert="horz" lIns="0" tIns="0" rIns="0" bIns="0" rtlCol="0" anchor="b" anchorCtr="0">
            <a:noAutofit/>
          </a:bodyPr>
          <a:lstStyle>
            <a:lvl1pPr algn="l" defTabSz="685800" rtl="0" eaLnBrk="1" latinLnBrk="0" hangingPunct="1">
              <a:spcBef>
                <a:spcPct val="0"/>
              </a:spcBef>
              <a:buNone/>
              <a:defRPr sz="1800" kern="1200">
                <a:solidFill>
                  <a:schemeClr val="accent3"/>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Part I</a:t>
            </a:r>
          </a:p>
        </p:txBody>
      </p:sp>
      <p:sp>
        <p:nvSpPr>
          <p:cNvPr id="8" name="Text Placeholder 3"/>
          <p:cNvSpPr txBox="1">
            <a:spLocks/>
          </p:cNvSpPr>
          <p:nvPr/>
        </p:nvSpPr>
        <p:spPr bwMode="gray">
          <a:xfrm>
            <a:off x="296932" y="1141486"/>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28600" marR="0" lvl="0" indent="-228600" algn="l" defTabSz="685800" rtl="0" eaLnBrk="1" fontAlgn="auto" latinLnBrk="0" hangingPunct="1">
              <a:lnSpc>
                <a:spcPct val="100000"/>
              </a:lnSpc>
              <a:spcBef>
                <a:spcPts val="0"/>
              </a:spcBef>
              <a:spcAft>
                <a:spcPts val="450"/>
              </a:spcAft>
              <a:buClr>
                <a:srgbClr val="616365"/>
              </a:buClr>
              <a:buSzTx/>
              <a:buAutoNum type="arabicPeriod"/>
              <a:tabLst/>
              <a:defRPr/>
            </a:pPr>
            <a:r>
              <a:rPr lang="en-US" sz="1100" b="0" dirty="0">
                <a:solidFill>
                  <a:srgbClr val="616365"/>
                </a:solidFill>
                <a:latin typeface="Arial" panose="020B0604020202020204"/>
              </a:rPr>
              <a:t>Keep only Breakfast orders</a:t>
            </a:r>
          </a:p>
          <a:p>
            <a:pPr marL="228600" marR="0" lvl="0" indent="-228600" algn="l" defTabSz="685800" rtl="0" eaLnBrk="1" fontAlgn="auto" latinLnBrk="0" hangingPunct="1">
              <a:lnSpc>
                <a:spcPct val="100000"/>
              </a:lnSpc>
              <a:spcBef>
                <a:spcPts val="0"/>
              </a:spcBef>
              <a:spcAft>
                <a:spcPts val="450"/>
              </a:spcAft>
              <a:buClr>
                <a:srgbClr val="616365"/>
              </a:buClr>
              <a:buSzTx/>
              <a:buAutoNum type="arabicPeriod"/>
              <a:tabLst/>
              <a:defRPr/>
            </a:pPr>
            <a:endParaRPr lang="en-US" sz="1100" b="0" dirty="0">
              <a:solidFill>
                <a:srgbClr val="616365"/>
              </a:solidFill>
              <a:latin typeface="Arial" panose="020B0604020202020204"/>
            </a:endParaRPr>
          </a:p>
          <a:p>
            <a:pPr marL="228600" marR="0" lvl="0" indent="-228600" algn="l" defTabSz="685800" rtl="0" eaLnBrk="1" fontAlgn="auto" latinLnBrk="0" hangingPunct="1">
              <a:lnSpc>
                <a:spcPct val="100000"/>
              </a:lnSpc>
              <a:spcBef>
                <a:spcPts val="0"/>
              </a:spcBef>
              <a:spcAft>
                <a:spcPts val="450"/>
              </a:spcAft>
              <a:buClr>
                <a:srgbClr val="616365"/>
              </a:buClr>
              <a:buSzTx/>
              <a:buAutoNum type="arabicPeriod"/>
              <a:tabLst/>
              <a:defRPr/>
            </a:pPr>
            <a:endParaRPr lang="en-US" sz="1100" b="0" dirty="0">
              <a:solidFill>
                <a:srgbClr val="616365"/>
              </a:solidFill>
              <a:latin typeface="Arial" panose="020B0604020202020204"/>
            </a:endParaRPr>
          </a:p>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2.   Sum up Data and create new variables</a:t>
            </a:r>
          </a:p>
          <a:p>
            <a:pPr marL="434577" lvl="1" indent="-171450">
              <a:buClr>
                <a:srgbClr val="616365"/>
              </a:buClr>
              <a:buFont typeface="Arial" panose="020B0604020202020204" pitchFamily="34" charset="0"/>
              <a:buChar char="•"/>
              <a:defRPr/>
            </a:pPr>
            <a:r>
              <a:rPr kumimoji="0" lang="en-US" sz="1050" b="0" i="0" u="none" strike="noStrike" kern="1200" cap="none" spc="0" normalizeH="0" baseline="0" noProof="0" dirty="0">
                <a:ln>
                  <a:noFill/>
                </a:ln>
                <a:solidFill>
                  <a:srgbClr val="616365"/>
                </a:solidFill>
                <a:effectLst/>
                <a:uLnTx/>
                <a:uFillTx/>
                <a:latin typeface="Arial" panose="020B0604020202020204"/>
                <a:ea typeface="+mn-ea"/>
                <a:cs typeface="+mn-cs"/>
              </a:rPr>
              <a:t>Recency</a:t>
            </a:r>
          </a:p>
          <a:p>
            <a:pPr marL="434577" lvl="1" indent="-171450">
              <a:buClr>
                <a:srgbClr val="616365"/>
              </a:buClr>
              <a:buFont typeface="Arial" panose="020B0604020202020204" pitchFamily="34" charset="0"/>
              <a:buChar char="•"/>
              <a:defRPr/>
            </a:pPr>
            <a:r>
              <a:rPr kumimoji="0" lang="en-US" sz="1050" b="0" i="0" u="none" strike="noStrike" kern="1200" cap="none" spc="0" normalizeH="0" baseline="0" noProof="0" dirty="0">
                <a:ln>
                  <a:noFill/>
                </a:ln>
                <a:solidFill>
                  <a:srgbClr val="616365"/>
                </a:solidFill>
                <a:effectLst/>
                <a:uLnTx/>
                <a:uFillTx/>
                <a:latin typeface="Arial" panose="020B0604020202020204"/>
                <a:ea typeface="+mn-ea"/>
                <a:cs typeface="+mn-cs"/>
              </a:rPr>
              <a:t>Frequency</a:t>
            </a:r>
          </a:p>
          <a:p>
            <a:pPr marL="434577" lvl="1" indent="-171450">
              <a:buClr>
                <a:srgbClr val="616365"/>
              </a:buClr>
              <a:buFont typeface="Arial" panose="020B0604020202020204" pitchFamily="34" charset="0"/>
              <a:buChar char="•"/>
              <a:defRPr/>
            </a:pPr>
            <a:r>
              <a:rPr kumimoji="0" lang="en-US" sz="1050" b="0" i="0" u="none" strike="noStrike" kern="1200" cap="none" spc="0" normalizeH="0" baseline="0" noProof="0" dirty="0" err="1">
                <a:ln>
                  <a:noFill/>
                </a:ln>
                <a:solidFill>
                  <a:srgbClr val="616365"/>
                </a:solidFill>
                <a:effectLst/>
                <a:uLnTx/>
                <a:uFillTx/>
                <a:latin typeface="Arial" panose="020B0604020202020204"/>
                <a:ea typeface="+mn-ea"/>
                <a:cs typeface="+mn-cs"/>
              </a:rPr>
              <a:t>AverageBasket</a:t>
            </a:r>
            <a:endParaRPr lang="en-US" sz="1050" b="0" dirty="0">
              <a:solidFill>
                <a:srgbClr val="616365"/>
              </a:solidFill>
              <a:latin typeface="Arial" panose="020B0604020202020204"/>
            </a:endParaRPr>
          </a:p>
          <a:p>
            <a:pPr marL="434577" lvl="1" indent="-171450">
              <a:buClr>
                <a:srgbClr val="616365"/>
              </a:buClr>
              <a:buFont typeface="Arial" panose="020B0604020202020204" pitchFamily="34" charset="0"/>
              <a:buChar char="•"/>
              <a:defRPr/>
            </a:pPr>
            <a:r>
              <a:rPr kumimoji="0" lang="en-US" sz="1050" b="0" i="0" u="none" strike="noStrike" kern="1200" cap="none" spc="0" normalizeH="0" baseline="0" noProof="0" dirty="0" err="1">
                <a:ln>
                  <a:noFill/>
                </a:ln>
                <a:solidFill>
                  <a:srgbClr val="616365"/>
                </a:solidFill>
                <a:effectLst/>
                <a:uLnTx/>
                <a:uFillTx/>
                <a:latin typeface="Arial" panose="020B0604020202020204"/>
                <a:ea typeface="+mn-ea"/>
                <a:cs typeface="+mn-cs"/>
              </a:rPr>
              <a:t>MonetaryValue</a:t>
            </a:r>
            <a:endParaRPr kumimoji="0" lang="en-US" sz="1050" b="0" i="0" u="none" strike="noStrike" kern="1200" cap="none" spc="0" normalizeH="0" baseline="0" noProof="0" dirty="0">
              <a:ln>
                <a:noFill/>
              </a:ln>
              <a:solidFill>
                <a:srgbClr val="616365"/>
              </a:solidFill>
              <a:effectLst/>
              <a:uLnTx/>
              <a:uFillTx/>
              <a:latin typeface="Arial" panose="020B0604020202020204"/>
              <a:ea typeface="+mn-ea"/>
              <a:cs typeface="+mn-cs"/>
            </a:endParaRPr>
          </a:p>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sp>
        <p:nvSpPr>
          <p:cNvPr id="11" name="Text Placeholder 3"/>
          <p:cNvSpPr txBox="1">
            <a:spLocks/>
          </p:cNvSpPr>
          <p:nvPr/>
        </p:nvSpPr>
        <p:spPr bwMode="gray">
          <a:xfrm>
            <a:off x="330603" y="3376917"/>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3.   Run K-Means algorithm and use elbow method</a:t>
            </a:r>
          </a:p>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pic>
        <p:nvPicPr>
          <p:cNvPr id="13" name="Picture 2" descr="Delivery Online Αστέρια | Δες όλα τα καταστήματα της περιοχής και παράγγειλε">
            <a:extLst>
              <a:ext uri="{FF2B5EF4-FFF2-40B4-BE49-F238E27FC236}">
                <a16:creationId xmlns:a16="http://schemas.microsoft.com/office/drawing/2014/main" id="{847681FA-0281-4FF0-8B36-F4E7D51B11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378817"/>
            <a:ext cx="2124844" cy="9238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3">
            <a:extLst>
              <a:ext uri="{FF2B5EF4-FFF2-40B4-BE49-F238E27FC236}">
                <a16:creationId xmlns:a16="http://schemas.microsoft.com/office/drawing/2014/main" id="{EE305A0C-D2B6-4A35-A0B3-068A63C45267}"/>
              </a:ext>
            </a:extLst>
          </p:cNvPr>
          <p:cNvSpPr txBox="1">
            <a:spLocks/>
          </p:cNvSpPr>
          <p:nvPr/>
        </p:nvSpPr>
        <p:spPr bwMode="gray">
          <a:xfrm>
            <a:off x="179511" y="682189"/>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r>
              <a:rPr lang="en-US" dirty="0">
                <a:solidFill>
                  <a:srgbClr val="616365"/>
                </a:solidFill>
                <a:latin typeface="Arial" panose="020B0604020202020204"/>
              </a:rPr>
              <a:t>A</a:t>
            </a:r>
            <a:r>
              <a:rPr kumimoji="0" lang="en-US" sz="1400" b="1" i="0" u="none" strike="noStrike" kern="1200" cap="none" spc="0" normalizeH="0" baseline="0" noProof="0" dirty="0" err="1">
                <a:ln>
                  <a:noFill/>
                </a:ln>
                <a:solidFill>
                  <a:srgbClr val="616365"/>
                </a:solidFill>
                <a:effectLst/>
                <a:uLnTx/>
                <a:uFillTx/>
                <a:latin typeface="Arial" panose="020B0604020202020204"/>
                <a:ea typeface="+mn-ea"/>
                <a:cs typeface="+mn-cs"/>
              </a:rPr>
              <a:t>pproach</a:t>
            </a:r>
            <a:r>
              <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rPr>
              <a:t> based on </a:t>
            </a:r>
            <a:r>
              <a:rPr lang="el-GR" sz="1800" i="1" dirty="0">
                <a:effectLst/>
                <a:latin typeface="Ubuntu"/>
                <a:ea typeface="Ubuntu"/>
                <a:cs typeface="Ubuntu"/>
              </a:rPr>
              <a:t>frequency</a:t>
            </a:r>
            <a:r>
              <a:rPr lang="el-GR" sz="1800" dirty="0">
                <a:effectLst/>
                <a:latin typeface="Ubuntu"/>
                <a:ea typeface="Ubuntu"/>
                <a:cs typeface="Ubuntu"/>
              </a:rPr>
              <a:t> and </a:t>
            </a:r>
            <a:r>
              <a:rPr lang="el-GR" sz="1800" i="1" dirty="0">
                <a:effectLst/>
                <a:latin typeface="Ubuntu"/>
                <a:ea typeface="Ubuntu"/>
                <a:cs typeface="Ubuntu"/>
              </a:rPr>
              <a:t>order</a:t>
            </a:r>
            <a:r>
              <a:rPr lang="el-GR" sz="1800" dirty="0">
                <a:effectLst/>
                <a:latin typeface="Ubuntu"/>
                <a:ea typeface="Ubuntu"/>
                <a:cs typeface="Ubuntu"/>
              </a:rPr>
              <a:t> value </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pic>
        <p:nvPicPr>
          <p:cNvPr id="15" name="Picture 14">
            <a:extLst>
              <a:ext uri="{FF2B5EF4-FFF2-40B4-BE49-F238E27FC236}">
                <a16:creationId xmlns:a16="http://schemas.microsoft.com/office/drawing/2014/main" id="{C9DB1406-2606-4ADC-8809-137AA236BFB2}"/>
              </a:ext>
            </a:extLst>
          </p:cNvPr>
          <p:cNvPicPr>
            <a:picLocks noChangeAspect="1"/>
          </p:cNvPicPr>
          <p:nvPr/>
        </p:nvPicPr>
        <p:blipFill>
          <a:blip r:embed="rId3"/>
          <a:stretch>
            <a:fillRect/>
          </a:stretch>
        </p:blipFill>
        <p:spPr>
          <a:xfrm>
            <a:off x="4283968" y="1141486"/>
            <a:ext cx="4131263" cy="2814930"/>
          </a:xfrm>
          <a:prstGeom prst="rect">
            <a:avLst/>
          </a:prstGeom>
        </p:spPr>
      </p:pic>
    </p:spTree>
    <p:extLst>
      <p:ext uri="{BB962C8B-B14F-4D97-AF65-F5344CB8AC3E}">
        <p14:creationId xmlns:p14="http://schemas.microsoft.com/office/powerpoint/2010/main" val="11904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0</a:t>
            </a:r>
            <a:r>
              <a:rPr lang="en-US" sz="1100" b="1" dirty="0"/>
              <a:t>1</a:t>
            </a:r>
          </a:p>
        </p:txBody>
      </p:sp>
      <p:sp>
        <p:nvSpPr>
          <p:cNvPr id="6" name="Title 1"/>
          <p:cNvSpPr txBox="1">
            <a:spLocks/>
          </p:cNvSpPr>
          <p:nvPr/>
        </p:nvSpPr>
        <p:spPr bwMode="gray">
          <a:xfrm>
            <a:off x="179512" y="161022"/>
            <a:ext cx="8503920" cy="473864"/>
          </a:xfrm>
          <a:prstGeom prst="rect">
            <a:avLst/>
          </a:prstGeom>
        </p:spPr>
        <p:txBody>
          <a:bodyPr vert="horz" lIns="0" tIns="0" rIns="0" bIns="0" rtlCol="0" anchor="b" anchorCtr="0">
            <a:noAutofit/>
          </a:bodyPr>
          <a:lstStyle>
            <a:lvl1pPr algn="l" defTabSz="685800" rtl="0" eaLnBrk="1" latinLnBrk="0" hangingPunct="1">
              <a:spcBef>
                <a:spcPct val="0"/>
              </a:spcBef>
              <a:buNone/>
              <a:defRPr sz="1800" kern="1200">
                <a:solidFill>
                  <a:schemeClr val="accent3"/>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Part I</a:t>
            </a:r>
          </a:p>
        </p:txBody>
      </p:sp>
      <p:sp>
        <p:nvSpPr>
          <p:cNvPr id="8" name="Text Placeholder 3"/>
          <p:cNvSpPr txBox="1">
            <a:spLocks/>
          </p:cNvSpPr>
          <p:nvPr/>
        </p:nvSpPr>
        <p:spPr bwMode="gray">
          <a:xfrm>
            <a:off x="179511" y="1058990"/>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28600" marR="0" lvl="0" indent="-228600" algn="l" defTabSz="685800" rtl="0" eaLnBrk="1" fontAlgn="auto" latinLnBrk="0" hangingPunct="1">
              <a:lnSpc>
                <a:spcPct val="100000"/>
              </a:lnSpc>
              <a:spcBef>
                <a:spcPts val="0"/>
              </a:spcBef>
              <a:spcAft>
                <a:spcPts val="450"/>
              </a:spcAft>
              <a:buClr>
                <a:srgbClr val="616365"/>
              </a:buClr>
              <a:buSzTx/>
              <a:buAutoNum type="arabicPeriod" startAt="4"/>
              <a:tabLst/>
              <a:defRPr/>
            </a:pPr>
            <a:r>
              <a:rPr lang="en-US" sz="1100" b="0" dirty="0">
                <a:solidFill>
                  <a:srgbClr val="616365"/>
                </a:solidFill>
                <a:latin typeface="Arial" panose="020B0604020202020204"/>
              </a:rPr>
              <a:t>Select 4 customer segments</a:t>
            </a:r>
          </a:p>
          <a:p>
            <a:pPr marL="228600" marR="0" lvl="0" indent="-228600" algn="l" defTabSz="685800" rtl="0" eaLnBrk="1" fontAlgn="auto" latinLnBrk="0" hangingPunct="1">
              <a:lnSpc>
                <a:spcPct val="100000"/>
              </a:lnSpc>
              <a:spcBef>
                <a:spcPts val="0"/>
              </a:spcBef>
              <a:spcAft>
                <a:spcPts val="450"/>
              </a:spcAft>
              <a:buClr>
                <a:srgbClr val="616365"/>
              </a:buClr>
              <a:buSzTx/>
              <a:buAutoNum type="arabicPeriod" startAt="4"/>
              <a:tabLst/>
              <a:defRPr/>
            </a:pPr>
            <a:r>
              <a:rPr lang="en-US" sz="1100" b="0" dirty="0">
                <a:solidFill>
                  <a:srgbClr val="616365"/>
                </a:solidFill>
                <a:latin typeface="Arial" panose="020B0604020202020204"/>
              </a:rPr>
              <a:t>Group and plot feature variables</a:t>
            </a:r>
          </a:p>
          <a:p>
            <a:pPr marL="228600" marR="0" lvl="0" indent="-228600" algn="l" defTabSz="685800" rtl="0" eaLnBrk="1" fontAlgn="auto" latinLnBrk="0" hangingPunct="1">
              <a:lnSpc>
                <a:spcPct val="100000"/>
              </a:lnSpc>
              <a:spcBef>
                <a:spcPts val="0"/>
              </a:spcBef>
              <a:spcAft>
                <a:spcPts val="450"/>
              </a:spcAft>
              <a:buClr>
                <a:srgbClr val="616365"/>
              </a:buClr>
              <a:buSzTx/>
              <a:buAutoNum type="arabicPeriod" startAt="4"/>
              <a:tabLst/>
              <a:defRPr/>
            </a:pPr>
            <a:r>
              <a:rPr kumimoji="0" lang="en-US" sz="1100" b="0" i="0" u="none" strike="noStrike" kern="1200" cap="none" spc="0" normalizeH="0" baseline="0" noProof="0" dirty="0">
                <a:ln>
                  <a:noFill/>
                </a:ln>
                <a:solidFill>
                  <a:srgbClr val="616365"/>
                </a:solidFill>
                <a:effectLst/>
                <a:uLnTx/>
                <a:uFillTx/>
                <a:latin typeface="Arial" panose="020B0604020202020204"/>
                <a:ea typeface="+mn-ea"/>
                <a:cs typeface="+mn-cs"/>
              </a:rPr>
              <a:t>Evaluate results and find the best segment to target</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pic>
        <p:nvPicPr>
          <p:cNvPr id="13" name="Picture 2" descr="Delivery Online Αστέρια | Δες όλα τα καταστήματα της περιοχής και παράγγειλε">
            <a:extLst>
              <a:ext uri="{FF2B5EF4-FFF2-40B4-BE49-F238E27FC236}">
                <a16:creationId xmlns:a16="http://schemas.microsoft.com/office/drawing/2014/main" id="{847681FA-0281-4FF0-8B36-F4E7D51B11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378817"/>
            <a:ext cx="2124844" cy="9238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3">
            <a:extLst>
              <a:ext uri="{FF2B5EF4-FFF2-40B4-BE49-F238E27FC236}">
                <a16:creationId xmlns:a16="http://schemas.microsoft.com/office/drawing/2014/main" id="{EE305A0C-D2B6-4A35-A0B3-068A63C45267}"/>
              </a:ext>
            </a:extLst>
          </p:cNvPr>
          <p:cNvSpPr txBox="1">
            <a:spLocks/>
          </p:cNvSpPr>
          <p:nvPr/>
        </p:nvSpPr>
        <p:spPr bwMode="gray">
          <a:xfrm>
            <a:off x="179511" y="682189"/>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r>
              <a:rPr lang="en-US" dirty="0">
                <a:solidFill>
                  <a:srgbClr val="616365"/>
                </a:solidFill>
                <a:latin typeface="Arial" panose="020B0604020202020204"/>
              </a:rPr>
              <a:t>A</a:t>
            </a:r>
            <a:r>
              <a:rPr kumimoji="0" lang="en-US" sz="1400" b="1" i="0" u="none" strike="noStrike" kern="1200" cap="none" spc="0" normalizeH="0" baseline="0" noProof="0" dirty="0" err="1">
                <a:ln>
                  <a:noFill/>
                </a:ln>
                <a:solidFill>
                  <a:srgbClr val="616365"/>
                </a:solidFill>
                <a:effectLst/>
                <a:uLnTx/>
                <a:uFillTx/>
                <a:latin typeface="Arial" panose="020B0604020202020204"/>
                <a:ea typeface="+mn-ea"/>
                <a:cs typeface="+mn-cs"/>
              </a:rPr>
              <a:t>pproach</a:t>
            </a:r>
            <a:r>
              <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rPr>
              <a:t> based on </a:t>
            </a:r>
            <a:r>
              <a:rPr lang="el-GR" sz="1800" i="1" dirty="0">
                <a:effectLst/>
                <a:latin typeface="Ubuntu"/>
                <a:ea typeface="Ubuntu"/>
                <a:cs typeface="Ubuntu"/>
              </a:rPr>
              <a:t>frequency</a:t>
            </a:r>
            <a:r>
              <a:rPr lang="el-GR" sz="1800" dirty="0">
                <a:effectLst/>
                <a:latin typeface="Ubuntu"/>
                <a:ea typeface="Ubuntu"/>
                <a:cs typeface="Ubuntu"/>
              </a:rPr>
              <a:t> and </a:t>
            </a:r>
            <a:r>
              <a:rPr lang="el-GR" sz="1800" i="1" dirty="0">
                <a:effectLst/>
                <a:latin typeface="Ubuntu"/>
                <a:ea typeface="Ubuntu"/>
                <a:cs typeface="Ubuntu"/>
              </a:rPr>
              <a:t>order</a:t>
            </a:r>
            <a:r>
              <a:rPr lang="el-GR" sz="1800" dirty="0">
                <a:effectLst/>
                <a:latin typeface="Ubuntu"/>
                <a:ea typeface="Ubuntu"/>
                <a:cs typeface="Ubuntu"/>
              </a:rPr>
              <a:t> value </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sp>
        <p:nvSpPr>
          <p:cNvPr id="12" name="Oval 11">
            <a:extLst>
              <a:ext uri="{FF2B5EF4-FFF2-40B4-BE49-F238E27FC236}">
                <a16:creationId xmlns:a16="http://schemas.microsoft.com/office/drawing/2014/main" id="{3AC53CA7-7B80-4292-9CF3-AB136BDFBC17}"/>
              </a:ext>
            </a:extLst>
          </p:cNvPr>
          <p:cNvSpPr/>
          <p:nvPr/>
        </p:nvSpPr>
        <p:spPr>
          <a:xfrm>
            <a:off x="146151" y="2349057"/>
            <a:ext cx="597049" cy="59039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15" name="Picture 14">
            <a:extLst>
              <a:ext uri="{FF2B5EF4-FFF2-40B4-BE49-F238E27FC236}">
                <a16:creationId xmlns:a16="http://schemas.microsoft.com/office/drawing/2014/main" id="{1A512788-CE2F-4D2E-AA9A-BB24447B6BFC}"/>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96172" y="2378563"/>
            <a:ext cx="519192" cy="519192"/>
          </a:xfrm>
          <a:prstGeom prst="rect">
            <a:avLst/>
          </a:prstGeom>
        </p:spPr>
      </p:pic>
      <p:sp>
        <p:nvSpPr>
          <p:cNvPr id="16" name="Text Placeholder 3">
            <a:extLst>
              <a:ext uri="{FF2B5EF4-FFF2-40B4-BE49-F238E27FC236}">
                <a16:creationId xmlns:a16="http://schemas.microsoft.com/office/drawing/2014/main" id="{FC20CF68-7D0F-44D9-863A-90351AF03932}"/>
              </a:ext>
            </a:extLst>
          </p:cNvPr>
          <p:cNvSpPr txBox="1">
            <a:spLocks/>
          </p:cNvSpPr>
          <p:nvPr/>
        </p:nvSpPr>
        <p:spPr bwMode="gray">
          <a:xfrm>
            <a:off x="916252" y="2571750"/>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r>
              <a:rPr lang="en-US" dirty="0">
                <a:solidFill>
                  <a:srgbClr val="616365"/>
                </a:solidFill>
                <a:latin typeface="Arial" panose="020B0604020202020204"/>
              </a:rPr>
              <a:t>Which segment to target?</a:t>
            </a:r>
          </a:p>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r>
              <a:rPr lang="en-US" sz="1100" dirty="0">
                <a:solidFill>
                  <a:srgbClr val="616365"/>
                </a:solidFill>
                <a:latin typeface="Arial" panose="020B0604020202020204"/>
              </a:rPr>
              <a:t>It depends on what type of marketing campaign we want to run</a:t>
            </a:r>
            <a:endParaRPr kumimoji="0" lang="en-US" sz="11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sp>
        <p:nvSpPr>
          <p:cNvPr id="17" name="Text Placeholder 3">
            <a:extLst>
              <a:ext uri="{FF2B5EF4-FFF2-40B4-BE49-F238E27FC236}">
                <a16:creationId xmlns:a16="http://schemas.microsoft.com/office/drawing/2014/main" id="{A6D808D9-84A2-4083-893C-661AC931302B}"/>
              </a:ext>
            </a:extLst>
          </p:cNvPr>
          <p:cNvSpPr txBox="1">
            <a:spLocks/>
          </p:cNvSpPr>
          <p:nvPr/>
        </p:nvSpPr>
        <p:spPr bwMode="gray">
          <a:xfrm>
            <a:off x="921510" y="3133999"/>
            <a:ext cx="7274291" cy="590393"/>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28600" marR="0" lvl="0" indent="-228600" algn="l" defTabSz="685800" rtl="0" eaLnBrk="1" fontAlgn="auto" latinLnBrk="0" hangingPunct="1">
              <a:lnSpc>
                <a:spcPct val="100000"/>
              </a:lnSpc>
              <a:spcBef>
                <a:spcPts val="0"/>
              </a:spcBef>
              <a:spcAft>
                <a:spcPts val="450"/>
              </a:spcAft>
              <a:buClr>
                <a:srgbClr val="616365"/>
              </a:buClr>
              <a:buSzTx/>
              <a:buAutoNum type="arabicPeriod"/>
              <a:tabLst/>
              <a:defRPr/>
            </a:pPr>
            <a:r>
              <a:rPr lang="en-US" sz="1100" b="0" dirty="0">
                <a:solidFill>
                  <a:srgbClr val="616365"/>
                </a:solidFill>
                <a:latin typeface="Arial" panose="020B0604020202020204"/>
              </a:rPr>
              <a:t>Profit related</a:t>
            </a:r>
          </a:p>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I would propose to target Customers of Segment 1. They are customers of great potential. They are old and they don’t use </a:t>
            </a:r>
            <a:r>
              <a:rPr lang="en-US" sz="1100" b="0" dirty="0" err="1">
                <a:solidFill>
                  <a:srgbClr val="616365"/>
                </a:solidFill>
                <a:latin typeface="Arial" panose="020B0604020202020204"/>
              </a:rPr>
              <a:t>efood</a:t>
            </a:r>
            <a:r>
              <a:rPr lang="en-US" sz="1100" b="0" dirty="0">
                <a:solidFill>
                  <a:srgbClr val="616365"/>
                </a:solidFill>
                <a:latin typeface="Arial" panose="020B0604020202020204"/>
              </a:rPr>
              <a:t> app frequent, but when they use it, their basket has great value. If we succeed to enable and engage them, through a marketing campaign we will gain greater profit, than all others.</a:t>
            </a:r>
          </a:p>
          <a:p>
            <a:pPr marR="0" lvl="0" algn="l" defTabSz="685800" rtl="0" eaLnBrk="1" fontAlgn="auto" latinLnBrk="0" hangingPunct="1">
              <a:lnSpc>
                <a:spcPct val="100000"/>
              </a:lnSpc>
              <a:spcBef>
                <a:spcPts val="0"/>
              </a:spcBef>
              <a:spcAft>
                <a:spcPts val="450"/>
              </a:spcAft>
              <a:buClr>
                <a:srgbClr val="616365"/>
              </a:buClr>
              <a:buSzTx/>
              <a:tabLst/>
              <a:defRPr/>
            </a:pPr>
            <a:r>
              <a:rPr kumimoji="0" lang="en-US" sz="1100" b="0" i="0" u="none" strike="noStrike" kern="1200" cap="none" spc="0" normalizeH="0" baseline="0" noProof="0" dirty="0">
                <a:ln>
                  <a:noFill/>
                </a:ln>
                <a:solidFill>
                  <a:srgbClr val="616365"/>
                </a:solidFill>
                <a:effectLst/>
                <a:uLnTx/>
                <a:uFillTx/>
                <a:latin typeface="Arial" panose="020B0604020202020204"/>
                <a:ea typeface="+mn-ea"/>
                <a:cs typeface="+mn-cs"/>
              </a:rPr>
              <a:t>2. Loyalty related</a:t>
            </a:r>
          </a:p>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I would propose to target Customers of segment 0. They are old and frequent customers, but with small baskets. As the online delivery market has a lot of competition, a loyalty campaign would be useful to keep these customers happy.</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pic>
        <p:nvPicPr>
          <p:cNvPr id="18" name="Picture 17">
            <a:extLst>
              <a:ext uri="{FF2B5EF4-FFF2-40B4-BE49-F238E27FC236}">
                <a16:creationId xmlns:a16="http://schemas.microsoft.com/office/drawing/2014/main" id="{0F4533AC-B8CD-4965-B3B1-A7FEA71AD9DF}"/>
              </a:ext>
            </a:extLst>
          </p:cNvPr>
          <p:cNvPicPr>
            <a:picLocks noChangeAspect="1"/>
          </p:cNvPicPr>
          <p:nvPr/>
        </p:nvPicPr>
        <p:blipFill>
          <a:blip r:embed="rId5"/>
          <a:stretch>
            <a:fillRect/>
          </a:stretch>
        </p:blipFill>
        <p:spPr>
          <a:xfrm>
            <a:off x="5380564" y="929839"/>
            <a:ext cx="3567263" cy="2154122"/>
          </a:xfrm>
          <a:prstGeom prst="rect">
            <a:avLst/>
          </a:prstGeom>
        </p:spPr>
      </p:pic>
    </p:spTree>
    <p:extLst>
      <p:ext uri="{BB962C8B-B14F-4D97-AF65-F5344CB8AC3E}">
        <p14:creationId xmlns:p14="http://schemas.microsoft.com/office/powerpoint/2010/main" val="257596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0</a:t>
            </a:r>
            <a:r>
              <a:rPr lang="en-US" sz="1100" b="1" dirty="0"/>
              <a:t>1</a:t>
            </a:r>
          </a:p>
        </p:txBody>
      </p:sp>
      <p:sp>
        <p:nvSpPr>
          <p:cNvPr id="6" name="Title 1"/>
          <p:cNvSpPr txBox="1">
            <a:spLocks/>
          </p:cNvSpPr>
          <p:nvPr/>
        </p:nvSpPr>
        <p:spPr bwMode="gray">
          <a:xfrm>
            <a:off x="179512" y="161022"/>
            <a:ext cx="8503920" cy="473864"/>
          </a:xfrm>
          <a:prstGeom prst="rect">
            <a:avLst/>
          </a:prstGeom>
        </p:spPr>
        <p:txBody>
          <a:bodyPr vert="horz" lIns="0" tIns="0" rIns="0" bIns="0" rtlCol="0" anchor="b" anchorCtr="0">
            <a:noAutofit/>
          </a:bodyPr>
          <a:lstStyle>
            <a:lvl1pPr algn="l" defTabSz="685800" rtl="0" eaLnBrk="1" latinLnBrk="0" hangingPunct="1">
              <a:spcBef>
                <a:spcPct val="0"/>
              </a:spcBef>
              <a:buNone/>
              <a:defRPr sz="1800" kern="1200">
                <a:solidFill>
                  <a:schemeClr val="accent3"/>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Part I </a:t>
            </a:r>
            <a:r>
              <a:rPr kumimoji="0" lang="en-US" sz="1800" b="0" i="0" u="none" strike="noStrike" kern="1200" cap="none" spc="0" normalizeH="0" baseline="0" noProof="0" dirty="0" err="1">
                <a:ln>
                  <a:noFill/>
                </a:ln>
                <a:solidFill>
                  <a:srgbClr val="009FDA"/>
                </a:solidFill>
                <a:effectLst/>
                <a:uLnTx/>
                <a:uFillTx/>
                <a:latin typeface="Arial" panose="020B0604020202020204"/>
                <a:ea typeface="+mj-ea"/>
                <a:cs typeface="+mj-cs"/>
              </a:rPr>
              <a:t>I</a:t>
            </a: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 </a:t>
            </a:r>
          </a:p>
        </p:txBody>
      </p:sp>
      <p:pic>
        <p:nvPicPr>
          <p:cNvPr id="13" name="Picture 2" descr="Delivery Online Αστέρια | Δες όλα τα καταστήματα της περιοχής και παράγγειλε">
            <a:extLst>
              <a:ext uri="{FF2B5EF4-FFF2-40B4-BE49-F238E27FC236}">
                <a16:creationId xmlns:a16="http://schemas.microsoft.com/office/drawing/2014/main" id="{847681FA-0281-4FF0-8B36-F4E7D51B11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378817"/>
            <a:ext cx="2124844" cy="9238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3">
            <a:extLst>
              <a:ext uri="{FF2B5EF4-FFF2-40B4-BE49-F238E27FC236}">
                <a16:creationId xmlns:a16="http://schemas.microsoft.com/office/drawing/2014/main" id="{EE305A0C-D2B6-4A35-A0B3-068A63C45267}"/>
              </a:ext>
            </a:extLst>
          </p:cNvPr>
          <p:cNvSpPr txBox="1">
            <a:spLocks/>
          </p:cNvSpPr>
          <p:nvPr/>
        </p:nvSpPr>
        <p:spPr bwMode="gray">
          <a:xfrm>
            <a:off x="179511" y="682189"/>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r>
              <a:rPr lang="en-US" dirty="0">
                <a:solidFill>
                  <a:srgbClr val="616365"/>
                </a:solidFill>
                <a:latin typeface="Arial" panose="020B0604020202020204"/>
              </a:rPr>
              <a:t>Team Development Plan</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pic>
        <p:nvPicPr>
          <p:cNvPr id="3" name="Picture 2">
            <a:extLst>
              <a:ext uri="{FF2B5EF4-FFF2-40B4-BE49-F238E27FC236}">
                <a16:creationId xmlns:a16="http://schemas.microsoft.com/office/drawing/2014/main" id="{E27A1AB1-8950-4884-8C34-2852C5E8377A}"/>
              </a:ext>
            </a:extLst>
          </p:cNvPr>
          <p:cNvPicPr>
            <a:picLocks noChangeAspect="1"/>
          </p:cNvPicPr>
          <p:nvPr/>
        </p:nvPicPr>
        <p:blipFill>
          <a:blip r:embed="rId3"/>
          <a:stretch>
            <a:fillRect/>
          </a:stretch>
        </p:blipFill>
        <p:spPr>
          <a:xfrm>
            <a:off x="251520" y="1040162"/>
            <a:ext cx="866775" cy="1323975"/>
          </a:xfrm>
          <a:prstGeom prst="rect">
            <a:avLst/>
          </a:prstGeom>
        </p:spPr>
      </p:pic>
      <p:pic>
        <p:nvPicPr>
          <p:cNvPr id="5" name="Picture 4">
            <a:extLst>
              <a:ext uri="{FF2B5EF4-FFF2-40B4-BE49-F238E27FC236}">
                <a16:creationId xmlns:a16="http://schemas.microsoft.com/office/drawing/2014/main" id="{200CE683-CC75-4959-8E4D-DB7380E21D9C}"/>
              </a:ext>
            </a:extLst>
          </p:cNvPr>
          <p:cNvPicPr>
            <a:picLocks noChangeAspect="1"/>
          </p:cNvPicPr>
          <p:nvPr/>
        </p:nvPicPr>
        <p:blipFill>
          <a:blip r:embed="rId4"/>
          <a:stretch>
            <a:fillRect/>
          </a:stretch>
        </p:blipFill>
        <p:spPr>
          <a:xfrm>
            <a:off x="311078" y="3045317"/>
            <a:ext cx="857250" cy="1333500"/>
          </a:xfrm>
          <a:prstGeom prst="rect">
            <a:avLst/>
          </a:prstGeom>
        </p:spPr>
      </p:pic>
      <p:sp>
        <p:nvSpPr>
          <p:cNvPr id="22" name="Text Placeholder 3">
            <a:extLst>
              <a:ext uri="{FF2B5EF4-FFF2-40B4-BE49-F238E27FC236}">
                <a16:creationId xmlns:a16="http://schemas.microsoft.com/office/drawing/2014/main" id="{D12D88EC-4083-4D8D-94F3-BF2B937EC120}"/>
              </a:ext>
            </a:extLst>
          </p:cNvPr>
          <p:cNvSpPr txBox="1">
            <a:spLocks/>
          </p:cNvSpPr>
          <p:nvPr/>
        </p:nvSpPr>
        <p:spPr bwMode="gray">
          <a:xfrm>
            <a:off x="1259632" y="1252820"/>
            <a:ext cx="7274291" cy="590393"/>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R="0" lvl="0" algn="l" defTabSz="685800" rtl="0" eaLnBrk="1" fontAlgn="auto" latinLnBrk="0" hangingPunct="1">
              <a:lnSpc>
                <a:spcPct val="100000"/>
              </a:lnSpc>
              <a:spcBef>
                <a:spcPts val="0"/>
              </a:spcBef>
              <a:spcAft>
                <a:spcPts val="450"/>
              </a:spcAft>
              <a:buClr>
                <a:srgbClr val="616365"/>
              </a:buClr>
              <a:buSzTx/>
              <a:tabLst/>
              <a:defRPr/>
            </a:pPr>
            <a:r>
              <a:rPr lang="en-US" sz="1200" dirty="0">
                <a:solidFill>
                  <a:srgbClr val="616365"/>
                </a:solidFill>
                <a:latin typeface="Arial" panose="020B0604020202020204"/>
              </a:rPr>
              <a:t>Alex</a:t>
            </a:r>
            <a:endParaRPr lang="en-US" sz="1100" dirty="0">
              <a:solidFill>
                <a:srgbClr val="616365"/>
              </a:solidFill>
              <a:latin typeface="Arial" panose="020B0604020202020204"/>
            </a:endParaRPr>
          </a:p>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Alex is ready for the next step. He needs a new challenge to be motivated. He will be the first team member that will be assigned to new, custom, and challenging projects. Data Science projects would be a really good option. For this reason, I would propose a python course to improve his hard skills.</a:t>
            </a:r>
          </a:p>
          <a:p>
            <a:pPr marR="0" lvl="0" algn="l" defTabSz="685800" rtl="0" eaLnBrk="1" fontAlgn="auto" latinLnBrk="0" hangingPunct="1">
              <a:lnSpc>
                <a:spcPct val="100000"/>
              </a:lnSpc>
              <a:spcBef>
                <a:spcPts val="0"/>
              </a:spcBef>
              <a:spcAft>
                <a:spcPts val="450"/>
              </a:spcAft>
              <a:buClr>
                <a:srgbClr val="616365"/>
              </a:buClr>
              <a:buSzTx/>
              <a:tabLst/>
              <a:defRPr/>
            </a:pP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sp>
        <p:nvSpPr>
          <p:cNvPr id="25" name="Text Placeholder 3">
            <a:extLst>
              <a:ext uri="{FF2B5EF4-FFF2-40B4-BE49-F238E27FC236}">
                <a16:creationId xmlns:a16="http://schemas.microsoft.com/office/drawing/2014/main" id="{116AC561-2667-40C1-8017-DF9DE00CAAC2}"/>
              </a:ext>
            </a:extLst>
          </p:cNvPr>
          <p:cNvSpPr txBox="1">
            <a:spLocks/>
          </p:cNvSpPr>
          <p:nvPr/>
        </p:nvSpPr>
        <p:spPr bwMode="gray">
          <a:xfrm>
            <a:off x="1259632" y="3300287"/>
            <a:ext cx="7274291" cy="590393"/>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R="0" lvl="0" algn="l" defTabSz="685800" rtl="0" eaLnBrk="1" fontAlgn="auto" latinLnBrk="0" hangingPunct="1">
              <a:lnSpc>
                <a:spcPct val="100000"/>
              </a:lnSpc>
              <a:spcBef>
                <a:spcPts val="0"/>
              </a:spcBef>
              <a:spcAft>
                <a:spcPts val="450"/>
              </a:spcAft>
              <a:buClr>
                <a:srgbClr val="616365"/>
              </a:buClr>
              <a:buSzTx/>
              <a:tabLst/>
              <a:defRPr/>
            </a:pPr>
            <a:r>
              <a:rPr lang="en-US" sz="1200" dirty="0">
                <a:solidFill>
                  <a:srgbClr val="616365"/>
                </a:solidFill>
                <a:latin typeface="Arial" panose="020B0604020202020204"/>
              </a:rPr>
              <a:t>Belinda</a:t>
            </a:r>
            <a:endParaRPr lang="en-US" sz="1100" dirty="0">
              <a:solidFill>
                <a:srgbClr val="616365"/>
              </a:solidFill>
              <a:latin typeface="Arial" panose="020B0604020202020204"/>
            </a:endParaRPr>
          </a:p>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Belinda has the same level of experience and knowledge as Alex. For this reason, to avoid any inconvenience I would propose the same plan. Python would be a good asset for her. Of course, I should also explain that compliance with Jira is essential for the next step and shows the professionalism needed for it.</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846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0</a:t>
            </a:r>
            <a:r>
              <a:rPr lang="en-US" sz="1100" b="1" dirty="0"/>
              <a:t>1</a:t>
            </a:r>
          </a:p>
        </p:txBody>
      </p:sp>
      <p:sp>
        <p:nvSpPr>
          <p:cNvPr id="6" name="Title 1"/>
          <p:cNvSpPr txBox="1">
            <a:spLocks/>
          </p:cNvSpPr>
          <p:nvPr/>
        </p:nvSpPr>
        <p:spPr bwMode="gray">
          <a:xfrm>
            <a:off x="179512" y="161022"/>
            <a:ext cx="8503920" cy="473864"/>
          </a:xfrm>
          <a:prstGeom prst="rect">
            <a:avLst/>
          </a:prstGeom>
        </p:spPr>
        <p:txBody>
          <a:bodyPr vert="horz" lIns="0" tIns="0" rIns="0" bIns="0" rtlCol="0" anchor="b" anchorCtr="0">
            <a:noAutofit/>
          </a:bodyPr>
          <a:lstStyle>
            <a:lvl1pPr algn="l" defTabSz="685800" rtl="0" eaLnBrk="1" latinLnBrk="0" hangingPunct="1">
              <a:spcBef>
                <a:spcPct val="0"/>
              </a:spcBef>
              <a:buNone/>
              <a:defRPr sz="1800" kern="1200">
                <a:solidFill>
                  <a:schemeClr val="accent3"/>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Part I </a:t>
            </a:r>
            <a:r>
              <a:rPr kumimoji="0" lang="en-US" sz="1800" b="0" i="0" u="none" strike="noStrike" kern="1200" cap="none" spc="0" normalizeH="0" baseline="0" noProof="0" dirty="0" err="1">
                <a:ln>
                  <a:noFill/>
                </a:ln>
                <a:solidFill>
                  <a:srgbClr val="009FDA"/>
                </a:solidFill>
                <a:effectLst/>
                <a:uLnTx/>
                <a:uFillTx/>
                <a:latin typeface="Arial" panose="020B0604020202020204"/>
                <a:ea typeface="+mj-ea"/>
                <a:cs typeface="+mj-cs"/>
              </a:rPr>
              <a:t>I</a:t>
            </a: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 </a:t>
            </a:r>
          </a:p>
        </p:txBody>
      </p:sp>
      <p:pic>
        <p:nvPicPr>
          <p:cNvPr id="13" name="Picture 2" descr="Delivery Online Αστέρια | Δες όλα τα καταστήματα της περιοχής και παράγγειλε">
            <a:extLst>
              <a:ext uri="{FF2B5EF4-FFF2-40B4-BE49-F238E27FC236}">
                <a16:creationId xmlns:a16="http://schemas.microsoft.com/office/drawing/2014/main" id="{847681FA-0281-4FF0-8B36-F4E7D51B11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378817"/>
            <a:ext cx="2124844" cy="9238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3">
            <a:extLst>
              <a:ext uri="{FF2B5EF4-FFF2-40B4-BE49-F238E27FC236}">
                <a16:creationId xmlns:a16="http://schemas.microsoft.com/office/drawing/2014/main" id="{EE305A0C-D2B6-4A35-A0B3-068A63C45267}"/>
              </a:ext>
            </a:extLst>
          </p:cNvPr>
          <p:cNvSpPr txBox="1">
            <a:spLocks/>
          </p:cNvSpPr>
          <p:nvPr/>
        </p:nvSpPr>
        <p:spPr bwMode="gray">
          <a:xfrm>
            <a:off x="179511" y="682189"/>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r>
              <a:rPr lang="en-US" dirty="0">
                <a:solidFill>
                  <a:srgbClr val="616365"/>
                </a:solidFill>
                <a:latin typeface="Arial" panose="020B0604020202020204"/>
              </a:rPr>
              <a:t>Team Development Plan</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pic>
        <p:nvPicPr>
          <p:cNvPr id="9" name="Picture 8">
            <a:extLst>
              <a:ext uri="{FF2B5EF4-FFF2-40B4-BE49-F238E27FC236}">
                <a16:creationId xmlns:a16="http://schemas.microsoft.com/office/drawing/2014/main" id="{EB132035-44E8-4EED-87CC-11E50BED7C1D}"/>
              </a:ext>
            </a:extLst>
          </p:cNvPr>
          <p:cNvPicPr>
            <a:picLocks noChangeAspect="1"/>
          </p:cNvPicPr>
          <p:nvPr/>
        </p:nvPicPr>
        <p:blipFill>
          <a:blip r:embed="rId3"/>
          <a:stretch>
            <a:fillRect/>
          </a:stretch>
        </p:blipFill>
        <p:spPr>
          <a:xfrm>
            <a:off x="181452" y="1044925"/>
            <a:ext cx="857250" cy="1314450"/>
          </a:xfrm>
          <a:prstGeom prst="rect">
            <a:avLst/>
          </a:prstGeom>
        </p:spPr>
      </p:pic>
      <p:sp>
        <p:nvSpPr>
          <p:cNvPr id="22" name="Text Placeholder 3">
            <a:extLst>
              <a:ext uri="{FF2B5EF4-FFF2-40B4-BE49-F238E27FC236}">
                <a16:creationId xmlns:a16="http://schemas.microsoft.com/office/drawing/2014/main" id="{D12D88EC-4083-4D8D-94F3-BF2B937EC120}"/>
              </a:ext>
            </a:extLst>
          </p:cNvPr>
          <p:cNvSpPr txBox="1">
            <a:spLocks/>
          </p:cNvSpPr>
          <p:nvPr/>
        </p:nvSpPr>
        <p:spPr bwMode="gray">
          <a:xfrm>
            <a:off x="1259632" y="1252820"/>
            <a:ext cx="7274291" cy="590393"/>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R="0" lvl="0" algn="l" defTabSz="685800" rtl="0" eaLnBrk="1" fontAlgn="auto" latinLnBrk="0" hangingPunct="1">
              <a:lnSpc>
                <a:spcPct val="100000"/>
              </a:lnSpc>
              <a:spcBef>
                <a:spcPts val="0"/>
              </a:spcBef>
              <a:spcAft>
                <a:spcPts val="450"/>
              </a:spcAft>
              <a:buClr>
                <a:srgbClr val="616365"/>
              </a:buClr>
              <a:buSzTx/>
              <a:tabLst/>
              <a:defRPr/>
            </a:pPr>
            <a:r>
              <a:rPr lang="en-US" sz="1200" dirty="0">
                <a:solidFill>
                  <a:srgbClr val="616365"/>
                </a:solidFill>
                <a:latin typeface="Arial" panose="020B0604020202020204"/>
              </a:rPr>
              <a:t>Chris</a:t>
            </a:r>
            <a:endParaRPr lang="en-US" sz="1100" dirty="0">
              <a:solidFill>
                <a:srgbClr val="616365"/>
              </a:solidFill>
              <a:latin typeface="Arial" panose="020B0604020202020204"/>
            </a:endParaRPr>
          </a:p>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Chris has a good technical background. He should work closely with different business teams. I would offer him a circle placement to different teams to have the opportunity to learn the business from them and help them both in terms of data automation/ manipulation or in data visualization.</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sp>
        <p:nvSpPr>
          <p:cNvPr id="25" name="Text Placeholder 3">
            <a:extLst>
              <a:ext uri="{FF2B5EF4-FFF2-40B4-BE49-F238E27FC236}">
                <a16:creationId xmlns:a16="http://schemas.microsoft.com/office/drawing/2014/main" id="{116AC561-2667-40C1-8017-DF9DE00CAAC2}"/>
              </a:ext>
            </a:extLst>
          </p:cNvPr>
          <p:cNvSpPr txBox="1">
            <a:spLocks/>
          </p:cNvSpPr>
          <p:nvPr/>
        </p:nvSpPr>
        <p:spPr bwMode="gray">
          <a:xfrm>
            <a:off x="1259632" y="3300287"/>
            <a:ext cx="7274291" cy="590393"/>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R="0" lvl="0" algn="l" defTabSz="685800" rtl="0" eaLnBrk="1" fontAlgn="auto" latinLnBrk="0" hangingPunct="1">
              <a:lnSpc>
                <a:spcPct val="100000"/>
              </a:lnSpc>
              <a:spcBef>
                <a:spcPts val="0"/>
              </a:spcBef>
              <a:spcAft>
                <a:spcPts val="450"/>
              </a:spcAft>
              <a:buClr>
                <a:srgbClr val="616365"/>
              </a:buClr>
              <a:buSzTx/>
              <a:tabLst/>
              <a:defRPr/>
            </a:pPr>
            <a:r>
              <a:rPr lang="en-US" sz="1200" dirty="0">
                <a:solidFill>
                  <a:srgbClr val="616365"/>
                </a:solidFill>
                <a:latin typeface="Arial" panose="020B0604020202020204"/>
              </a:rPr>
              <a:t>Demi</a:t>
            </a:r>
            <a:endParaRPr lang="en-US" sz="1100" dirty="0">
              <a:solidFill>
                <a:srgbClr val="616365"/>
              </a:solidFill>
              <a:latin typeface="Arial" panose="020B0604020202020204"/>
            </a:endParaRPr>
          </a:p>
          <a:p>
            <a:pPr marR="0" lvl="0" algn="l" defTabSz="685800" rtl="0" eaLnBrk="1" fontAlgn="auto" latinLnBrk="0" hangingPunct="1">
              <a:lnSpc>
                <a:spcPct val="100000"/>
              </a:lnSpc>
              <a:spcBef>
                <a:spcPts val="0"/>
              </a:spcBef>
              <a:spcAft>
                <a:spcPts val="450"/>
              </a:spcAft>
              <a:buClr>
                <a:srgbClr val="616365"/>
              </a:buClr>
              <a:buSzTx/>
              <a:tabLst/>
              <a:defRPr/>
            </a:pPr>
            <a:r>
              <a:rPr lang="en-US" sz="1100" b="0" dirty="0">
                <a:solidFill>
                  <a:srgbClr val="616365"/>
                </a:solidFill>
                <a:latin typeface="Arial" panose="020B0604020202020204"/>
              </a:rPr>
              <a:t>Demi is the junior team member. I would propose to do the data visualization, because she is good at this part and she can build up confidence. In parallel she should improve her technical background through data preparation using SQL. </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pic>
        <p:nvPicPr>
          <p:cNvPr id="12" name="Picture 11">
            <a:extLst>
              <a:ext uri="{FF2B5EF4-FFF2-40B4-BE49-F238E27FC236}">
                <a16:creationId xmlns:a16="http://schemas.microsoft.com/office/drawing/2014/main" id="{3D1FF42A-01E4-490D-9C63-4F0DE2AD6B03}"/>
              </a:ext>
            </a:extLst>
          </p:cNvPr>
          <p:cNvPicPr>
            <a:picLocks noChangeAspect="1"/>
          </p:cNvPicPr>
          <p:nvPr/>
        </p:nvPicPr>
        <p:blipFill>
          <a:blip r:embed="rId4"/>
          <a:stretch>
            <a:fillRect/>
          </a:stretch>
        </p:blipFill>
        <p:spPr>
          <a:xfrm>
            <a:off x="200502" y="3073892"/>
            <a:ext cx="838200" cy="1304925"/>
          </a:xfrm>
          <a:prstGeom prst="rect">
            <a:avLst/>
          </a:prstGeom>
        </p:spPr>
      </p:pic>
    </p:spTree>
    <p:extLst>
      <p:ext uri="{BB962C8B-B14F-4D97-AF65-F5344CB8AC3E}">
        <p14:creationId xmlns:p14="http://schemas.microsoft.com/office/powerpoint/2010/main" val="3295518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0</a:t>
            </a:r>
            <a:r>
              <a:rPr lang="en-US" sz="1100" b="1" dirty="0"/>
              <a:t>1</a:t>
            </a:r>
          </a:p>
        </p:txBody>
      </p:sp>
      <p:sp>
        <p:nvSpPr>
          <p:cNvPr id="6" name="Title 1"/>
          <p:cNvSpPr txBox="1">
            <a:spLocks/>
          </p:cNvSpPr>
          <p:nvPr/>
        </p:nvSpPr>
        <p:spPr bwMode="gray">
          <a:xfrm>
            <a:off x="179512" y="161022"/>
            <a:ext cx="8503920" cy="473864"/>
          </a:xfrm>
          <a:prstGeom prst="rect">
            <a:avLst/>
          </a:prstGeom>
        </p:spPr>
        <p:txBody>
          <a:bodyPr vert="horz" lIns="0" tIns="0" rIns="0" bIns="0" rtlCol="0" anchor="b" anchorCtr="0">
            <a:noAutofit/>
          </a:bodyPr>
          <a:lstStyle>
            <a:lvl1pPr algn="l" defTabSz="685800" rtl="0" eaLnBrk="1" latinLnBrk="0" hangingPunct="1">
              <a:spcBef>
                <a:spcPct val="0"/>
              </a:spcBef>
              <a:buNone/>
              <a:defRPr sz="1800" kern="1200">
                <a:solidFill>
                  <a:schemeClr val="accent3"/>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Part I </a:t>
            </a:r>
            <a:r>
              <a:rPr kumimoji="0" lang="en-US" sz="1800" b="0" i="0" u="none" strike="noStrike" kern="1200" cap="none" spc="0" normalizeH="0" baseline="0" noProof="0" dirty="0" err="1">
                <a:ln>
                  <a:noFill/>
                </a:ln>
                <a:solidFill>
                  <a:srgbClr val="009FDA"/>
                </a:solidFill>
                <a:effectLst/>
                <a:uLnTx/>
                <a:uFillTx/>
                <a:latin typeface="Arial" panose="020B0604020202020204"/>
                <a:ea typeface="+mj-ea"/>
                <a:cs typeface="+mj-cs"/>
              </a:rPr>
              <a:t>I</a:t>
            </a:r>
            <a:r>
              <a:rPr kumimoji="0" lang="en-US" sz="1800" b="0" i="0" u="none" strike="noStrike" kern="1200" cap="none" spc="0" normalizeH="0" baseline="0" noProof="0" dirty="0">
                <a:ln>
                  <a:noFill/>
                </a:ln>
                <a:solidFill>
                  <a:srgbClr val="009FDA"/>
                </a:solidFill>
                <a:effectLst/>
                <a:uLnTx/>
                <a:uFillTx/>
                <a:latin typeface="Arial" panose="020B0604020202020204"/>
                <a:ea typeface="+mj-ea"/>
                <a:cs typeface="+mj-cs"/>
              </a:rPr>
              <a:t> </a:t>
            </a:r>
          </a:p>
        </p:txBody>
      </p:sp>
      <p:pic>
        <p:nvPicPr>
          <p:cNvPr id="13" name="Picture 2" descr="Delivery Online Αστέρια | Δες όλα τα καταστήματα της περιοχής και παράγγειλε">
            <a:extLst>
              <a:ext uri="{FF2B5EF4-FFF2-40B4-BE49-F238E27FC236}">
                <a16:creationId xmlns:a16="http://schemas.microsoft.com/office/drawing/2014/main" id="{847681FA-0281-4FF0-8B36-F4E7D51B11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378817"/>
            <a:ext cx="2124844" cy="9238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3">
            <a:extLst>
              <a:ext uri="{FF2B5EF4-FFF2-40B4-BE49-F238E27FC236}">
                <a16:creationId xmlns:a16="http://schemas.microsoft.com/office/drawing/2014/main" id="{EE305A0C-D2B6-4A35-A0B3-068A63C45267}"/>
              </a:ext>
            </a:extLst>
          </p:cNvPr>
          <p:cNvSpPr txBox="1">
            <a:spLocks/>
          </p:cNvSpPr>
          <p:nvPr/>
        </p:nvSpPr>
        <p:spPr bwMode="gray">
          <a:xfrm>
            <a:off x="179511" y="682189"/>
            <a:ext cx="8503919" cy="247650"/>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spcAft>
                <a:spcPts val="450"/>
              </a:spcAft>
              <a:buClr>
                <a:schemeClr val="tx1"/>
              </a:buClr>
              <a:buFont typeface="Arial" pitchFamily="34" charset="0"/>
              <a:buNone/>
              <a:defRPr sz="1400" b="1" kern="1200">
                <a:solidFill>
                  <a:schemeClr val="tx1"/>
                </a:solidFill>
                <a:latin typeface="+mn-lt"/>
                <a:ea typeface="+mn-ea"/>
                <a:cs typeface="+mn-cs"/>
              </a:defRPr>
            </a:lvl1pPr>
            <a:lvl2pPr marL="263127" indent="0" algn="l" defTabSz="685800" rtl="0" eaLnBrk="1" latinLnBrk="0" hangingPunct="1">
              <a:lnSpc>
                <a:spcPct val="100000"/>
              </a:lnSpc>
              <a:spcBef>
                <a:spcPts val="0"/>
              </a:spcBef>
              <a:spcAft>
                <a:spcPts val="450"/>
              </a:spcAft>
              <a:buClr>
                <a:schemeClr val="tx1"/>
              </a:buClr>
              <a:buFont typeface="Arial" pitchFamily="34" charset="0"/>
              <a:buNone/>
              <a:defRPr sz="1400" kern="1200">
                <a:solidFill>
                  <a:schemeClr val="tx1"/>
                </a:solidFill>
                <a:latin typeface="+mn-lt"/>
                <a:ea typeface="+mn-ea"/>
                <a:cs typeface="+mn-cs"/>
              </a:defRPr>
            </a:lvl2pPr>
            <a:lvl3pPr marL="506016" indent="0" algn="l" defTabSz="1584722" rtl="0" eaLnBrk="1" latinLnBrk="0" hangingPunct="1">
              <a:lnSpc>
                <a:spcPct val="100000"/>
              </a:lnSpc>
              <a:spcBef>
                <a:spcPts val="0"/>
              </a:spcBef>
              <a:spcAft>
                <a:spcPts val="450"/>
              </a:spcAft>
              <a:buClr>
                <a:schemeClr val="tx1"/>
              </a:buClr>
              <a:buSzPct val="80000"/>
              <a:buFont typeface="Courier New"/>
              <a:buNone/>
              <a:defRPr sz="1400" kern="1200">
                <a:solidFill>
                  <a:schemeClr val="tx1"/>
                </a:solidFill>
                <a:latin typeface="+mn-lt"/>
                <a:ea typeface="+mn-ea"/>
                <a:cs typeface="+mn-cs"/>
              </a:defRPr>
            </a:lvl3pPr>
            <a:lvl4pPr marL="10287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4pPr>
            <a:lvl5pPr marL="1371600" indent="0" algn="l" defTabSz="685800" rtl="0" eaLnBrk="1" latinLnBrk="0" hangingPunct="1">
              <a:lnSpc>
                <a:spcPts val="1350"/>
              </a:lnSpc>
              <a:spcBef>
                <a:spcPct val="20000"/>
              </a:spcBef>
              <a:buClr>
                <a:schemeClr val="accent2"/>
              </a:buClr>
              <a:buFont typeface="Arial" pitchFamily="34" charset="0"/>
              <a:buNone/>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450"/>
              </a:spcAft>
              <a:buClr>
                <a:srgbClr val="616365"/>
              </a:buClr>
              <a:buSzTx/>
              <a:buFont typeface="Arial" pitchFamily="34" charset="0"/>
              <a:buNone/>
              <a:tabLst/>
              <a:defRPr/>
            </a:pPr>
            <a:r>
              <a:rPr lang="en-US" sz="1800" dirty="0">
                <a:effectLst/>
                <a:latin typeface="Ubuntu"/>
                <a:ea typeface="Ubuntu"/>
                <a:cs typeface="Ubuntu"/>
              </a:rPr>
              <a:t>Customer </a:t>
            </a:r>
            <a:r>
              <a:rPr lang="el-GR" sz="1800" dirty="0">
                <a:effectLst/>
                <a:latin typeface="Ubuntu"/>
                <a:ea typeface="Ubuntu"/>
                <a:cs typeface="Ubuntu"/>
              </a:rPr>
              <a:t>Lifetime Value prediction </a:t>
            </a:r>
            <a:endParaRPr kumimoji="0" lang="en-US" sz="1400" b="1" i="0" u="none" strike="noStrike" kern="1200" cap="none" spc="0" normalizeH="0" baseline="0" noProof="0" dirty="0">
              <a:ln>
                <a:noFill/>
              </a:ln>
              <a:solidFill>
                <a:srgbClr val="616365"/>
              </a:solidFill>
              <a:effectLst/>
              <a:uLnTx/>
              <a:uFillTx/>
              <a:latin typeface="Arial" panose="020B0604020202020204"/>
              <a:ea typeface="+mn-ea"/>
              <a:cs typeface="+mn-cs"/>
            </a:endParaRPr>
          </a:p>
        </p:txBody>
      </p:sp>
      <p:grpSp>
        <p:nvGrpSpPr>
          <p:cNvPr id="11" name="Group 10">
            <a:extLst>
              <a:ext uri="{FF2B5EF4-FFF2-40B4-BE49-F238E27FC236}">
                <a16:creationId xmlns:a16="http://schemas.microsoft.com/office/drawing/2014/main" id="{E9CF1FA4-4948-4FEE-B828-3FAE3BDD83BA}"/>
              </a:ext>
            </a:extLst>
          </p:cNvPr>
          <p:cNvGrpSpPr/>
          <p:nvPr/>
        </p:nvGrpSpPr>
        <p:grpSpPr>
          <a:xfrm>
            <a:off x="307349" y="1576994"/>
            <a:ext cx="2074285" cy="3323657"/>
            <a:chOff x="6737360" y="2488241"/>
            <a:chExt cx="2488558" cy="3323657"/>
          </a:xfrm>
        </p:grpSpPr>
        <p:sp>
          <p:nvSpPr>
            <p:cNvPr id="16" name="TextBox 15">
              <a:extLst>
                <a:ext uri="{FF2B5EF4-FFF2-40B4-BE49-F238E27FC236}">
                  <a16:creationId xmlns:a16="http://schemas.microsoft.com/office/drawing/2014/main" id="{D3FFFA93-61D1-4E9E-9C54-94475DCBAD21}"/>
                </a:ext>
              </a:extLst>
            </p:cNvPr>
            <p:cNvSpPr txBox="1"/>
            <p:nvPr/>
          </p:nvSpPr>
          <p:spPr>
            <a:xfrm>
              <a:off x="6758146" y="2488241"/>
              <a:ext cx="2467772" cy="600164"/>
            </a:xfrm>
            <a:prstGeom prst="rect">
              <a:avLst/>
            </a:prstGeom>
            <a:noFill/>
          </p:spPr>
          <p:txBody>
            <a:bodyPr wrap="square" rtlCol="0">
              <a:spAutoFit/>
            </a:bodyPr>
            <a:lstStyle/>
            <a:p>
              <a:r>
                <a:rPr lang="en-US" sz="1100" dirty="0"/>
                <a:t>1. Meeting with the team. Describe the project.</a:t>
              </a:r>
            </a:p>
          </p:txBody>
        </p:sp>
        <p:sp>
          <p:nvSpPr>
            <p:cNvPr id="17" name="TextBox 16">
              <a:extLst>
                <a:ext uri="{FF2B5EF4-FFF2-40B4-BE49-F238E27FC236}">
                  <a16:creationId xmlns:a16="http://schemas.microsoft.com/office/drawing/2014/main" id="{7A1EA218-32A3-4133-85CC-AF9ECA18736F}"/>
                </a:ext>
              </a:extLst>
            </p:cNvPr>
            <p:cNvSpPr txBox="1"/>
            <p:nvPr/>
          </p:nvSpPr>
          <p:spPr>
            <a:xfrm>
              <a:off x="6737360" y="3088075"/>
              <a:ext cx="2467772" cy="1785104"/>
            </a:xfrm>
            <a:prstGeom prst="rect">
              <a:avLst/>
            </a:prstGeom>
            <a:noFill/>
          </p:spPr>
          <p:txBody>
            <a:bodyPr wrap="square" rtlCol="0" anchor="ctr">
              <a:spAutoFit/>
            </a:bodyPr>
            <a:lstStyle/>
            <a:p>
              <a:r>
                <a:rPr lang="en-US" sz="1100" dirty="0"/>
                <a:t>2. Ask team members for data suggestions based on their expertise (Alex sales, Belinda marketing).  Alex and Belinda will be responsible for data gathering and manipulation.</a:t>
              </a:r>
            </a:p>
          </p:txBody>
        </p:sp>
        <p:sp>
          <p:nvSpPr>
            <p:cNvPr id="18" name="TextBox 17">
              <a:extLst>
                <a:ext uri="{FF2B5EF4-FFF2-40B4-BE49-F238E27FC236}">
                  <a16:creationId xmlns:a16="http://schemas.microsoft.com/office/drawing/2014/main" id="{FFA0A1DD-0469-4A41-BE17-FBEF6458AFD6}"/>
                </a:ext>
              </a:extLst>
            </p:cNvPr>
            <p:cNvSpPr txBox="1"/>
            <p:nvPr/>
          </p:nvSpPr>
          <p:spPr>
            <a:xfrm>
              <a:off x="6758146" y="4873179"/>
              <a:ext cx="2467772" cy="938719"/>
            </a:xfrm>
            <a:prstGeom prst="rect">
              <a:avLst/>
            </a:prstGeom>
            <a:noFill/>
          </p:spPr>
          <p:txBody>
            <a:bodyPr wrap="square" rtlCol="0">
              <a:spAutoFit/>
            </a:bodyPr>
            <a:lstStyle/>
            <a:p>
              <a:r>
                <a:rPr lang="en-US" sz="1100" dirty="0"/>
                <a:t>3. Evaluate data and conclude to those that will be used in the next phase</a:t>
              </a:r>
            </a:p>
          </p:txBody>
        </p:sp>
      </p:grpSp>
      <p:sp>
        <p:nvSpPr>
          <p:cNvPr id="21" name="TextBox 20">
            <a:extLst>
              <a:ext uri="{FF2B5EF4-FFF2-40B4-BE49-F238E27FC236}">
                <a16:creationId xmlns:a16="http://schemas.microsoft.com/office/drawing/2014/main" id="{E962F35C-37A3-4A14-99FE-A137A7D30E2E}"/>
              </a:ext>
            </a:extLst>
          </p:cNvPr>
          <p:cNvSpPr txBox="1"/>
          <p:nvPr/>
        </p:nvSpPr>
        <p:spPr>
          <a:xfrm>
            <a:off x="242724" y="1234966"/>
            <a:ext cx="2138910" cy="261610"/>
          </a:xfrm>
          <a:prstGeom prst="rect">
            <a:avLst/>
          </a:prstGeom>
          <a:solidFill>
            <a:srgbClr val="4C9747"/>
          </a:solidFill>
        </p:spPr>
        <p:txBody>
          <a:bodyPr wrap="square" rtlCol="0">
            <a:spAutoFit/>
          </a:bodyPr>
          <a:lstStyle/>
          <a:p>
            <a:pPr algn="ctr"/>
            <a:r>
              <a:rPr lang="en-US" sz="1100" b="1" dirty="0">
                <a:solidFill>
                  <a:schemeClr val="bg1"/>
                </a:solidFill>
              </a:rPr>
              <a:t>Data</a:t>
            </a:r>
          </a:p>
        </p:txBody>
      </p:sp>
      <p:grpSp>
        <p:nvGrpSpPr>
          <p:cNvPr id="23" name="Group 22">
            <a:extLst>
              <a:ext uri="{FF2B5EF4-FFF2-40B4-BE49-F238E27FC236}">
                <a16:creationId xmlns:a16="http://schemas.microsoft.com/office/drawing/2014/main" id="{821B49DA-195B-44D1-991B-AF94296A2549}"/>
              </a:ext>
            </a:extLst>
          </p:cNvPr>
          <p:cNvGrpSpPr/>
          <p:nvPr/>
        </p:nvGrpSpPr>
        <p:grpSpPr>
          <a:xfrm>
            <a:off x="2701357" y="1595289"/>
            <a:ext cx="2591336" cy="1641515"/>
            <a:chOff x="6728365" y="2556961"/>
            <a:chExt cx="4822004" cy="1641515"/>
          </a:xfrm>
        </p:grpSpPr>
        <p:sp>
          <p:nvSpPr>
            <p:cNvPr id="24" name="TextBox 23">
              <a:extLst>
                <a:ext uri="{FF2B5EF4-FFF2-40B4-BE49-F238E27FC236}">
                  <a16:creationId xmlns:a16="http://schemas.microsoft.com/office/drawing/2014/main" id="{F4BCB34E-0B23-4F3D-BDD8-CD752FECC52C}"/>
                </a:ext>
              </a:extLst>
            </p:cNvPr>
            <p:cNvSpPr txBox="1"/>
            <p:nvPr/>
          </p:nvSpPr>
          <p:spPr>
            <a:xfrm>
              <a:off x="6773247" y="2556961"/>
              <a:ext cx="4777122" cy="600164"/>
            </a:xfrm>
            <a:prstGeom prst="rect">
              <a:avLst/>
            </a:prstGeom>
            <a:noFill/>
          </p:spPr>
          <p:txBody>
            <a:bodyPr wrap="square" rtlCol="0">
              <a:spAutoFit/>
            </a:bodyPr>
            <a:lstStyle/>
            <a:p>
              <a:r>
                <a:rPr lang="en-US" sz="1100" dirty="0"/>
                <a:t>1. Alex will check and evaluate survival analysis and Lifetime Value prediction algorithms</a:t>
              </a:r>
            </a:p>
          </p:txBody>
        </p:sp>
        <p:sp>
          <p:nvSpPr>
            <p:cNvPr id="26" name="TextBox 25">
              <a:extLst>
                <a:ext uri="{FF2B5EF4-FFF2-40B4-BE49-F238E27FC236}">
                  <a16:creationId xmlns:a16="http://schemas.microsoft.com/office/drawing/2014/main" id="{45D15604-6452-4CE5-80D6-97E7C7620B6B}"/>
                </a:ext>
              </a:extLst>
            </p:cNvPr>
            <p:cNvSpPr txBox="1"/>
            <p:nvPr/>
          </p:nvSpPr>
          <p:spPr>
            <a:xfrm>
              <a:off x="6728365" y="3240151"/>
              <a:ext cx="4405733" cy="600164"/>
            </a:xfrm>
            <a:prstGeom prst="rect">
              <a:avLst/>
            </a:prstGeom>
            <a:noFill/>
          </p:spPr>
          <p:txBody>
            <a:bodyPr wrap="square" rtlCol="0">
              <a:spAutoFit/>
            </a:bodyPr>
            <a:lstStyle/>
            <a:p>
              <a:r>
                <a:rPr lang="en-US" sz="1100" dirty="0"/>
                <a:t>2. We will discuss the results of this research with Belinda and we will conclude to a solution.  </a:t>
              </a:r>
            </a:p>
          </p:txBody>
        </p:sp>
        <p:sp>
          <p:nvSpPr>
            <p:cNvPr id="27" name="TextBox 26">
              <a:extLst>
                <a:ext uri="{FF2B5EF4-FFF2-40B4-BE49-F238E27FC236}">
                  <a16:creationId xmlns:a16="http://schemas.microsoft.com/office/drawing/2014/main" id="{4CA2027D-F014-484B-9C94-39E9B601BB64}"/>
                </a:ext>
              </a:extLst>
            </p:cNvPr>
            <p:cNvSpPr txBox="1"/>
            <p:nvPr/>
          </p:nvSpPr>
          <p:spPr>
            <a:xfrm>
              <a:off x="6814209" y="3936866"/>
              <a:ext cx="3841574" cy="261610"/>
            </a:xfrm>
            <a:prstGeom prst="rect">
              <a:avLst/>
            </a:prstGeom>
            <a:noFill/>
          </p:spPr>
          <p:txBody>
            <a:bodyPr wrap="square" rtlCol="0">
              <a:spAutoFit/>
            </a:bodyPr>
            <a:lstStyle/>
            <a:p>
              <a:r>
                <a:rPr lang="en-US" sz="1100" dirty="0"/>
                <a:t>3. Alex will run the model </a:t>
              </a:r>
            </a:p>
          </p:txBody>
        </p:sp>
      </p:grpSp>
      <p:sp>
        <p:nvSpPr>
          <p:cNvPr id="28" name="TextBox 27">
            <a:extLst>
              <a:ext uri="{FF2B5EF4-FFF2-40B4-BE49-F238E27FC236}">
                <a16:creationId xmlns:a16="http://schemas.microsoft.com/office/drawing/2014/main" id="{3C4A6DED-1DBA-497A-8960-08AE8C36E2C2}"/>
              </a:ext>
            </a:extLst>
          </p:cNvPr>
          <p:cNvSpPr txBox="1"/>
          <p:nvPr/>
        </p:nvSpPr>
        <p:spPr>
          <a:xfrm>
            <a:off x="2771800" y="1237762"/>
            <a:ext cx="2340644" cy="261610"/>
          </a:xfrm>
          <a:prstGeom prst="rect">
            <a:avLst/>
          </a:prstGeom>
          <a:solidFill>
            <a:srgbClr val="D7782D"/>
          </a:solidFill>
        </p:spPr>
        <p:txBody>
          <a:bodyPr wrap="square" rtlCol="0">
            <a:spAutoFit/>
          </a:bodyPr>
          <a:lstStyle/>
          <a:p>
            <a:pPr algn="ctr"/>
            <a:r>
              <a:rPr lang="en-US" sz="1100" b="1" dirty="0">
                <a:solidFill>
                  <a:schemeClr val="bg1"/>
                </a:solidFill>
              </a:rPr>
              <a:t>Data modelling</a:t>
            </a:r>
          </a:p>
        </p:txBody>
      </p:sp>
      <p:sp>
        <p:nvSpPr>
          <p:cNvPr id="29" name="TextBox 28">
            <a:extLst>
              <a:ext uri="{FF2B5EF4-FFF2-40B4-BE49-F238E27FC236}">
                <a16:creationId xmlns:a16="http://schemas.microsoft.com/office/drawing/2014/main" id="{EF6B9057-FD23-4411-A8E1-2097EBB720F5}"/>
              </a:ext>
            </a:extLst>
          </p:cNvPr>
          <p:cNvSpPr txBox="1"/>
          <p:nvPr/>
        </p:nvSpPr>
        <p:spPr>
          <a:xfrm>
            <a:off x="5694015" y="1234966"/>
            <a:ext cx="2478385" cy="261610"/>
          </a:xfrm>
          <a:prstGeom prst="rect">
            <a:avLst/>
          </a:prstGeom>
          <a:solidFill>
            <a:schemeClr val="accent3"/>
          </a:solidFill>
        </p:spPr>
        <p:txBody>
          <a:bodyPr wrap="square" rtlCol="0">
            <a:spAutoFit/>
          </a:bodyPr>
          <a:lstStyle/>
          <a:p>
            <a:pPr algn="ctr"/>
            <a:r>
              <a:rPr lang="en-US" sz="1100" b="1" dirty="0">
                <a:solidFill>
                  <a:schemeClr val="bg1"/>
                </a:solidFill>
              </a:rPr>
              <a:t>Presentation</a:t>
            </a:r>
          </a:p>
        </p:txBody>
      </p:sp>
      <p:sp>
        <p:nvSpPr>
          <p:cNvPr id="30" name="TextBox 29">
            <a:extLst>
              <a:ext uri="{FF2B5EF4-FFF2-40B4-BE49-F238E27FC236}">
                <a16:creationId xmlns:a16="http://schemas.microsoft.com/office/drawing/2014/main" id="{34BC79CF-3839-42BD-AD3B-DFEA87DECD9A}"/>
              </a:ext>
            </a:extLst>
          </p:cNvPr>
          <p:cNvSpPr txBox="1"/>
          <p:nvPr/>
        </p:nvSpPr>
        <p:spPr>
          <a:xfrm>
            <a:off x="5654476" y="1576664"/>
            <a:ext cx="2478385" cy="430887"/>
          </a:xfrm>
          <a:prstGeom prst="rect">
            <a:avLst/>
          </a:prstGeom>
          <a:noFill/>
        </p:spPr>
        <p:txBody>
          <a:bodyPr wrap="square" rtlCol="0">
            <a:spAutoFit/>
          </a:bodyPr>
          <a:lstStyle/>
          <a:p>
            <a:r>
              <a:rPr lang="en-US" sz="1100" dirty="0"/>
              <a:t>1. Alex will prepare the presentation with the help of Belinda, if needed</a:t>
            </a:r>
          </a:p>
        </p:txBody>
      </p:sp>
      <p:sp>
        <p:nvSpPr>
          <p:cNvPr id="31" name="TextBox 30">
            <a:extLst>
              <a:ext uri="{FF2B5EF4-FFF2-40B4-BE49-F238E27FC236}">
                <a16:creationId xmlns:a16="http://schemas.microsoft.com/office/drawing/2014/main" id="{85194B4C-37BC-49F0-AF88-53D3B5268EA6}"/>
              </a:ext>
            </a:extLst>
          </p:cNvPr>
          <p:cNvSpPr txBox="1"/>
          <p:nvPr/>
        </p:nvSpPr>
        <p:spPr>
          <a:xfrm>
            <a:off x="5654476" y="2312498"/>
            <a:ext cx="2367632" cy="430887"/>
          </a:xfrm>
          <a:prstGeom prst="rect">
            <a:avLst/>
          </a:prstGeom>
          <a:noFill/>
        </p:spPr>
        <p:txBody>
          <a:bodyPr wrap="square" rtlCol="0">
            <a:spAutoFit/>
          </a:bodyPr>
          <a:lstStyle/>
          <a:p>
            <a:r>
              <a:rPr lang="en-US" sz="1100" dirty="0"/>
              <a:t>2. I will review the results and the presentation. </a:t>
            </a:r>
          </a:p>
        </p:txBody>
      </p:sp>
      <p:sp>
        <p:nvSpPr>
          <p:cNvPr id="38" name="TextBox 37">
            <a:extLst>
              <a:ext uri="{FF2B5EF4-FFF2-40B4-BE49-F238E27FC236}">
                <a16:creationId xmlns:a16="http://schemas.microsoft.com/office/drawing/2014/main" id="{85E96705-C273-481E-A67A-7F83A677EAA8}"/>
              </a:ext>
            </a:extLst>
          </p:cNvPr>
          <p:cNvSpPr txBox="1"/>
          <p:nvPr/>
        </p:nvSpPr>
        <p:spPr>
          <a:xfrm>
            <a:off x="5654476" y="2828030"/>
            <a:ext cx="2517924" cy="600164"/>
          </a:xfrm>
          <a:prstGeom prst="rect">
            <a:avLst/>
          </a:prstGeom>
          <a:noFill/>
        </p:spPr>
        <p:txBody>
          <a:bodyPr wrap="square" rtlCol="0">
            <a:spAutoFit/>
          </a:bodyPr>
          <a:lstStyle/>
          <a:p>
            <a:r>
              <a:rPr lang="en-US" sz="1100" dirty="0"/>
              <a:t>3. Alex will finally present to the relevant stakeholders, having my full support when needed. </a:t>
            </a:r>
          </a:p>
        </p:txBody>
      </p:sp>
    </p:spTree>
    <p:extLst>
      <p:ext uri="{BB962C8B-B14F-4D97-AF65-F5344CB8AC3E}">
        <p14:creationId xmlns:p14="http://schemas.microsoft.com/office/powerpoint/2010/main" val="190556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Data Science Tools">
            <a:extLst>
              <a:ext uri="{FF2B5EF4-FFF2-40B4-BE49-F238E27FC236}">
                <a16:creationId xmlns:a16="http://schemas.microsoft.com/office/drawing/2014/main" id="{D7077BE5-D1AB-FE40-9AEB-46C47A49DA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27" b="2331"/>
          <a:stretch/>
        </p:blipFill>
        <p:spPr bwMode="auto">
          <a:xfrm rot="187996">
            <a:off x="2690473" y="1377091"/>
            <a:ext cx="3763054" cy="1815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B7F581C-9A54-2A4D-BE30-5E616D6526C1}"/>
              </a:ext>
            </a:extLst>
          </p:cNvPr>
          <p:cNvSpPr txBox="1"/>
          <p:nvPr/>
        </p:nvSpPr>
        <p:spPr>
          <a:xfrm>
            <a:off x="2762472" y="3232016"/>
            <a:ext cx="3856645" cy="707886"/>
          </a:xfrm>
          <a:prstGeom prst="rect">
            <a:avLst/>
          </a:prstGeom>
          <a:noFill/>
        </p:spPr>
        <p:txBody>
          <a:bodyPr wrap="square" rtlCol="0">
            <a:spAutoFit/>
          </a:bodyPr>
          <a:lstStyle/>
          <a:p>
            <a:pPr algn="ctr"/>
            <a:r>
              <a:rPr lang="en-US" sz="4000" b="1" dirty="0">
                <a:solidFill>
                  <a:schemeClr val="accent2">
                    <a:lumMod val="75000"/>
                  </a:schemeClr>
                </a:solidFill>
                <a:latin typeface="Centaur" panose="02030504050205020304" pitchFamily="18" charset="0"/>
                <a:cs typeface="Bradley Hand ITC" panose="020F0502020204030204" pitchFamily="34" charset="0"/>
              </a:rPr>
              <a:t>Thank </a:t>
            </a:r>
            <a:r>
              <a:rPr lang="en-US" sz="4000" b="1" dirty="0">
                <a:solidFill>
                  <a:srgbClr val="FF8C27"/>
                </a:solidFill>
                <a:latin typeface="Centaur" panose="02030504050205020304" pitchFamily="18" charset="0"/>
                <a:cs typeface="Bradley Hand ITC" panose="020F0502020204030204" pitchFamily="34" charset="0"/>
              </a:rPr>
              <a:t>You</a:t>
            </a:r>
            <a:endParaRPr lang="x-none" sz="4000" b="1" dirty="0">
              <a:solidFill>
                <a:srgbClr val="DEE330"/>
              </a:solidFill>
              <a:latin typeface="Centaur" panose="02030504050205020304" pitchFamily="18" charset="0"/>
            </a:endParaRPr>
          </a:p>
        </p:txBody>
      </p:sp>
    </p:spTree>
    <p:extLst>
      <p:ext uri="{BB962C8B-B14F-4D97-AF65-F5344CB8AC3E}">
        <p14:creationId xmlns:p14="http://schemas.microsoft.com/office/powerpoint/2010/main" val="335598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1102</TotalTime>
  <Words>597</Words>
  <Application>Microsoft Office PowerPoint</Application>
  <PresentationFormat>On-screen Show (16:9)</PresentationFormat>
  <Paragraphs>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Centaur</vt:lpstr>
      <vt:lpstr>Source Sans Pro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Anastasia Chatzopoulou</dc:creator>
  <cp:lastModifiedBy>Anastasia Chatzopoulou</cp:lastModifiedBy>
  <cp:revision>13</cp:revision>
  <dcterms:created xsi:type="dcterms:W3CDTF">2021-01-15T09:23:52Z</dcterms:created>
  <dcterms:modified xsi:type="dcterms:W3CDTF">2021-03-17T10:14:54Z</dcterms:modified>
</cp:coreProperties>
</file>