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ju4Oio2Hi/cQoe0vDWrRGC/Rs1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 name="Google Shape;4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8"/>
          <p:cNvSpPr/>
          <p:nvPr/>
        </p:nvSpPr>
        <p:spPr>
          <a:xfrm>
            <a:off x="0" y="0"/>
            <a:ext cx="9144000" cy="3518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 name="Google Shape;10;p18"/>
          <p:cNvCxnSpPr/>
          <p:nvPr/>
        </p:nvCxnSpPr>
        <p:spPr>
          <a:xfrm>
            <a:off x="0" y="3496605"/>
            <a:ext cx="9144000" cy="0"/>
          </a:xfrm>
          <a:prstGeom prst="straightConnector1">
            <a:avLst/>
          </a:prstGeom>
          <a:noFill/>
          <a:ln cap="flat" cmpd="sng" w="57150">
            <a:solidFill>
              <a:srgbClr val="000000">
                <a:alpha val="14509"/>
              </a:srgbClr>
            </a:solidFill>
            <a:prstDash val="solid"/>
            <a:round/>
            <a:headEnd len="sm" w="sm" type="none"/>
            <a:tailEnd len="sm" w="sm" type="none"/>
          </a:ln>
        </p:spPr>
      </p:cxnSp>
      <p:sp>
        <p:nvSpPr>
          <p:cNvPr id="11" name="Google Shape;11;p18"/>
          <p:cNvSpPr txBox="1"/>
          <p:nvPr>
            <p:ph type="ctrTitle"/>
          </p:nvPr>
        </p:nvSpPr>
        <p:spPr>
          <a:xfrm>
            <a:off x="685800" y="1867781"/>
            <a:ext cx="7772400" cy="164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p:txBody>
      </p:sp>
      <p:sp>
        <p:nvSpPr>
          <p:cNvPr id="12" name="Google Shape;12;p18"/>
          <p:cNvSpPr txBox="1"/>
          <p:nvPr>
            <p:ph idx="1" type="subTitle"/>
          </p:nvPr>
        </p:nvSpPr>
        <p:spPr>
          <a:xfrm>
            <a:off x="685800" y="3627027"/>
            <a:ext cx="7772400" cy="77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3000"/>
              <a:buNone/>
              <a:defRPr>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9"/>
          <p:cNvSpPr/>
          <p:nvPr/>
        </p:nvSpPr>
        <p:spPr>
          <a:xfrm>
            <a:off x="0" y="0"/>
            <a:ext cx="9144000" cy="11499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 name="Google Shape;15;p19"/>
          <p:cNvCxnSpPr/>
          <p:nvPr/>
        </p:nvCxnSpPr>
        <p:spPr>
          <a:xfrm>
            <a:off x="0" y="1127875"/>
            <a:ext cx="9144000" cy="0"/>
          </a:xfrm>
          <a:prstGeom prst="straightConnector1">
            <a:avLst/>
          </a:prstGeom>
          <a:noFill/>
          <a:ln cap="flat" cmpd="sng" w="57150">
            <a:solidFill>
              <a:srgbClr val="000000">
                <a:alpha val="14509"/>
              </a:srgbClr>
            </a:solidFill>
            <a:prstDash val="solid"/>
            <a:round/>
            <a:headEnd len="sm" w="sm" type="none"/>
            <a:tailEnd len="sm" w="sm" type="none"/>
          </a:ln>
        </p:spPr>
      </p:cxnSp>
      <p:sp>
        <p:nvSpPr>
          <p:cNvPr id="16" name="Google Shape;16;p1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17" name="Google Shape;17;p19"/>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20"/>
          <p:cNvSpPr/>
          <p:nvPr/>
        </p:nvSpPr>
        <p:spPr>
          <a:xfrm>
            <a:off x="0" y="0"/>
            <a:ext cx="9144000" cy="1149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 name="Google Shape;20;p20"/>
          <p:cNvCxnSpPr/>
          <p:nvPr/>
        </p:nvCxnSpPr>
        <p:spPr>
          <a:xfrm>
            <a:off x="0" y="1127875"/>
            <a:ext cx="9144000" cy="0"/>
          </a:xfrm>
          <a:prstGeom prst="straightConnector1">
            <a:avLst/>
          </a:prstGeom>
          <a:noFill/>
          <a:ln cap="flat" cmpd="sng" w="57150">
            <a:solidFill>
              <a:srgbClr val="000000">
                <a:alpha val="14509"/>
              </a:srgbClr>
            </a:solidFill>
            <a:prstDash val="solid"/>
            <a:round/>
            <a:headEnd len="sm" w="sm" type="none"/>
            <a:tailEnd len="sm" w="sm" type="none"/>
          </a:ln>
        </p:spPr>
      </p:cxnSp>
      <p:sp>
        <p:nvSpPr>
          <p:cNvPr id="21" name="Google Shape;21;p2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2" name="Google Shape;22;p20"/>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3" name="Google Shape;23;p20"/>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21"/>
          <p:cNvSpPr/>
          <p:nvPr/>
        </p:nvSpPr>
        <p:spPr>
          <a:xfrm>
            <a:off x="0" y="0"/>
            <a:ext cx="9144000" cy="11499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 name="Google Shape;26;p21"/>
          <p:cNvCxnSpPr/>
          <p:nvPr/>
        </p:nvCxnSpPr>
        <p:spPr>
          <a:xfrm>
            <a:off x="0" y="1127875"/>
            <a:ext cx="9144000" cy="0"/>
          </a:xfrm>
          <a:prstGeom prst="straightConnector1">
            <a:avLst/>
          </a:prstGeom>
          <a:noFill/>
          <a:ln cap="flat" cmpd="sng" w="57150">
            <a:solidFill>
              <a:srgbClr val="000000">
                <a:alpha val="14509"/>
              </a:srgbClr>
            </a:solidFill>
            <a:prstDash val="solid"/>
            <a:round/>
            <a:headEnd len="sm" w="sm" type="none"/>
            <a:tailEnd len="sm" w="sm" type="none"/>
          </a:ln>
        </p:spPr>
      </p:cxnSp>
      <p:sp>
        <p:nvSpPr>
          <p:cNvPr id="27" name="Google Shape;27;p2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8" name="Shape 28"/>
        <p:cNvGrpSpPr/>
        <p:nvPr/>
      </p:nvGrpSpPr>
      <p:grpSpPr>
        <a:xfrm>
          <a:off x="0" y="0"/>
          <a:ext cx="0" cy="0"/>
          <a:chOff x="0" y="0"/>
          <a:chExt cx="0" cy="0"/>
        </a:xfrm>
      </p:grpSpPr>
      <p:sp>
        <p:nvSpPr>
          <p:cNvPr id="29" name="Google Shape;29;p22"/>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Clr>
                <a:schemeClr val="dk2"/>
              </a:buClr>
              <a:buSzPts val="1800"/>
              <a:buNone/>
              <a:defRPr sz="1800">
                <a:solidFill>
                  <a:schemeClr val="dk2"/>
                </a:solidFill>
              </a:defRPr>
            </a:lvl1pPr>
          </a:lstStyle>
          <a:p/>
        </p:txBody>
      </p:sp>
      <p:sp>
        <p:nvSpPr>
          <p:cNvPr id="30" name="Google Shape;30;p22"/>
          <p:cNvSpPr/>
          <p:nvPr/>
        </p:nvSpPr>
        <p:spPr>
          <a:xfrm>
            <a:off x="4274" y="0"/>
            <a:ext cx="9144000" cy="4406400"/>
          </a:xfrm>
          <a:prstGeom prst="rect">
            <a:avLst/>
          </a:prstGeom>
          <a:solidFill>
            <a:srgbClr val="2388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 name="Google Shape;31;p22"/>
          <p:cNvCxnSpPr/>
          <p:nvPr/>
        </p:nvCxnSpPr>
        <p:spPr>
          <a:xfrm>
            <a:off x="0" y="4384371"/>
            <a:ext cx="9144000" cy="0"/>
          </a:xfrm>
          <a:prstGeom prst="straightConnector1">
            <a:avLst/>
          </a:prstGeom>
          <a:noFill/>
          <a:ln cap="flat" cmpd="sng" w="57150">
            <a:solidFill>
              <a:srgbClr val="000000">
                <a:alpha val="14509"/>
              </a:srgbClr>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32"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iz">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9pPr>
          </a:lstStyle>
          <a:p/>
        </p:txBody>
      </p:sp>
      <p:sp>
        <p:nvSpPr>
          <p:cNvPr id="7" name="Google Shape;7;p17"/>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
          <p:cNvSpPr txBox="1"/>
          <p:nvPr>
            <p:ph type="ctrTitle"/>
          </p:nvPr>
        </p:nvSpPr>
        <p:spPr>
          <a:xfrm>
            <a:off x="685800" y="1867781"/>
            <a:ext cx="7772400" cy="164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7200"/>
              <a:buNone/>
            </a:pPr>
            <a:r>
              <a:rPr lang="en"/>
              <a:t>Specificații</a:t>
            </a:r>
            <a:endParaRPr/>
          </a:p>
        </p:txBody>
      </p:sp>
      <p:sp>
        <p:nvSpPr>
          <p:cNvPr id="38" name="Google Shape;38;p1"/>
          <p:cNvSpPr txBox="1"/>
          <p:nvPr>
            <p:ph idx="1" type="subTitle"/>
          </p:nvPr>
        </p:nvSpPr>
        <p:spPr>
          <a:xfrm>
            <a:off x="685800" y="3627027"/>
            <a:ext cx="7772400" cy="77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0"/>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Detaliere specificații</a:t>
            </a:r>
            <a:endParaRPr/>
          </a:p>
        </p:txBody>
      </p:sp>
      <p:sp>
        <p:nvSpPr>
          <p:cNvPr id="92" name="Google Shape;92;p10"/>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Operații - delete  10%</a:t>
            </a:r>
            <a:endParaRPr/>
          </a:p>
          <a:p>
            <a:pPr indent="-381000" lvl="1" marL="914400" marR="0" rtl="0" algn="l">
              <a:lnSpc>
                <a:spcPct val="100000"/>
              </a:lnSpc>
              <a:spcBef>
                <a:spcPts val="0"/>
              </a:spcBef>
              <a:spcAft>
                <a:spcPts val="0"/>
              </a:spcAft>
              <a:buSzPts val="2400"/>
              <a:buChar char="○"/>
            </a:pPr>
            <a:r>
              <a:rPr lang="en"/>
              <a:t>operație de ștergere a unei entități prin sequelize</a:t>
            </a:r>
            <a:endParaRPr/>
          </a:p>
          <a:p>
            <a:pPr indent="-381000" lvl="1" marL="914400" marR="0" rtl="0" algn="l">
              <a:lnSpc>
                <a:spcPct val="100000"/>
              </a:lnSpc>
              <a:spcBef>
                <a:spcPts val="0"/>
              </a:spcBef>
              <a:spcAft>
                <a:spcPts val="0"/>
              </a:spcAft>
              <a:buSzPts val="2400"/>
              <a:buChar char="○"/>
            </a:pPr>
            <a:r>
              <a:rPr lang="en"/>
              <a:t>expunere ca operație pe un serviciu rest</a:t>
            </a:r>
            <a:endParaRPr/>
          </a:p>
          <a:p>
            <a:pPr indent="-381000" lvl="1" marL="914400" marR="0" rtl="0" algn="l">
              <a:lnSpc>
                <a:spcPct val="100000"/>
              </a:lnSpc>
              <a:spcBef>
                <a:spcPts val="0"/>
              </a:spcBef>
              <a:spcAft>
                <a:spcPts val="0"/>
              </a:spcAft>
              <a:buSzPts val="2400"/>
              <a:buChar char="○"/>
            </a:pPr>
            <a:r>
              <a:rPr lang="en"/>
              <a:t>elemente de interfață care permit invocarea operației din browser-ul clientului</a:t>
            </a:r>
            <a:endParaRPr/>
          </a:p>
          <a:p>
            <a:pPr indent="-228600" lvl="0" marL="914400" rtl="0" algn="l">
              <a:lnSpc>
                <a:spcPct val="100000"/>
              </a:lnSpc>
              <a:spcBef>
                <a:spcPts val="600"/>
              </a:spcBef>
              <a:spcAft>
                <a:spcPts val="0"/>
              </a:spcAft>
              <a:buSzPts val="3000"/>
              <a:buNone/>
            </a:pPr>
            <a:r>
              <a:t/>
            </a:r>
            <a:endParaRPr/>
          </a:p>
          <a:p>
            <a:pPr indent="-228600" lvl="0" marL="914400" rtl="0" algn="l">
              <a:lnSpc>
                <a:spcPct val="100000"/>
              </a:lnSpc>
              <a:spcBef>
                <a:spcPts val="600"/>
              </a:spcBef>
              <a:spcAft>
                <a:spcPts val="0"/>
              </a:spcAft>
              <a:buSzPts val="3000"/>
              <a:buNone/>
            </a:pPr>
            <a:r>
              <a:t/>
            </a:r>
            <a:endParaRPr/>
          </a:p>
          <a:p>
            <a:pPr indent="-228600" lvl="0" marL="914400" rtl="0" algn="l">
              <a:lnSpc>
                <a:spcPct val="100000"/>
              </a:lnSpc>
              <a:spcBef>
                <a:spcPts val="600"/>
              </a:spcBef>
              <a:spcAft>
                <a:spcPts val="0"/>
              </a:spcAft>
              <a:buSzPts val="3000"/>
              <a:buNone/>
            </a:pPr>
            <a:r>
              <a:t/>
            </a:r>
            <a:endParaRPr/>
          </a:p>
          <a:p>
            <a:pPr indent="-381000" lvl="1" marL="914400" rtl="0" algn="l">
              <a:lnSpc>
                <a:spcPct val="100000"/>
              </a:lnSpc>
              <a:spcBef>
                <a:spcPts val="480"/>
              </a:spcBef>
              <a:spcAft>
                <a:spcPts val="0"/>
              </a:spcAft>
              <a:buSzPts val="2400"/>
              <a:buChar char="○"/>
            </a:pPr>
            <a:r>
              <a:t/>
            </a:r>
            <a:endParaRPr/>
          </a:p>
          <a:p>
            <a:pPr indent="0" lvl="0" marL="0" rtl="0" algn="l">
              <a:lnSpc>
                <a:spcPct val="100000"/>
              </a:lnSpc>
              <a:spcBef>
                <a:spcPts val="600"/>
              </a:spcBef>
              <a:spcAft>
                <a:spcPts val="0"/>
              </a:spcAft>
              <a:buSzPts val="3000"/>
              <a:buNone/>
            </a:pPr>
            <a:r>
              <a:t/>
            </a:r>
            <a:endParaRPr/>
          </a:p>
          <a:p>
            <a:pPr indent="0" lvl="0" marL="0" rtl="0" algn="l">
              <a:lnSpc>
                <a:spcPct val="100000"/>
              </a:lnSpc>
              <a:spcBef>
                <a:spcPts val="600"/>
              </a:spcBef>
              <a:spcAft>
                <a:spcPts val="0"/>
              </a:spcAft>
              <a:buSzPts val="3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Detaliere specificații</a:t>
            </a:r>
            <a:endParaRPr/>
          </a:p>
        </p:txBody>
      </p:sp>
      <p:sp>
        <p:nvSpPr>
          <p:cNvPr id="98" name="Google Shape;98;p1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Operații - citire 15%</a:t>
            </a:r>
            <a:endParaRPr/>
          </a:p>
          <a:p>
            <a:pPr indent="-381000" lvl="1" marL="914400" rtl="0" algn="l">
              <a:lnSpc>
                <a:spcPct val="100000"/>
              </a:lnSpc>
              <a:spcBef>
                <a:spcPts val="0"/>
              </a:spcBef>
              <a:spcAft>
                <a:spcPts val="0"/>
              </a:spcAft>
              <a:buSzPts val="2400"/>
              <a:buChar char="○"/>
            </a:pPr>
            <a:r>
              <a:rPr lang="en" sz="2400"/>
              <a:t>opera</a:t>
            </a:r>
            <a:r>
              <a:rPr lang="en"/>
              <a:t>ț</a:t>
            </a:r>
            <a:r>
              <a:rPr lang="en" sz="2400"/>
              <a:t>ie de citire a unei entit</a:t>
            </a:r>
            <a:r>
              <a:rPr lang="en"/>
              <a:t>ăț</a:t>
            </a:r>
            <a:r>
              <a:rPr lang="en" sz="2400"/>
              <a:t>i prin sequelize</a:t>
            </a:r>
            <a:endParaRPr/>
          </a:p>
          <a:p>
            <a:pPr indent="-381000" lvl="1" marL="914400" rtl="0" algn="l">
              <a:lnSpc>
                <a:spcPct val="100000"/>
              </a:lnSpc>
              <a:spcBef>
                <a:spcPts val="0"/>
              </a:spcBef>
              <a:spcAft>
                <a:spcPts val="0"/>
              </a:spcAft>
              <a:buSzPts val="2400"/>
              <a:buChar char="○"/>
            </a:pPr>
            <a:r>
              <a:rPr lang="en"/>
              <a:t>expunere ca operație pe un serviciu rest</a:t>
            </a:r>
            <a:endParaRPr/>
          </a:p>
          <a:p>
            <a:pPr indent="-381000" lvl="1" marL="914400" rtl="0" algn="l">
              <a:lnSpc>
                <a:spcPct val="100000"/>
              </a:lnSpc>
              <a:spcBef>
                <a:spcPts val="0"/>
              </a:spcBef>
              <a:spcAft>
                <a:spcPts val="0"/>
              </a:spcAft>
              <a:buSzPts val="2400"/>
              <a:buChar char="○"/>
            </a:pPr>
            <a:r>
              <a:rPr lang="en"/>
              <a:t>elemente de interfață care afișează o listă de entități</a:t>
            </a:r>
            <a:endParaRPr/>
          </a:p>
          <a:p>
            <a:pPr indent="0" lvl="0" marL="0" rtl="0" algn="l">
              <a:lnSpc>
                <a:spcPct val="100000"/>
              </a:lnSpc>
              <a:spcBef>
                <a:spcPts val="600"/>
              </a:spcBef>
              <a:spcAft>
                <a:spcPts val="0"/>
              </a:spcAft>
              <a:buSzPts val="3000"/>
              <a:buNone/>
            </a:pPr>
            <a:r>
              <a:t/>
            </a:r>
            <a:endParaRPr/>
          </a:p>
          <a:p>
            <a:pPr indent="0" lvl="0" marL="0" rtl="0" algn="l">
              <a:lnSpc>
                <a:spcPct val="100000"/>
              </a:lnSpc>
              <a:spcBef>
                <a:spcPts val="600"/>
              </a:spcBef>
              <a:spcAft>
                <a:spcPts val="0"/>
              </a:spcAft>
              <a:buSzPts val="3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Detaliere specificații</a:t>
            </a:r>
            <a:endParaRPr/>
          </a:p>
        </p:txBody>
      </p:sp>
      <p:sp>
        <p:nvSpPr>
          <p:cNvPr id="104" name="Google Shape;104;p12"/>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Alte componente - 10%</a:t>
            </a:r>
            <a:endParaRPr/>
          </a:p>
          <a:p>
            <a:pPr indent="-381000" lvl="1" marL="914400" rtl="0" algn="l">
              <a:lnSpc>
                <a:spcPct val="100000"/>
              </a:lnSpc>
              <a:spcBef>
                <a:spcPts val="0"/>
              </a:spcBef>
              <a:spcAft>
                <a:spcPts val="0"/>
              </a:spcAft>
              <a:buSzPts val="2400"/>
              <a:buChar char="○"/>
            </a:pPr>
            <a:r>
              <a:rPr lang="en" sz="3000"/>
              <a:t>clase de stil pentru prezentare</a:t>
            </a:r>
            <a:endParaRPr sz="3000"/>
          </a:p>
          <a:p>
            <a:pPr indent="0" lvl="0" marL="0" rtl="0" algn="l">
              <a:lnSpc>
                <a:spcPct val="100000"/>
              </a:lnSpc>
              <a:spcBef>
                <a:spcPts val="600"/>
              </a:spcBef>
              <a:spcAft>
                <a:spcPts val="0"/>
              </a:spcAft>
              <a:buSzPts val="3000"/>
              <a:buNone/>
            </a:pPr>
            <a:r>
              <a:t/>
            </a:r>
            <a:endParaRPr/>
          </a:p>
          <a:p>
            <a:pPr indent="0" lvl="0" marL="0" rtl="0" algn="l">
              <a:lnSpc>
                <a:spcPct val="100000"/>
              </a:lnSpc>
              <a:spcBef>
                <a:spcPts val="600"/>
              </a:spcBef>
              <a:spcAft>
                <a:spcPts val="0"/>
              </a:spcAft>
              <a:buSzPts val="3000"/>
              <a:buNone/>
            </a:pPr>
            <a:r>
              <a:t/>
            </a:r>
            <a:endParaRPr/>
          </a:p>
          <a:p>
            <a:pPr indent="0" lvl="0" marL="0" rtl="0" algn="l">
              <a:lnSpc>
                <a:spcPct val="100000"/>
              </a:lnSpc>
              <a:spcBef>
                <a:spcPts val="600"/>
              </a:spcBef>
              <a:spcAft>
                <a:spcPts val="0"/>
              </a:spcAft>
              <a:buSzPts val="3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Detaliere specificații</a:t>
            </a:r>
            <a:endParaRPr/>
          </a:p>
        </p:txBody>
      </p:sp>
      <p:sp>
        <p:nvSpPr>
          <p:cNvPr id="110" name="Google Shape;110;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Coding style   10%</a:t>
            </a:r>
            <a:endParaRPr/>
          </a:p>
          <a:p>
            <a:pPr indent="-381000" lvl="1" marL="914400" rtl="0" algn="l">
              <a:lnSpc>
                <a:spcPct val="100000"/>
              </a:lnSpc>
              <a:spcBef>
                <a:spcPts val="0"/>
              </a:spcBef>
              <a:spcAft>
                <a:spcPts val="0"/>
              </a:spcAft>
              <a:buSzPts val="2400"/>
              <a:buChar char="○"/>
            </a:pPr>
            <a:r>
              <a:rPr lang="en"/>
              <a:t>codul trebuie să fie bine organizat, numele variabilelor trebuie să fie sugestive (și trebuie să se utilizeze un standard de numire oricare ar fi el e.g. camel case), codul trebuie să fie indentat pentru a fi ușor citibil</a:t>
            </a:r>
            <a:endParaRPr/>
          </a:p>
          <a:p>
            <a:pPr indent="0" lvl="0" marL="0" rtl="0" algn="l">
              <a:lnSpc>
                <a:spcPct val="100000"/>
              </a:lnSpc>
              <a:spcBef>
                <a:spcPts val="600"/>
              </a:spcBef>
              <a:spcAft>
                <a:spcPts val="0"/>
              </a:spcAft>
              <a:buSzPts val="3000"/>
              <a:buNone/>
            </a:pPr>
            <a:r>
              <a:t/>
            </a:r>
            <a:endParaRPr/>
          </a:p>
          <a:p>
            <a:pPr indent="0" lvl="0" marL="0" rtl="0" algn="l">
              <a:lnSpc>
                <a:spcPct val="100000"/>
              </a:lnSpc>
              <a:spcBef>
                <a:spcPts val="600"/>
              </a:spcBef>
              <a:spcAft>
                <a:spcPts val="0"/>
              </a:spcAft>
              <a:buSzPts val="3000"/>
              <a:buNone/>
            </a:pPr>
            <a:r>
              <a:t/>
            </a:r>
            <a:endParaRPr/>
          </a:p>
          <a:p>
            <a:pPr indent="0" lvl="0" marL="0" rtl="0" algn="l">
              <a:lnSpc>
                <a:spcPct val="100000"/>
              </a:lnSpc>
              <a:spcBef>
                <a:spcPts val="600"/>
              </a:spcBef>
              <a:spcAft>
                <a:spcPts val="0"/>
              </a:spcAft>
              <a:buSzPts val="3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Detaliere specificații</a:t>
            </a:r>
            <a:endParaRPr/>
          </a:p>
        </p:txBody>
      </p:sp>
      <p:sp>
        <p:nvSpPr>
          <p:cNvPr id="116" name="Google Shape;116;p14"/>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Alte considerații - 10%</a:t>
            </a:r>
            <a:endParaRPr/>
          </a:p>
          <a:p>
            <a:pPr indent="-381000" lvl="1" marL="914400" marR="0" rtl="0" algn="l">
              <a:lnSpc>
                <a:spcPct val="100000"/>
              </a:lnSpc>
              <a:spcBef>
                <a:spcPts val="0"/>
              </a:spcBef>
              <a:spcAft>
                <a:spcPts val="0"/>
              </a:spcAft>
              <a:buClr>
                <a:schemeClr val="dk1"/>
              </a:buClr>
              <a:buSzPts val="2400"/>
              <a:buFont typeface="Arial"/>
              <a:buChar char="○"/>
            </a:pPr>
            <a:r>
              <a:rPr lang="en" sz="3000"/>
              <a:t>trebuie sa existe o logică coeziva a aplicației </a:t>
            </a:r>
            <a:endParaRPr sz="3000"/>
          </a:p>
          <a:p>
            <a:pPr indent="-419100" lvl="1" marL="914400" rtl="0" algn="l">
              <a:lnSpc>
                <a:spcPct val="100000"/>
              </a:lnSpc>
              <a:spcBef>
                <a:spcPts val="0"/>
              </a:spcBef>
              <a:spcAft>
                <a:spcPts val="0"/>
              </a:spcAft>
              <a:buSzPts val="3000"/>
              <a:buChar char="○"/>
            </a:pPr>
            <a:r>
              <a:rPr lang="en" sz="3000"/>
              <a:t>denumirile de variabile, componente etc trebuie să fie sugestive</a:t>
            </a:r>
            <a:endParaRPr sz="3000"/>
          </a:p>
          <a:p>
            <a:pPr indent="0" lvl="0" marL="457200" rtl="0" algn="l">
              <a:lnSpc>
                <a:spcPct val="100000"/>
              </a:lnSpc>
              <a:spcBef>
                <a:spcPts val="600"/>
              </a:spcBef>
              <a:spcAft>
                <a:spcPts val="0"/>
              </a:spcAft>
              <a:buSzPts val="3000"/>
              <a:buNone/>
            </a:pPr>
            <a:r>
              <a:t/>
            </a:r>
            <a:endParaRPr sz="3000"/>
          </a:p>
          <a:p>
            <a:pPr indent="0" lvl="0" marL="0" rtl="0" algn="l">
              <a:lnSpc>
                <a:spcPct val="100000"/>
              </a:lnSpc>
              <a:spcBef>
                <a:spcPts val="600"/>
              </a:spcBef>
              <a:spcAft>
                <a:spcPts val="0"/>
              </a:spcAft>
              <a:buSzPts val="3000"/>
              <a:buNone/>
            </a:pPr>
            <a:r>
              <a:t/>
            </a:r>
            <a:endParaRPr/>
          </a:p>
          <a:p>
            <a:pPr indent="0" lvl="0" marL="0" rtl="0" algn="l">
              <a:lnSpc>
                <a:spcPct val="100000"/>
              </a:lnSpc>
              <a:spcBef>
                <a:spcPts val="600"/>
              </a:spcBef>
              <a:spcAft>
                <a:spcPts val="0"/>
              </a:spcAft>
              <a:buSzPts val="3000"/>
              <a:buNone/>
            </a:pPr>
            <a:r>
              <a:t/>
            </a:r>
            <a:endParaRPr/>
          </a:p>
          <a:p>
            <a:pPr indent="0" lvl="0" marL="0" rtl="0" algn="l">
              <a:lnSpc>
                <a:spcPct val="100000"/>
              </a:lnSpc>
              <a:spcBef>
                <a:spcPts val="600"/>
              </a:spcBef>
              <a:spcAft>
                <a:spcPts val="0"/>
              </a:spcAft>
              <a:buSzPts val="3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Erori</a:t>
            </a:r>
            <a:endParaRPr/>
          </a:p>
        </p:txBody>
      </p:sp>
      <p:sp>
        <p:nvSpPr>
          <p:cNvPr id="122" name="Google Shape;122;p15"/>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Erori - se poate scadea până la jumatate din punctaj pentru erori grave</a:t>
            </a:r>
            <a:endParaRPr/>
          </a:p>
          <a:p>
            <a:pPr indent="-381000" lvl="1" marL="914400" rtl="0" algn="l">
              <a:lnSpc>
                <a:spcPct val="100000"/>
              </a:lnSpc>
              <a:spcBef>
                <a:spcPts val="0"/>
              </a:spcBef>
              <a:spcAft>
                <a:spcPts val="0"/>
              </a:spcAft>
              <a:buSzPts val="2400"/>
              <a:buChar char="○"/>
            </a:pPr>
            <a:r>
              <a:rPr lang="en"/>
              <a:t>erorile, chiar grave, nu trebuie să împiedice complet funcționarea aplicației (în acest caz, aplicația nu se punctează)</a:t>
            </a:r>
            <a:endParaRPr/>
          </a:p>
          <a:p>
            <a:pPr indent="0" lvl="0" marL="0" rtl="0" algn="l">
              <a:lnSpc>
                <a:spcPct val="100000"/>
              </a:lnSpc>
              <a:spcBef>
                <a:spcPts val="600"/>
              </a:spcBef>
              <a:spcAft>
                <a:spcPts val="0"/>
              </a:spcAft>
              <a:buSzPts val="3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Punctaj din oficiu</a:t>
            </a:r>
            <a:endParaRPr/>
          </a:p>
        </p:txBody>
      </p:sp>
      <p:sp>
        <p:nvSpPr>
          <p:cNvPr id="128" name="Google Shape;128;p16"/>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10% din punctaj se obține din oficiu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Descriere</a:t>
            </a:r>
            <a:endParaRPr/>
          </a:p>
        </p:txBody>
      </p:sp>
      <p:sp>
        <p:nvSpPr>
          <p:cNvPr id="44" name="Google Shape;44;p2"/>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Proiectul presupune implementarea unei SPA (single-page app) cu o interfață scrisă cu JQuery/JS simplu și un back-end RESTful</a:t>
            </a:r>
            <a:endParaRPr/>
          </a:p>
          <a:p>
            <a:pPr indent="-419100" lvl="0" marL="457200" rtl="0" algn="l">
              <a:lnSpc>
                <a:spcPct val="100000"/>
              </a:lnSpc>
              <a:spcBef>
                <a:spcPts val="0"/>
              </a:spcBef>
              <a:spcAft>
                <a:spcPts val="0"/>
              </a:spcAft>
              <a:buSzPts val="3000"/>
              <a:buChar char="●"/>
            </a:pPr>
            <a:r>
              <a:rPr lang="en"/>
              <a:t>Tema proiectului este la alegerea voastră</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Considerații preliminare</a:t>
            </a:r>
            <a:endParaRPr/>
          </a:p>
        </p:txBody>
      </p:sp>
      <p:sp>
        <p:nvSpPr>
          <p:cNvPr id="50" name="Google Shape;50;p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Nu se vor folosi generatoare de cod</a:t>
            </a:r>
            <a:endParaRPr/>
          </a:p>
          <a:p>
            <a:pPr indent="-419100" lvl="0" marL="457200" rtl="0" algn="l">
              <a:lnSpc>
                <a:spcPct val="100000"/>
              </a:lnSpc>
              <a:spcBef>
                <a:spcPts val="0"/>
              </a:spcBef>
              <a:spcAft>
                <a:spcPts val="0"/>
              </a:spcAft>
              <a:buSzPts val="3000"/>
              <a:buChar char="●"/>
            </a:pPr>
            <a:r>
              <a:rPr lang="en"/>
              <a:t>Tehnologiile folosite sunt fie cele din curs</a:t>
            </a:r>
            <a:endParaRPr/>
          </a:p>
          <a:p>
            <a:pPr indent="-419100" lvl="0" marL="457200" rtl="0" algn="l">
              <a:lnSpc>
                <a:spcPct val="100000"/>
              </a:lnSpc>
              <a:spcBef>
                <a:spcPts val="0"/>
              </a:spcBef>
              <a:spcAft>
                <a:spcPts val="0"/>
              </a:spcAft>
              <a:buSzPts val="3000"/>
              <a:buChar char="●"/>
            </a:pPr>
            <a:r>
              <a:rPr lang="en"/>
              <a:t>Proiectele sunt individuale, iar originalitatea lor va fi verificată</a:t>
            </a:r>
            <a:endParaRPr/>
          </a:p>
          <a:p>
            <a:pPr indent="-419100" lvl="0" marL="457200" rtl="0" algn="l">
              <a:lnSpc>
                <a:spcPct val="100000"/>
              </a:lnSpc>
              <a:spcBef>
                <a:spcPts val="0"/>
              </a:spcBef>
              <a:spcAft>
                <a:spcPts val="0"/>
              </a:spcAft>
              <a:buSzPts val="3000"/>
              <a:buChar char="●"/>
            </a:pPr>
            <a:r>
              <a:rPr lang="en"/>
              <a:t>Replicarea pașilor de la curs în ordine nu este suficientă pentru obținerea unui punctaj</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Specificații minimale</a:t>
            </a:r>
            <a:endParaRPr/>
          </a:p>
        </p:txBody>
      </p:sp>
      <p:sp>
        <p:nvSpPr>
          <p:cNvPr id="56" name="Google Shape;56;p4"/>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Clase de acces ORM pentru interacțiunea cu baza</a:t>
            </a:r>
            <a:endParaRPr/>
          </a:p>
          <a:p>
            <a:pPr indent="-419100" lvl="0" marL="457200" rtl="0" algn="l">
              <a:lnSpc>
                <a:spcPct val="100000"/>
              </a:lnSpc>
              <a:spcBef>
                <a:spcPts val="0"/>
              </a:spcBef>
              <a:spcAft>
                <a:spcPts val="0"/>
              </a:spcAft>
              <a:buSzPts val="3000"/>
              <a:buChar char="●"/>
            </a:pPr>
            <a:r>
              <a:rPr lang="en"/>
              <a:t>Serviciu REST care expune operațiile asupra bazei</a:t>
            </a:r>
            <a:endParaRPr/>
          </a:p>
          <a:p>
            <a:pPr indent="0" lvl="0" marL="0" rtl="0" algn="l">
              <a:lnSpc>
                <a:spcPct val="100000"/>
              </a:lnSpc>
              <a:spcBef>
                <a:spcPts val="600"/>
              </a:spcBef>
              <a:spcAft>
                <a:spcPts val="0"/>
              </a:spcAft>
              <a:buSzPts val="3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Specificații minimale</a:t>
            </a:r>
            <a:endParaRPr/>
          </a:p>
        </p:txBody>
      </p:sp>
      <p:sp>
        <p:nvSpPr>
          <p:cNvPr id="62" name="Google Shape;62;p5"/>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Interfață web scrisă cu JQuery care să suporte operațiile CRUD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Detaliere specificații</a:t>
            </a:r>
            <a:endParaRPr/>
          </a:p>
        </p:txBody>
      </p:sp>
      <p:sp>
        <p:nvSpPr>
          <p:cNvPr id="68" name="Google Shape;68;p6"/>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Entități 10%</a:t>
            </a:r>
            <a:endParaRPr/>
          </a:p>
          <a:p>
            <a:pPr indent="-381000" lvl="1" marL="914400" rtl="0" algn="l">
              <a:lnSpc>
                <a:spcPct val="100000"/>
              </a:lnSpc>
              <a:spcBef>
                <a:spcPts val="0"/>
              </a:spcBef>
              <a:spcAft>
                <a:spcPts val="0"/>
              </a:spcAft>
              <a:buSzPts val="2400"/>
              <a:buChar char="○"/>
            </a:pPr>
            <a:r>
              <a:rPr lang="en"/>
              <a:t>o entitate memorată prin sequelize </a:t>
            </a:r>
            <a:endParaRPr/>
          </a:p>
          <a:p>
            <a:pPr indent="0" lvl="0" marL="0" rtl="0" algn="l">
              <a:lnSpc>
                <a:spcPct val="100000"/>
              </a:lnSpc>
              <a:spcBef>
                <a:spcPts val="600"/>
              </a:spcBef>
              <a:spcAft>
                <a:spcPts val="0"/>
              </a:spcAft>
              <a:buSzPts val="3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7"/>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Detaliere specificații</a:t>
            </a:r>
            <a:endParaRPr/>
          </a:p>
        </p:txBody>
      </p:sp>
      <p:sp>
        <p:nvSpPr>
          <p:cNvPr id="74" name="Google Shape;74;p7"/>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Operații - create  10%</a:t>
            </a:r>
            <a:endParaRPr/>
          </a:p>
          <a:p>
            <a:pPr indent="-381000" lvl="1" marL="914400" rtl="0" algn="l">
              <a:lnSpc>
                <a:spcPct val="100000"/>
              </a:lnSpc>
              <a:spcBef>
                <a:spcPts val="0"/>
              </a:spcBef>
              <a:spcAft>
                <a:spcPts val="0"/>
              </a:spcAft>
              <a:buSzPts val="2400"/>
              <a:buChar char="○"/>
            </a:pPr>
            <a:r>
              <a:rPr lang="en"/>
              <a:t>operație de creare a unei entități prin sequelize</a:t>
            </a:r>
            <a:endParaRPr/>
          </a:p>
          <a:p>
            <a:pPr indent="-381000" lvl="1" marL="914400" rtl="0" algn="l">
              <a:lnSpc>
                <a:spcPct val="100000"/>
              </a:lnSpc>
              <a:spcBef>
                <a:spcPts val="0"/>
              </a:spcBef>
              <a:spcAft>
                <a:spcPts val="0"/>
              </a:spcAft>
              <a:buSzPts val="2400"/>
              <a:buChar char="○"/>
            </a:pPr>
            <a:r>
              <a:rPr lang="en"/>
              <a:t>expunere ca operație pe un serviciu rest</a:t>
            </a:r>
            <a:endParaRPr/>
          </a:p>
          <a:p>
            <a:pPr indent="0" lvl="0" marL="0" rtl="0" algn="l">
              <a:lnSpc>
                <a:spcPct val="100000"/>
              </a:lnSpc>
              <a:spcBef>
                <a:spcPts val="600"/>
              </a:spcBef>
              <a:spcAft>
                <a:spcPts val="0"/>
              </a:spcAft>
              <a:buSzPts val="3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Detaliere specificații</a:t>
            </a:r>
            <a:endParaRPr/>
          </a:p>
        </p:txBody>
      </p:sp>
      <p:sp>
        <p:nvSpPr>
          <p:cNvPr id="80" name="Google Shape;80;p8"/>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Validări 10%</a:t>
            </a:r>
            <a:endParaRPr/>
          </a:p>
          <a:p>
            <a:pPr indent="-381000" lvl="1" marL="914400" rtl="0" algn="l">
              <a:lnSpc>
                <a:spcPct val="100000"/>
              </a:lnSpc>
              <a:spcBef>
                <a:spcPts val="0"/>
              </a:spcBef>
              <a:spcAft>
                <a:spcPts val="0"/>
              </a:spcAft>
              <a:buSzPts val="2400"/>
              <a:buChar char="○"/>
            </a:pPr>
            <a:r>
              <a:rPr lang="en"/>
              <a:t>validări la nivel de atribut din sequelize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9"/>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Detaliere specificații</a:t>
            </a:r>
            <a:endParaRPr/>
          </a:p>
        </p:txBody>
      </p:sp>
      <p:sp>
        <p:nvSpPr>
          <p:cNvPr id="86" name="Google Shape;86;p9"/>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p>
            <a:pPr indent="-419100" lvl="0" marL="457200" rtl="0" algn="l">
              <a:lnSpc>
                <a:spcPct val="100000"/>
              </a:lnSpc>
              <a:spcBef>
                <a:spcPts val="600"/>
              </a:spcBef>
              <a:spcAft>
                <a:spcPts val="0"/>
              </a:spcAft>
              <a:buSzPts val="3000"/>
              <a:buChar char="●"/>
            </a:pPr>
            <a:r>
              <a:rPr lang="en"/>
              <a:t>Operații - modify 10%</a:t>
            </a:r>
            <a:endParaRPr/>
          </a:p>
          <a:p>
            <a:pPr indent="-381000" lvl="1" marL="914400" rtl="0" algn="l">
              <a:lnSpc>
                <a:spcPct val="100000"/>
              </a:lnSpc>
              <a:spcBef>
                <a:spcPts val="0"/>
              </a:spcBef>
              <a:spcAft>
                <a:spcPts val="0"/>
              </a:spcAft>
              <a:buSzPts val="2400"/>
              <a:buChar char="○"/>
            </a:pPr>
            <a:r>
              <a:rPr lang="en" sz="3000"/>
              <a:t>operație de modificare a unei entități prin sequelize</a:t>
            </a:r>
            <a:endParaRPr sz="3000"/>
          </a:p>
          <a:p>
            <a:pPr indent="-381000" lvl="1" marL="914400" rtl="0" algn="l">
              <a:lnSpc>
                <a:spcPct val="100000"/>
              </a:lnSpc>
              <a:spcBef>
                <a:spcPts val="0"/>
              </a:spcBef>
              <a:spcAft>
                <a:spcPts val="0"/>
              </a:spcAft>
              <a:buSzPts val="2400"/>
              <a:buChar char="○"/>
            </a:pPr>
            <a:r>
              <a:rPr lang="en" sz="3000"/>
              <a:t>expunere ca operație pe un serviciu rest</a:t>
            </a:r>
            <a:endParaRPr sz="3000"/>
          </a:p>
          <a:p>
            <a:pPr indent="-381000" lvl="1" marL="914400" rtl="0" algn="l">
              <a:lnSpc>
                <a:spcPct val="100000"/>
              </a:lnSpc>
              <a:spcBef>
                <a:spcPts val="0"/>
              </a:spcBef>
              <a:spcAft>
                <a:spcPts val="0"/>
              </a:spcAft>
              <a:buSzPts val="2400"/>
              <a:buChar char="○"/>
            </a:pPr>
            <a:r>
              <a:rPr lang="en" sz="3000"/>
              <a:t>elemente de interfață care permit invocarea operației din browser-ul clientului  </a:t>
            </a:r>
            <a:endParaRPr sz="3000"/>
          </a:p>
          <a:p>
            <a:pPr indent="0" lvl="0" marL="0" rtl="0" algn="l">
              <a:lnSpc>
                <a:spcPct val="100000"/>
              </a:lnSpc>
              <a:spcBef>
                <a:spcPts val="600"/>
              </a:spcBef>
              <a:spcAft>
                <a:spcPts val="0"/>
              </a:spcAft>
              <a:buSzPts val="3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