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65" r:id="rId3"/>
    <p:sldId id="266" r:id="rId4"/>
    <p:sldId id="278" r:id="rId5"/>
    <p:sldId id="260" r:id="rId6"/>
    <p:sldId id="264" r:id="rId7"/>
    <p:sldId id="272" r:id="rId8"/>
    <p:sldId id="274" r:id="rId9"/>
    <p:sldId id="279" r:id="rId10"/>
    <p:sldId id="270" r:id="rId11"/>
    <p:sldId id="269" r:id="rId12"/>
    <p:sldId id="267" r:id="rId13"/>
    <p:sldId id="273" r:id="rId14"/>
    <p:sldId id="268" r:id="rId15"/>
    <p:sldId id="263" r:id="rId16"/>
    <p:sldId id="271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9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FDB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48" autoAdjust="0"/>
    <p:restoredTop sz="94660"/>
  </p:normalViewPr>
  <p:slideViewPr>
    <p:cSldViewPr snapToGrid="0">
      <p:cViewPr varScale="1">
        <p:scale>
          <a:sx n="61" d="100"/>
          <a:sy n="61" d="100"/>
        </p:scale>
        <p:origin x="376" y="28"/>
      </p:cViewPr>
      <p:guideLst>
        <p:guide orient="horz" pos="2160"/>
        <p:guide pos="2880"/>
        <p:guide orient="horz" pos="19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80153-51C0-451D-8764-5F88D18472EB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B2727-90DF-4702-B2BE-149808713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451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B2727-90DF-4702-B2BE-1498087138C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576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618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EDDD-A8B8-4243-B1B8-D0DC247AB62B}" type="datetime1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A9E4-27DA-4853-9FE3-E331DA9D9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4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4011-0245-4296-BB2B-6AC327CA5885}" type="datetime1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A9E4-27DA-4853-9FE3-E331DA9D9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32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DB60-4B3A-41D0-A6D3-F354983FE63A}" type="datetime1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A9E4-27DA-4853-9FE3-E331DA9D9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65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2D27-A890-4C83-9610-1D42F86D365F}" type="datetime1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A9E4-27DA-4853-9FE3-E331DA9D9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12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6470-5734-4FD6-8DE8-B8B24C6A0F52}" type="datetime1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A9E4-27DA-4853-9FE3-E331DA9D9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83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5354-889A-495D-8086-8E51F28A44D8}" type="datetime1">
              <a:rPr lang="ru-RU" smtClean="0"/>
              <a:t>10.12.2017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A9E4-27DA-4853-9FE3-E331DA9D9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38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9037-684B-4B36-B33B-6C2039270D5B}" type="datetime1">
              <a:rPr lang="ru-RU" smtClean="0"/>
              <a:t>10.12.2017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A9E4-27DA-4853-9FE3-E331DA9D9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69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1DD4-6DE5-413C-A438-C222F82687D3}" type="datetime1">
              <a:rPr lang="ru-RU" smtClean="0"/>
              <a:t>10.12.2017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A9E4-27DA-4853-9FE3-E331DA9D9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89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464B-C3E1-43CE-9142-A7442E52764E}" type="datetime1">
              <a:rPr lang="ru-RU" smtClean="0"/>
              <a:t>10.12.2017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A9E4-27DA-4853-9FE3-E331DA9D9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50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1CA0-C123-4483-8546-72D15061A3E0}" type="datetime1">
              <a:rPr lang="ru-RU" smtClean="0"/>
              <a:t>10.12.2017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A9E4-27DA-4853-9FE3-E331DA9D9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44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1254-7605-4264-A452-6BC186C9F54C}" type="datetime1">
              <a:rPr lang="ru-RU" smtClean="0"/>
              <a:t>10.12.2017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A9E4-27DA-4853-9FE3-E331DA9D9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2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9A909-9525-4909-AD64-9470C48B904D}" type="datetime1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CB8A9E4-27DA-4853-9FE3-E331DA9D97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39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plex.com/life/2017/04/uber-5-tricks-keep-drivers-on-roa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atoday.com/story/money/cars/2017/07/10/some-uber-drivers-work-dangerously-long-shifts/103090682/" TargetMode="External"/><Relationship Id="rId2" Type="http://schemas.openxmlformats.org/officeDocument/2006/relationships/hyperlink" Target="https://iz.ru/news/60524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21827"/>
            <a:ext cx="9144000" cy="1429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24000" rtlCol="0" anchor="ctr"/>
          <a:lstStyle/>
          <a:p>
            <a:pPr algn="ctr"/>
            <a:r>
              <a:rPr lang="en-US" sz="5400" dirty="0" smtClean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Crack </a:t>
            </a:r>
            <a:r>
              <a:rPr lang="en-US" sz="5400" dirty="0" smtClean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5400" dirty="0" smtClean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endParaRPr lang="en-US" sz="5400" dirty="0" smtClean="0">
              <a:solidFill>
                <a:srgbClr val="4454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31096"/>
            <a:ext cx="9144000" cy="2090731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Supply Prediction</a:t>
            </a:r>
            <a:endParaRPr lang="en-US" sz="7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0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43172"/>
            <a:ext cx="9144000" cy="918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55600"/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</a:t>
            </a:r>
            <a:r>
              <a:rPr lang="en-US" sz="4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261241"/>
            <a:ext cx="88812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9950" indent="-514350"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model accuracy adding more </a:t>
            </a:r>
            <a:r>
              <a:rPr lang="en-U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1327150" lvl="1" indent="-514350">
              <a:buFont typeface="+mj-lt"/>
              <a:buAutoNum type="alphaLcParenR"/>
            </a:pPr>
            <a:r>
              <a:rPr lang="en-U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</a:t>
            </a:r>
          </a:p>
          <a:p>
            <a:pPr marL="1327150" lvl="1" indent="-514350">
              <a:buFont typeface="+mj-lt"/>
              <a:buAutoNum type="alphaLcParenR"/>
            </a:pPr>
            <a:r>
              <a:rPr lang="en-U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</a:p>
          <a:p>
            <a:pPr marL="1327150" lvl="1" indent="-514350">
              <a:buFont typeface="+mj-lt"/>
              <a:buAutoNum type="alphaLcParenR"/>
            </a:pPr>
            <a:r>
              <a:rPr lang="en-U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 </a:t>
            </a:r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</a:p>
          <a:p>
            <a:pPr marL="869950" indent="-514350">
              <a:buFont typeface="+mj-lt"/>
              <a:buAutoNum type="arabicPeriod"/>
            </a:pPr>
            <a:endParaRPr lang="en-US" sz="14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99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</a:t>
            </a:r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 organic increase of </a:t>
            </a:r>
            <a:r>
              <a:rPr lang="en-U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drivers</a:t>
            </a:r>
          </a:p>
          <a:p>
            <a:pPr marL="869950" indent="-514350">
              <a:buFont typeface="+mj-lt"/>
              <a:buAutoNum type="arabicPeriod"/>
            </a:pPr>
            <a:endParaRPr lang="en-US" sz="14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99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 </a:t>
            </a:r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demand prediction for wiser </a:t>
            </a:r>
            <a:r>
              <a:rPr lang="en-U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US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72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013409"/>
            <a:ext cx="9144000" cy="2090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A9E4-27DA-4853-9FE3-E331DA9D971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5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0" y="2291223"/>
            <a:ext cx="8966200" cy="202677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55600" marR="0" lvl="0" indent="0" algn="l" rtl="0">
              <a:spcBef>
                <a:spcPts val="0"/>
              </a:spcBef>
              <a:buNone/>
            </a:pPr>
            <a:r>
              <a:rPr lang="en-US" sz="6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“Gett doesn’t have a supply prediction now”</a:t>
            </a:r>
          </a:p>
        </p:txBody>
      </p:sp>
    </p:spTree>
    <p:extLst>
      <p:ext uri="{BB962C8B-B14F-4D97-AF65-F5344CB8AC3E}">
        <p14:creationId xmlns:p14="http://schemas.microsoft.com/office/powerpoint/2010/main" val="256655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081" y="401150"/>
            <a:ext cx="8369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Reactive approach</a:t>
            </a:r>
            <a:endParaRPr lang="en-US" sz="4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081" y="1109036"/>
            <a:ext cx="83695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Earnings goals</a:t>
            </a:r>
            <a:endParaRPr lang="en-US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Showing next 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 during current One</a:t>
            </a:r>
            <a:endParaRPr lang="en-US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Texting on behalf of woman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Gamification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Hiding destination</a:t>
            </a:r>
            <a:endParaRPr 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</a:t>
            </a: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1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www.complex.com/life/2017/04/uber-5-tricks-keep-drivers-on-road</a:t>
            </a:r>
            <a:endParaRPr lang="en-US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35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081" y="401150"/>
            <a:ext cx="8369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</a:t>
            </a:r>
            <a:r>
              <a:rPr lang="en-US" sz="4000" b="1" dirty="0" smtClean="0"/>
              <a:t>ny room for growth?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1080" y="1195820"/>
            <a:ext cx="854183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«</a:t>
            </a:r>
            <a:r>
              <a:rPr lang="en-US" sz="2000" dirty="0" smtClean="0"/>
              <a:t>Almost </a:t>
            </a:r>
            <a:r>
              <a:rPr lang="en-US" sz="2000" b="1" dirty="0" smtClean="0"/>
              <a:t>85% of taxi drivers </a:t>
            </a:r>
            <a:r>
              <a:rPr lang="en-US" sz="2000" dirty="0" smtClean="0"/>
              <a:t>in Moscow have to overtime and stay on road </a:t>
            </a:r>
            <a:r>
              <a:rPr lang="en-US" sz="2000" b="1" dirty="0" smtClean="0"/>
              <a:t>up to 16-18 hours </a:t>
            </a:r>
            <a:r>
              <a:rPr lang="en-US" sz="2000" dirty="0" smtClean="0"/>
              <a:t>a day to at least earn their living</a:t>
            </a:r>
            <a:r>
              <a:rPr lang="ru-RU" sz="2000" dirty="0" smtClean="0"/>
              <a:t>»</a:t>
            </a:r>
            <a:endParaRPr lang="en-US" sz="2000" dirty="0"/>
          </a:p>
          <a:p>
            <a:endParaRPr lang="en-US" dirty="0" smtClean="0"/>
          </a:p>
          <a:p>
            <a:r>
              <a:rPr lang="en-US" sz="1100" i="1" dirty="0"/>
              <a:t>Russian federation of car owners, </a:t>
            </a:r>
            <a:r>
              <a:rPr lang="en-US" sz="1100" i="1" dirty="0">
                <a:hlinkClick r:id="rId2"/>
              </a:rPr>
              <a:t>https://</a:t>
            </a:r>
            <a:r>
              <a:rPr lang="en-US" sz="1100" i="1" dirty="0" smtClean="0">
                <a:hlinkClick r:id="rId2"/>
              </a:rPr>
              <a:t>iz.ru/news/605242</a:t>
            </a:r>
            <a:r>
              <a:rPr lang="en-US" sz="1100" i="1" dirty="0" smtClean="0"/>
              <a:t> </a:t>
            </a:r>
            <a:endParaRPr lang="en-US" sz="11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01082" y="2686157"/>
            <a:ext cx="85418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/>
              <a:t>«</a:t>
            </a:r>
            <a:r>
              <a:rPr lang="en-US" sz="2000" b="1" dirty="0"/>
              <a:t>M</a:t>
            </a:r>
            <a:r>
              <a:rPr lang="en-US" sz="2000" b="1" dirty="0" smtClean="0"/>
              <a:t>ore </a:t>
            </a:r>
            <a:r>
              <a:rPr lang="en-US" sz="2000" b="1" dirty="0"/>
              <a:t>than half </a:t>
            </a:r>
            <a:r>
              <a:rPr lang="en-US" sz="2000" dirty="0"/>
              <a:t>of drivers </a:t>
            </a:r>
            <a:r>
              <a:rPr lang="en-US" sz="2000" dirty="0" smtClean="0"/>
              <a:t>(</a:t>
            </a:r>
            <a:r>
              <a:rPr lang="mr-IN" sz="2000" dirty="0" smtClean="0"/>
              <a:t>…</a:t>
            </a:r>
            <a:r>
              <a:rPr lang="en-US" sz="2000" dirty="0" smtClean="0"/>
              <a:t>) </a:t>
            </a:r>
            <a:r>
              <a:rPr lang="en-US" sz="2000" dirty="0"/>
              <a:t>use the </a:t>
            </a:r>
            <a:r>
              <a:rPr lang="en-US" sz="2000" dirty="0" smtClean="0"/>
              <a:t>app </a:t>
            </a:r>
            <a:r>
              <a:rPr lang="en-US" sz="2000" b="1" dirty="0"/>
              <a:t>less than 10 hours </a:t>
            </a:r>
            <a:r>
              <a:rPr lang="en-US" sz="2000" dirty="0"/>
              <a:t>a week.</a:t>
            </a:r>
            <a:r>
              <a:rPr lang="ru-RU" sz="2000" dirty="0" smtClean="0"/>
              <a:t>»</a:t>
            </a:r>
            <a:endParaRPr lang="en-US" sz="2000" dirty="0" smtClean="0"/>
          </a:p>
          <a:p>
            <a:pPr algn="r"/>
            <a:endParaRPr lang="en-US" dirty="0" smtClean="0"/>
          </a:p>
          <a:p>
            <a:pPr algn="r"/>
            <a:r>
              <a:rPr lang="en-US" sz="1100" i="1" dirty="0" smtClean="0"/>
              <a:t>Uber, </a:t>
            </a:r>
            <a:r>
              <a:rPr lang="en-US" sz="1100" i="1" dirty="0" smtClean="0">
                <a:hlinkClick r:id="rId3"/>
              </a:rPr>
              <a:t>https</a:t>
            </a:r>
            <a:r>
              <a:rPr lang="en-US" sz="1100" i="1" dirty="0">
                <a:hlinkClick r:id="rId3"/>
              </a:rPr>
              <a:t>://www.usatoday.com/story/money/cars/2017/07/10/some-uber-drivers-work-dangerously-long-shifts/103090682</a:t>
            </a:r>
            <a:r>
              <a:rPr lang="en-US" sz="1100" i="1" dirty="0" smtClean="0">
                <a:hlinkClick r:id="rId3"/>
              </a:rPr>
              <a:t>/</a:t>
            </a:r>
            <a:r>
              <a:rPr lang="en-US" sz="1100" i="1" dirty="0" smtClean="0"/>
              <a:t> </a:t>
            </a:r>
            <a:endParaRPr lang="en-US" sz="11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875046" y="2236233"/>
            <a:ext cx="1393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VS</a:t>
            </a:r>
            <a:endParaRPr lang="en-US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78418" y="3668751"/>
            <a:ext cx="86644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6" r="2890"/>
          <a:stretch/>
        </p:blipFill>
        <p:spPr>
          <a:xfrm>
            <a:off x="301080" y="3936136"/>
            <a:ext cx="4176137" cy="19997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16971" y="3916331"/>
            <a:ext cx="37691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Answer: </a:t>
            </a:r>
            <a:r>
              <a:rPr lang="en-US" sz="3200" b="1" dirty="0" smtClean="0">
                <a:solidFill>
                  <a:srgbClr val="00B050"/>
                </a:solidFill>
              </a:rPr>
              <a:t>YES</a:t>
            </a:r>
          </a:p>
          <a:p>
            <a:endParaRPr lang="en-US" sz="2000" dirty="0" smtClean="0"/>
          </a:p>
          <a:p>
            <a:r>
              <a:rPr lang="en-US" sz="2000" dirty="0" smtClean="0"/>
              <a:t>Mean working time: </a:t>
            </a:r>
            <a:r>
              <a:rPr lang="en-US" sz="2000" b="1" dirty="0" smtClean="0"/>
              <a:t>8,5</a:t>
            </a:r>
            <a:r>
              <a:rPr lang="en-US" sz="2000" dirty="0" smtClean="0"/>
              <a:t> hours</a:t>
            </a:r>
          </a:p>
          <a:p>
            <a:r>
              <a:rPr lang="en-US" sz="2000" dirty="0" smtClean="0"/>
              <a:t>Standard deviation: </a:t>
            </a:r>
            <a:r>
              <a:rPr lang="en-US" sz="2000" b="1" dirty="0" smtClean="0"/>
              <a:t>3,2</a:t>
            </a:r>
            <a:r>
              <a:rPr lang="en-US" sz="2000" dirty="0" smtClean="0"/>
              <a:t> hours</a:t>
            </a:r>
          </a:p>
          <a:p>
            <a:endParaRPr lang="en-US" dirty="0"/>
          </a:p>
          <a:p>
            <a:r>
              <a:rPr lang="en-US" sz="1200" i="1" dirty="0" smtClean="0"/>
              <a:t>Comment: based on </a:t>
            </a:r>
            <a:r>
              <a:rPr lang="en-US" sz="1200" i="1" dirty="0" err="1" smtClean="0"/>
              <a:t>orders_drivers.csv</a:t>
            </a:r>
            <a:r>
              <a:rPr lang="en-US" sz="1200" i="1" dirty="0" smtClean="0"/>
              <a:t> dataset; statistics taken per driver </a:t>
            </a:r>
          </a:p>
        </p:txBody>
      </p:sp>
      <p:sp>
        <p:nvSpPr>
          <p:cNvPr id="16" name="Freeform 15"/>
          <p:cNvSpPr/>
          <p:nvPr/>
        </p:nvSpPr>
        <p:spPr>
          <a:xfrm>
            <a:off x="540834" y="3985455"/>
            <a:ext cx="2207941" cy="1862300"/>
          </a:xfrm>
          <a:custGeom>
            <a:avLst/>
            <a:gdLst>
              <a:gd name="connsiteX0" fmla="*/ 0 w 3434576"/>
              <a:gd name="connsiteY0" fmla="*/ 1867525 h 1867525"/>
              <a:gd name="connsiteX1" fmla="*/ 981308 w 3434576"/>
              <a:gd name="connsiteY1" fmla="*/ 5271 h 1867525"/>
              <a:gd name="connsiteX2" fmla="*/ 1795347 w 3434576"/>
              <a:gd name="connsiteY2" fmla="*/ 1321115 h 1867525"/>
              <a:gd name="connsiteX3" fmla="*/ 3434576 w 3434576"/>
              <a:gd name="connsiteY3" fmla="*/ 1756012 h 1867525"/>
              <a:gd name="connsiteX0" fmla="*/ 0 w 3434576"/>
              <a:gd name="connsiteY0" fmla="*/ 740943 h 740943"/>
              <a:gd name="connsiteX1" fmla="*/ 546410 w 3434576"/>
              <a:gd name="connsiteY1" fmla="*/ 27265 h 740943"/>
              <a:gd name="connsiteX2" fmla="*/ 1795347 w 3434576"/>
              <a:gd name="connsiteY2" fmla="*/ 194533 h 740943"/>
              <a:gd name="connsiteX3" fmla="*/ 3434576 w 3434576"/>
              <a:gd name="connsiteY3" fmla="*/ 629430 h 740943"/>
              <a:gd name="connsiteX0" fmla="*/ 0 w 3434576"/>
              <a:gd name="connsiteY0" fmla="*/ 957993 h 957993"/>
              <a:gd name="connsiteX1" fmla="*/ 546410 w 3434576"/>
              <a:gd name="connsiteY1" fmla="*/ 244315 h 957993"/>
              <a:gd name="connsiteX2" fmla="*/ 1795347 w 3434576"/>
              <a:gd name="connsiteY2" fmla="*/ 411583 h 957993"/>
              <a:gd name="connsiteX3" fmla="*/ 3434576 w 3434576"/>
              <a:gd name="connsiteY3" fmla="*/ 846480 h 957993"/>
              <a:gd name="connsiteX0" fmla="*/ 0 w 3434576"/>
              <a:gd name="connsiteY0" fmla="*/ 546410 h 546410"/>
              <a:gd name="connsiteX1" fmla="*/ 1795347 w 3434576"/>
              <a:gd name="connsiteY1" fmla="*/ 0 h 546410"/>
              <a:gd name="connsiteX2" fmla="*/ 3434576 w 3434576"/>
              <a:gd name="connsiteY2" fmla="*/ 434897 h 546410"/>
              <a:gd name="connsiteX0" fmla="*/ 0 w 3434576"/>
              <a:gd name="connsiteY0" fmla="*/ 1862254 h 1862254"/>
              <a:gd name="connsiteX1" fmla="*/ 1115122 w 3434576"/>
              <a:gd name="connsiteY1" fmla="*/ 0 h 1862254"/>
              <a:gd name="connsiteX2" fmla="*/ 3434576 w 3434576"/>
              <a:gd name="connsiteY2" fmla="*/ 1750741 h 1862254"/>
              <a:gd name="connsiteX0" fmla="*/ 0 w 3434576"/>
              <a:gd name="connsiteY0" fmla="*/ 1862254 h 1862254"/>
              <a:gd name="connsiteX1" fmla="*/ 1115122 w 3434576"/>
              <a:gd name="connsiteY1" fmla="*/ 0 h 1862254"/>
              <a:gd name="connsiteX2" fmla="*/ 3434576 w 3434576"/>
              <a:gd name="connsiteY2" fmla="*/ 1750741 h 1862254"/>
              <a:gd name="connsiteX0" fmla="*/ 0 w 3434576"/>
              <a:gd name="connsiteY0" fmla="*/ 1862254 h 1862254"/>
              <a:gd name="connsiteX1" fmla="*/ 1115122 w 3434576"/>
              <a:gd name="connsiteY1" fmla="*/ 0 h 1862254"/>
              <a:gd name="connsiteX2" fmla="*/ 3434576 w 3434576"/>
              <a:gd name="connsiteY2" fmla="*/ 1750741 h 1862254"/>
              <a:gd name="connsiteX0" fmla="*/ 0 w 3434576"/>
              <a:gd name="connsiteY0" fmla="*/ 1862254 h 1862254"/>
              <a:gd name="connsiteX1" fmla="*/ 1059366 w 3434576"/>
              <a:gd name="connsiteY1" fmla="*/ 0 h 1862254"/>
              <a:gd name="connsiteX2" fmla="*/ 3434576 w 3434576"/>
              <a:gd name="connsiteY2" fmla="*/ 1750741 h 1862254"/>
              <a:gd name="connsiteX0" fmla="*/ 0 w 3434576"/>
              <a:gd name="connsiteY0" fmla="*/ 1865456 h 1865456"/>
              <a:gd name="connsiteX1" fmla="*/ 1059366 w 3434576"/>
              <a:gd name="connsiteY1" fmla="*/ 3202 h 1865456"/>
              <a:gd name="connsiteX2" fmla="*/ 3434576 w 3434576"/>
              <a:gd name="connsiteY2" fmla="*/ 1753943 h 1865456"/>
              <a:gd name="connsiteX0" fmla="*/ 0 w 2698596"/>
              <a:gd name="connsiteY0" fmla="*/ 1862275 h 1862275"/>
              <a:gd name="connsiteX1" fmla="*/ 1059366 w 2698596"/>
              <a:gd name="connsiteY1" fmla="*/ 21 h 1862275"/>
              <a:gd name="connsiteX2" fmla="*/ 2698596 w 2698596"/>
              <a:gd name="connsiteY2" fmla="*/ 1817669 h 1862275"/>
              <a:gd name="connsiteX0" fmla="*/ 0 w 2698596"/>
              <a:gd name="connsiteY0" fmla="*/ 1862326 h 1862326"/>
              <a:gd name="connsiteX1" fmla="*/ 1059366 w 2698596"/>
              <a:gd name="connsiteY1" fmla="*/ 72 h 1862326"/>
              <a:gd name="connsiteX2" fmla="*/ 2698596 w 2698596"/>
              <a:gd name="connsiteY2" fmla="*/ 1817720 h 1862326"/>
              <a:gd name="connsiteX0" fmla="*/ 0 w 2698596"/>
              <a:gd name="connsiteY0" fmla="*/ 1862280 h 1862280"/>
              <a:gd name="connsiteX1" fmla="*/ 1059366 w 2698596"/>
              <a:gd name="connsiteY1" fmla="*/ 26 h 1862280"/>
              <a:gd name="connsiteX2" fmla="*/ 2698596 w 2698596"/>
              <a:gd name="connsiteY2" fmla="*/ 1817674 h 1862280"/>
              <a:gd name="connsiteX0" fmla="*/ 0 w 2698596"/>
              <a:gd name="connsiteY0" fmla="*/ 1862280 h 1862280"/>
              <a:gd name="connsiteX1" fmla="*/ 1059366 w 2698596"/>
              <a:gd name="connsiteY1" fmla="*/ 26 h 1862280"/>
              <a:gd name="connsiteX2" fmla="*/ 2698596 w 2698596"/>
              <a:gd name="connsiteY2" fmla="*/ 1817674 h 1862280"/>
              <a:gd name="connsiteX0" fmla="*/ 0 w 2698596"/>
              <a:gd name="connsiteY0" fmla="*/ 1862281 h 1862281"/>
              <a:gd name="connsiteX1" fmla="*/ 1059366 w 2698596"/>
              <a:gd name="connsiteY1" fmla="*/ 27 h 1862281"/>
              <a:gd name="connsiteX2" fmla="*/ 2698596 w 2698596"/>
              <a:gd name="connsiteY2" fmla="*/ 1817675 h 1862281"/>
              <a:gd name="connsiteX0" fmla="*/ 0 w 2464420"/>
              <a:gd name="connsiteY0" fmla="*/ 1862261 h 1862261"/>
              <a:gd name="connsiteX1" fmla="*/ 1059366 w 2464420"/>
              <a:gd name="connsiteY1" fmla="*/ 7 h 1862261"/>
              <a:gd name="connsiteX2" fmla="*/ 2464420 w 2464420"/>
              <a:gd name="connsiteY2" fmla="*/ 1839957 h 1862261"/>
              <a:gd name="connsiteX0" fmla="*/ 0 w 2464420"/>
              <a:gd name="connsiteY0" fmla="*/ 1862261 h 1862261"/>
              <a:gd name="connsiteX1" fmla="*/ 1059366 w 2464420"/>
              <a:gd name="connsiteY1" fmla="*/ 7 h 1862261"/>
              <a:gd name="connsiteX2" fmla="*/ 2464420 w 2464420"/>
              <a:gd name="connsiteY2" fmla="*/ 1839957 h 1862261"/>
              <a:gd name="connsiteX0" fmla="*/ 0 w 2207941"/>
              <a:gd name="connsiteY0" fmla="*/ 1862302 h 1862302"/>
              <a:gd name="connsiteX1" fmla="*/ 1059366 w 2207941"/>
              <a:gd name="connsiteY1" fmla="*/ 48 h 1862302"/>
              <a:gd name="connsiteX2" fmla="*/ 2207941 w 2207941"/>
              <a:gd name="connsiteY2" fmla="*/ 1806545 h 1862302"/>
              <a:gd name="connsiteX0" fmla="*/ 0 w 2207941"/>
              <a:gd name="connsiteY0" fmla="*/ 1862307 h 1862307"/>
              <a:gd name="connsiteX1" fmla="*/ 1059366 w 2207941"/>
              <a:gd name="connsiteY1" fmla="*/ 53 h 1862307"/>
              <a:gd name="connsiteX2" fmla="*/ 2207941 w 2207941"/>
              <a:gd name="connsiteY2" fmla="*/ 1806550 h 1862307"/>
              <a:gd name="connsiteX0" fmla="*/ 0 w 2207941"/>
              <a:gd name="connsiteY0" fmla="*/ 1862300 h 1862300"/>
              <a:gd name="connsiteX1" fmla="*/ 1059366 w 2207941"/>
              <a:gd name="connsiteY1" fmla="*/ 46 h 1862300"/>
              <a:gd name="connsiteX2" fmla="*/ 2207941 w 2207941"/>
              <a:gd name="connsiteY2" fmla="*/ 1806543 h 1862300"/>
              <a:gd name="connsiteX0" fmla="*/ 0 w 2207941"/>
              <a:gd name="connsiteY0" fmla="*/ 1862300 h 1862300"/>
              <a:gd name="connsiteX1" fmla="*/ 1059366 w 2207941"/>
              <a:gd name="connsiteY1" fmla="*/ 46 h 1862300"/>
              <a:gd name="connsiteX2" fmla="*/ 2207941 w 2207941"/>
              <a:gd name="connsiteY2" fmla="*/ 1806543 h 186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7941" h="1862300">
                <a:moveTo>
                  <a:pt x="0" y="1862300"/>
                </a:moveTo>
                <a:cubicBezTo>
                  <a:pt x="775475" y="1313567"/>
                  <a:pt x="691376" y="9339"/>
                  <a:pt x="1059366" y="46"/>
                </a:cubicBezTo>
                <a:cubicBezTo>
                  <a:pt x="1427356" y="-9247"/>
                  <a:pt x="1375316" y="1418110"/>
                  <a:pt x="2207941" y="1806543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611351" y="3790683"/>
            <a:ext cx="0" cy="217115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48936" y="5984079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8,5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998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A9E4-27DA-4853-9FE3-E331DA9D9711}" type="slidenum">
              <a:rPr lang="ru-RU" smtClean="0"/>
              <a:t>15</a:t>
            </a:fld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890" y="154699"/>
            <a:ext cx="3161035" cy="656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9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A9E4-27DA-4853-9FE3-E331DA9D9711}" type="slidenum">
              <a:rPr lang="ru-RU" smtClean="0"/>
              <a:t>16</a:t>
            </a:fld>
            <a:endParaRPr lang="ru-R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60" y="1345879"/>
            <a:ext cx="8219253" cy="43620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55446"/>
            <a:ext cx="9144000" cy="832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55600"/>
            <a:r>
              <a:rPr lang="en-US" sz="4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drop rate</a:t>
            </a:r>
            <a:endParaRPr lang="en-US" sz="40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58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A9E4-27DA-4853-9FE3-E331DA9D9711}" type="slidenum">
              <a:rPr lang="ru-RU" smtClean="0"/>
              <a:t>17</a:t>
            </a:fld>
            <a:endParaRPr lang="ru-RU"/>
          </a:p>
        </p:txBody>
      </p:sp>
      <p:sp>
        <p:nvSpPr>
          <p:cNvPr id="5" name="Прямоугольник 3"/>
          <p:cNvSpPr/>
          <p:nvPr/>
        </p:nvSpPr>
        <p:spPr>
          <a:xfrm>
            <a:off x="1252728" y="1060672"/>
            <a:ext cx="65440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Outliners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Eleminate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('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driver_gk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'= 2561):</a:t>
            </a:r>
          </a:p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191392</a:t>
            </a:r>
          </a:p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Cancelled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136306</a:t>
            </a:r>
          </a:p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0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4"/>
          <p:cNvSpPr/>
          <p:nvPr/>
        </p:nvSpPr>
        <p:spPr>
          <a:xfrm>
            <a:off x="1252728" y="2649014"/>
            <a:ext cx="65440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offers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'2017-09-23 00:00:00',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stratified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- 0.2;</a:t>
            </a:r>
          </a:p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offers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'2017-09-23 00:00:00';</a:t>
            </a:r>
          </a:p>
          <a:p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1 - 91237, 0.151144  </a:t>
            </a:r>
          </a:p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0 - 512404, 0.848856</a:t>
            </a:r>
          </a:p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1 - 22809, 0.151142  </a:t>
            </a:r>
          </a:p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0 - 128102, 0.848858</a:t>
            </a:r>
          </a:p>
          <a:p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1 - 26240, 0.139193  </a:t>
            </a:r>
          </a:p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0 - 162275, 0.860807</a:t>
            </a:r>
          </a:p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8872" y="24485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Dataset info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4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A9E4-27DA-4853-9FE3-E331DA9D9711}" type="slidenum">
              <a:rPr lang="ru-RU" smtClean="0"/>
              <a:t>18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148072" y="219456"/>
            <a:ext cx="1315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 info</a:t>
            </a:r>
            <a:endParaRPr lang="ru-RU" dirty="0"/>
          </a:p>
        </p:txBody>
      </p:sp>
      <p:sp>
        <p:nvSpPr>
          <p:cNvPr id="6" name="Прямоугольник 1"/>
          <p:cNvSpPr/>
          <p:nvPr/>
        </p:nvSpPr>
        <p:spPr>
          <a:xfrm>
            <a:off x="478536" y="754487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400" b="1" dirty="0" err="1" smtClean="0"/>
              <a:t>Baseline</a:t>
            </a:r>
            <a:endParaRPr lang="ru-RU" sz="1400" b="1" dirty="0" smtClean="0"/>
          </a:p>
          <a:p>
            <a:r>
              <a:rPr lang="ru-RU" sz="1400" dirty="0" smtClean="0"/>
              <a:t>	"</a:t>
            </a:r>
            <a:r>
              <a:rPr lang="ru-RU" sz="1400" dirty="0" err="1" smtClean="0"/>
              <a:t>mean_reject_rate</a:t>
            </a:r>
            <a:r>
              <a:rPr lang="ru-RU" sz="1400" dirty="0" smtClean="0"/>
              <a:t>" </a:t>
            </a:r>
            <a:r>
              <a:rPr lang="ru-RU" sz="1400" dirty="0" err="1" smtClean="0"/>
              <a:t>for</a:t>
            </a:r>
            <a:r>
              <a:rPr lang="ru-RU" sz="1400" dirty="0" smtClean="0"/>
              <a:t> </a:t>
            </a:r>
            <a:r>
              <a:rPr lang="ru-RU" sz="1400" dirty="0" err="1" smtClean="0"/>
              <a:t>each</a:t>
            </a:r>
            <a:r>
              <a:rPr lang="ru-RU" sz="1400" dirty="0" smtClean="0"/>
              <a:t> </a:t>
            </a:r>
            <a:r>
              <a:rPr lang="ru-RU" sz="1400" dirty="0" err="1" smtClean="0"/>
              <a:t>driver</a:t>
            </a:r>
            <a:endParaRPr lang="ru-RU" sz="1400" dirty="0" smtClean="0"/>
          </a:p>
          <a:p>
            <a:r>
              <a:rPr lang="ru-RU" sz="1400" dirty="0" smtClean="0"/>
              <a:t>	</a:t>
            </a:r>
            <a:r>
              <a:rPr lang="ru-RU" sz="1400" dirty="0" err="1" smtClean="0"/>
              <a:t>roc_auc_score</a:t>
            </a:r>
            <a:r>
              <a:rPr lang="ru-RU" sz="1400" dirty="0" smtClean="0"/>
              <a:t> = 0.674</a:t>
            </a:r>
            <a:endParaRPr lang="ru-RU" sz="1400" dirty="0"/>
          </a:p>
        </p:txBody>
      </p:sp>
      <p:sp>
        <p:nvSpPr>
          <p:cNvPr id="7" name="Прямоугольник 2"/>
          <p:cNvSpPr/>
          <p:nvPr/>
        </p:nvSpPr>
        <p:spPr>
          <a:xfrm>
            <a:off x="478536" y="1722823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400" dirty="0" smtClean="0"/>
              <a:t> </a:t>
            </a:r>
            <a:r>
              <a:rPr lang="ru-RU" sz="1400" b="1" dirty="0" err="1" smtClean="0"/>
              <a:t>Model</a:t>
            </a:r>
            <a:endParaRPr lang="ru-RU" sz="1400" b="1" dirty="0" smtClean="0"/>
          </a:p>
          <a:p>
            <a:r>
              <a:rPr lang="ru-RU" sz="1400" i="1" dirty="0" err="1" smtClean="0"/>
              <a:t>Top</a:t>
            </a:r>
            <a:r>
              <a:rPr lang="ru-RU" sz="1400" i="1" dirty="0" smtClean="0"/>
              <a:t> </a:t>
            </a:r>
            <a:r>
              <a:rPr lang="ru-RU" sz="1400" i="1" dirty="0" err="1" smtClean="0"/>
              <a:t>features</a:t>
            </a:r>
            <a:r>
              <a:rPr lang="ru-RU" sz="1400" i="1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/>
              <a:t>rides_per_1_GH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 err="1" smtClean="0"/>
              <a:t>mean_reject</a:t>
            </a:r>
            <a:endParaRPr lang="ru-RU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400" dirty="0" err="1" smtClean="0"/>
              <a:t>session_time_length</a:t>
            </a:r>
            <a:endParaRPr lang="ru-RU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400" dirty="0" err="1" smtClean="0"/>
              <a:t>session_orders_count</a:t>
            </a:r>
            <a:endParaRPr lang="ru-RU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400" dirty="0" err="1" smtClean="0"/>
              <a:t>order_hour</a:t>
            </a:r>
            <a:endParaRPr lang="ru-RU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400" dirty="0" err="1" smtClean="0"/>
              <a:t>total_ride_duration</a:t>
            </a:r>
            <a:endParaRPr lang="ru-RU" sz="1400" dirty="0" smtClean="0"/>
          </a:p>
          <a:p>
            <a:endParaRPr lang="ru-RU" sz="1400" dirty="0" smtClean="0"/>
          </a:p>
          <a:p>
            <a:r>
              <a:rPr lang="ru-RU" sz="1400" dirty="0" smtClean="0"/>
              <a:t>	</a:t>
            </a:r>
            <a:r>
              <a:rPr lang="ru-RU" sz="1400" dirty="0" err="1" smtClean="0"/>
              <a:t>Total</a:t>
            </a:r>
            <a:r>
              <a:rPr lang="ru-RU" sz="1400" dirty="0" smtClean="0"/>
              <a:t> - 22 </a:t>
            </a:r>
            <a:r>
              <a:rPr lang="ru-RU" sz="1400" dirty="0" err="1" smtClean="0"/>
              <a:t>features</a:t>
            </a:r>
            <a:endParaRPr lang="ru-RU" sz="1400" dirty="0" smtClean="0"/>
          </a:p>
          <a:p>
            <a:endParaRPr lang="ru-RU" sz="1400" dirty="0" smtClean="0"/>
          </a:p>
          <a:p>
            <a:r>
              <a:rPr lang="ru-RU" sz="1400" dirty="0" err="1" smtClean="0"/>
              <a:t>Model</a:t>
            </a:r>
            <a:r>
              <a:rPr lang="ru-RU" sz="1400" dirty="0" smtClean="0"/>
              <a:t> - </a:t>
            </a:r>
            <a:r>
              <a:rPr lang="ru-RU" sz="1400" dirty="0" err="1" smtClean="0"/>
              <a:t>xgboost</a:t>
            </a:r>
            <a:r>
              <a:rPr lang="ru-RU" sz="1400" dirty="0" smtClean="0"/>
              <a:t>:</a:t>
            </a:r>
          </a:p>
          <a:p>
            <a:r>
              <a:rPr lang="ru-RU" sz="1400" dirty="0" err="1" smtClean="0"/>
              <a:t>Params</a:t>
            </a:r>
            <a:r>
              <a:rPr lang="ru-RU" sz="1400" dirty="0" smtClean="0"/>
              <a:t>:</a:t>
            </a:r>
          </a:p>
          <a:p>
            <a:r>
              <a:rPr lang="ru-RU" sz="1400" dirty="0" smtClean="0"/>
              <a:t>	'max_depth':9</a:t>
            </a:r>
          </a:p>
          <a:p>
            <a:r>
              <a:rPr lang="ru-RU" sz="1400" dirty="0" smtClean="0"/>
              <a:t>	'</a:t>
            </a:r>
            <a:r>
              <a:rPr lang="ru-RU" sz="1400" dirty="0" err="1" smtClean="0"/>
              <a:t>min_child_weight</a:t>
            </a:r>
            <a:r>
              <a:rPr lang="ru-RU" sz="1400" dirty="0" smtClean="0"/>
              <a:t>': 5</a:t>
            </a:r>
          </a:p>
          <a:p>
            <a:r>
              <a:rPr lang="ru-RU" sz="1400" dirty="0" smtClean="0"/>
              <a:t>	'eta':0.1</a:t>
            </a:r>
          </a:p>
          <a:p>
            <a:r>
              <a:rPr lang="ru-RU" sz="1400" dirty="0" smtClean="0"/>
              <a:t>	'</a:t>
            </a:r>
            <a:r>
              <a:rPr lang="ru-RU" sz="1400" dirty="0" err="1" smtClean="0"/>
              <a:t>subsample</a:t>
            </a:r>
            <a:r>
              <a:rPr lang="ru-RU" sz="1400" dirty="0" smtClean="0"/>
              <a:t>': 0.8</a:t>
            </a:r>
          </a:p>
          <a:p>
            <a:r>
              <a:rPr lang="ru-RU" sz="1400" dirty="0" smtClean="0"/>
              <a:t>	'</a:t>
            </a:r>
            <a:r>
              <a:rPr lang="ru-RU" sz="1400" dirty="0" err="1" smtClean="0"/>
              <a:t>alpha</a:t>
            </a:r>
            <a:r>
              <a:rPr lang="ru-RU" sz="1400" dirty="0" smtClean="0"/>
              <a:t>': 0.1</a:t>
            </a:r>
          </a:p>
          <a:p>
            <a:r>
              <a:rPr lang="ru-RU" sz="1400" dirty="0" smtClean="0"/>
              <a:t>	'</a:t>
            </a:r>
            <a:r>
              <a:rPr lang="ru-RU" sz="1400" dirty="0" err="1" smtClean="0"/>
              <a:t>num_round</a:t>
            </a:r>
            <a:r>
              <a:rPr lang="ru-RU" sz="1400" dirty="0" smtClean="0"/>
              <a:t>': 50</a:t>
            </a:r>
          </a:p>
          <a:p>
            <a:endParaRPr lang="ru-RU" sz="1400" dirty="0" smtClean="0"/>
          </a:p>
          <a:p>
            <a:r>
              <a:rPr lang="ru-RU" sz="1400" dirty="0" smtClean="0"/>
              <a:t>train-auc:0.929	eval-auc:0.921	test-auc:0.887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8368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A9E4-27DA-4853-9FE3-E331DA9D9711}" type="slidenum">
              <a:rPr lang="ru-RU" smtClean="0"/>
              <a:t>19</a:t>
            </a:fld>
            <a:endParaRPr lang="ru-RU"/>
          </a:p>
        </p:txBody>
      </p:sp>
      <p:sp>
        <p:nvSpPr>
          <p:cNvPr id="5" name="Прямоугольник 6"/>
          <p:cNvSpPr/>
          <p:nvPr/>
        </p:nvSpPr>
        <p:spPr>
          <a:xfrm>
            <a:off x="2938780" y="1947493"/>
            <a:ext cx="33619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5. </a:t>
            </a:r>
            <a:r>
              <a:rPr lang="ru-RU" sz="1400" dirty="0" err="1" smtClean="0"/>
              <a:t>Precision</a:t>
            </a:r>
            <a:r>
              <a:rPr lang="ru-RU" sz="1400" dirty="0" smtClean="0"/>
              <a:t>/</a:t>
            </a:r>
            <a:r>
              <a:rPr lang="ru-RU" sz="1400" dirty="0" err="1" smtClean="0"/>
              <a:t>Recall</a:t>
            </a:r>
            <a:r>
              <a:rPr lang="ru-RU" sz="1400" dirty="0" smtClean="0"/>
              <a:t> </a:t>
            </a:r>
            <a:r>
              <a:rPr lang="ru-RU" sz="1400" dirty="0" err="1" smtClean="0"/>
              <a:t>best</a:t>
            </a:r>
            <a:r>
              <a:rPr lang="ru-RU" sz="1400" dirty="0" smtClean="0"/>
              <a:t> </a:t>
            </a:r>
            <a:r>
              <a:rPr lang="ru-RU" sz="1400" dirty="0" err="1" smtClean="0"/>
              <a:t>point</a:t>
            </a:r>
            <a:r>
              <a:rPr lang="ru-RU" sz="1400" dirty="0" smtClean="0"/>
              <a:t>:</a:t>
            </a:r>
          </a:p>
          <a:p>
            <a:r>
              <a:rPr lang="ru-RU" sz="1400" dirty="0" err="1" smtClean="0"/>
              <a:t>Validation</a:t>
            </a:r>
            <a:r>
              <a:rPr lang="ru-RU" sz="1400" dirty="0" smtClean="0"/>
              <a:t>:</a:t>
            </a:r>
          </a:p>
          <a:p>
            <a:r>
              <a:rPr lang="ru-RU" sz="1400" dirty="0" smtClean="0"/>
              <a:t>	</a:t>
            </a:r>
            <a:r>
              <a:rPr lang="ru-RU" sz="1400" dirty="0" err="1" smtClean="0"/>
              <a:t>precision</a:t>
            </a:r>
            <a:r>
              <a:rPr lang="ru-RU" sz="1400" dirty="0" smtClean="0"/>
              <a:t>=0.99</a:t>
            </a:r>
          </a:p>
          <a:p>
            <a:r>
              <a:rPr lang="ru-RU" sz="1400" dirty="0" smtClean="0"/>
              <a:t>	</a:t>
            </a:r>
            <a:r>
              <a:rPr lang="ru-RU" sz="1400" dirty="0" err="1" smtClean="0"/>
              <a:t>recall</a:t>
            </a:r>
            <a:r>
              <a:rPr lang="ru-RU" sz="1400" dirty="0" smtClean="0"/>
              <a:t>=0.2</a:t>
            </a:r>
          </a:p>
          <a:p>
            <a:endParaRPr lang="ru-RU" sz="1400" dirty="0" smtClean="0"/>
          </a:p>
          <a:p>
            <a:r>
              <a:rPr lang="ru-RU" sz="1400" dirty="0" err="1" smtClean="0"/>
              <a:t>Test</a:t>
            </a:r>
            <a:r>
              <a:rPr lang="ru-RU" sz="1400" dirty="0" smtClean="0"/>
              <a:t>:</a:t>
            </a:r>
          </a:p>
          <a:p>
            <a:r>
              <a:rPr lang="ru-RU" sz="1400" dirty="0" smtClean="0"/>
              <a:t>	</a:t>
            </a:r>
            <a:r>
              <a:rPr lang="ru-RU" sz="1400" dirty="0" err="1" smtClean="0"/>
              <a:t>precision</a:t>
            </a:r>
            <a:r>
              <a:rPr lang="ru-RU" sz="1400" dirty="0" smtClean="0"/>
              <a:t>=0.8</a:t>
            </a:r>
          </a:p>
          <a:p>
            <a:r>
              <a:rPr lang="ru-RU" sz="1400" dirty="0" smtClean="0"/>
              <a:t>	</a:t>
            </a:r>
            <a:r>
              <a:rPr lang="ru-RU" sz="1400" dirty="0" err="1" smtClean="0"/>
              <a:t>recall</a:t>
            </a:r>
            <a:r>
              <a:rPr lang="ru-RU" sz="1400" dirty="0" smtClean="0"/>
              <a:t>=0.2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3862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A9E4-27DA-4853-9FE3-E331DA9D9711}" type="slidenum">
              <a:rPr lang="ru-RU" smtClean="0"/>
              <a:t>2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539750" y="971547"/>
            <a:ext cx="3695700" cy="1949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15%</a:t>
            </a:r>
            <a:endParaRPr lang="ru-RU" sz="120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08550" y="971547"/>
            <a:ext cx="3695700" cy="1949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12%</a:t>
            </a:r>
            <a:endParaRPr lang="ru-RU" sz="120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750" y="2921001"/>
            <a:ext cx="3695700" cy="2101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 about lack of car availability</a:t>
            </a:r>
            <a:endParaRPr lang="ru-RU" sz="40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8550" y="2921001"/>
            <a:ext cx="3695700" cy="2101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requests lost due to long car finding time </a:t>
            </a:r>
            <a:endParaRPr lang="ru-RU" sz="40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6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A9E4-27DA-4853-9FE3-E331DA9D9711}" type="slidenum">
              <a:rPr lang="ru-RU" smtClean="0"/>
              <a:t>3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412750" y="1546455"/>
            <a:ext cx="8318500" cy="5987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</a:t>
            </a:r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whether the given trip is the </a:t>
            </a:r>
            <a:r>
              <a:rPr lang="en-US" sz="4000" i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trip of the driver </a:t>
            </a:r>
            <a:r>
              <a:rPr lang="en-US" sz="4000" i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  <a:endParaRPr lang="en-US" sz="40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Accuracy:</a:t>
            </a:r>
            <a:endParaRPr lang="en-US" sz="40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AUC: 88.7</a:t>
            </a:r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on test set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Baseline: </a:t>
            </a:r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67.4</a:t>
            </a:r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55446"/>
            <a:ext cx="9144000" cy="685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55600"/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solved</a:t>
            </a:r>
            <a:endParaRPr lang="en-US" sz="40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73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A9E4-27DA-4853-9FE3-E331DA9D9711}" type="slidenum">
              <a:rPr lang="ru-RU" smtClean="0"/>
              <a:t>4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0" y="355446"/>
            <a:ext cx="9144000" cy="685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55600"/>
            <a:r>
              <a:rPr lang="en-US" sz="4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</a:t>
            </a:r>
            <a:r>
              <a:rPr 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 of the driver today</a:t>
            </a:r>
          </a:p>
        </p:txBody>
      </p:sp>
      <p:sp>
        <p:nvSpPr>
          <p:cNvPr id="7" name="Rectangle 6"/>
          <p:cNvSpPr/>
          <p:nvPr/>
        </p:nvSpPr>
        <p:spPr>
          <a:xfrm>
            <a:off x="412750" y="1546455"/>
            <a:ext cx="8318500" cy="5987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</a:t>
            </a:r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</a:p>
          <a:p>
            <a:endParaRPr lang="en-US" sz="40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4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After </a:t>
            </a:r>
            <a:r>
              <a:rPr lang="en-US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given ride </a:t>
            </a:r>
            <a:r>
              <a:rPr lang="en-US" sz="4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driver </a:t>
            </a:r>
            <a:r>
              <a:rPr lang="en-US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won’t </a:t>
            </a:r>
            <a:r>
              <a:rPr lang="en-US" sz="4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any rides within X hours (we took X = 8</a:t>
            </a:r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= otherwise</a:t>
            </a:r>
          </a:p>
        </p:txBody>
      </p:sp>
    </p:spTree>
    <p:extLst>
      <p:ext uri="{BB962C8B-B14F-4D97-AF65-F5344CB8AC3E}">
        <p14:creationId xmlns:p14="http://schemas.microsoft.com/office/powerpoint/2010/main" val="196299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A9E4-27DA-4853-9FE3-E331DA9D9711}" type="slidenum">
              <a:rPr lang="ru-RU" smtClean="0"/>
              <a:t>5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3289300" y="683171"/>
            <a:ext cx="2565400" cy="1620731"/>
          </a:xfrm>
          <a:prstGeom prst="rect">
            <a:avLst/>
          </a:prstGeom>
          <a:solidFill>
            <a:srgbClr val="FDB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4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816" y="2949373"/>
            <a:ext cx="2565400" cy="1257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Requests</a:t>
            </a:r>
            <a:endParaRPr lang="ru-RU" sz="4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2316" y="2949373"/>
            <a:ext cx="2565400" cy="1257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endParaRPr lang="ru-RU" sz="4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Elbow Connector 9"/>
          <p:cNvCxnSpPr>
            <a:stCxn id="6" idx="2"/>
            <a:endCxn id="7" idx="0"/>
          </p:cNvCxnSpPr>
          <p:nvPr/>
        </p:nvCxnSpPr>
        <p:spPr>
          <a:xfrm rot="5400000">
            <a:off x="2783023" y="1160395"/>
            <a:ext cx="645471" cy="2932484"/>
          </a:xfrm>
          <a:prstGeom prst="bentConnector3">
            <a:avLst>
              <a:gd name="adj1" fmla="val 50000"/>
            </a:avLst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2"/>
            <a:endCxn id="8" idx="0"/>
          </p:cNvCxnSpPr>
          <p:nvPr/>
        </p:nvCxnSpPr>
        <p:spPr>
          <a:xfrm rot="16200000" flipH="1">
            <a:off x="5735773" y="1140129"/>
            <a:ext cx="645471" cy="2973016"/>
          </a:xfrm>
          <a:prstGeom prst="bentConnector3">
            <a:avLst>
              <a:gd name="adj1" fmla="val 50000"/>
            </a:avLst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96866" y="2949373"/>
            <a:ext cx="2565400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Served</a:t>
            </a:r>
            <a:endParaRPr lang="ru-RU" sz="4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Elbow Connector 25"/>
          <p:cNvCxnSpPr>
            <a:stCxn id="6" idx="2"/>
            <a:endCxn id="23" idx="0"/>
          </p:cNvCxnSpPr>
          <p:nvPr/>
        </p:nvCxnSpPr>
        <p:spPr>
          <a:xfrm rot="16200000" flipH="1">
            <a:off x="4253048" y="2622854"/>
            <a:ext cx="645471" cy="7566"/>
          </a:xfrm>
          <a:prstGeom prst="bentConnector3">
            <a:avLst>
              <a:gd name="adj1" fmla="val 50000"/>
            </a:avLst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626816" y="4329213"/>
            <a:ext cx="5918200" cy="127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Depends</a:t>
            </a:r>
          </a:p>
          <a:p>
            <a:pPr algn="ctr"/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Supply</a:t>
            </a:r>
            <a:endParaRPr lang="ru-RU" sz="40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767699" y="3285920"/>
            <a:ext cx="651934" cy="651934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ru-RU" sz="4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5736324" y="3285920"/>
            <a:ext cx="651934" cy="651934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ru-RU" sz="4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960" y="560584"/>
            <a:ext cx="1958306" cy="130553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427570" y="1580819"/>
            <a:ext cx="231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evenue</a:t>
            </a:r>
            <a:endParaRPr 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8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50947" y="4348623"/>
            <a:ext cx="6921500" cy="2509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79600" lvl="1" indent="-622300">
              <a:buFont typeface="Arial" panose="020B0604020202020204" pitchFamily="34" charset="0"/>
              <a:buChar char="•"/>
              <a:tabLst>
                <a:tab pos="2425700" algn="l"/>
              </a:tabLst>
            </a:pPr>
            <a:r>
              <a:rPr lang="en-US" sz="5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en-US" sz="50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79600" lvl="1" indent="-622300">
              <a:buFont typeface="Arial" panose="020B0604020202020204" pitchFamily="34" charset="0"/>
              <a:buChar char="•"/>
              <a:tabLst>
                <a:tab pos="2425700" algn="l"/>
              </a:tabLst>
            </a:pPr>
            <a:r>
              <a:rPr lang="en-US" sz="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Mitigation</a:t>
            </a:r>
            <a:endParaRPr lang="en-US" sz="50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468413" y="1991716"/>
            <a:ext cx="4669221" cy="151130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Working</a:t>
            </a:r>
            <a:endParaRPr lang="ru-RU" sz="5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 rot="5400000">
            <a:off x="3959193" y="3347107"/>
            <a:ext cx="1244883" cy="9525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16673" y="2312489"/>
            <a:ext cx="5588000" cy="650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/>
            <a:endParaRPr lang="en-US" sz="5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1" y="3119625"/>
            <a:ext cx="3565634" cy="1326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/>
            <a:r>
              <a:rPr lang="en-US" sz="5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Quitting</a:t>
            </a:r>
          </a:p>
        </p:txBody>
      </p:sp>
      <p:sp>
        <p:nvSpPr>
          <p:cNvPr id="10" name="Right Arrow 9"/>
          <p:cNvSpPr/>
          <p:nvPr/>
        </p:nvSpPr>
        <p:spPr>
          <a:xfrm rot="5400000">
            <a:off x="3959193" y="1258185"/>
            <a:ext cx="1244883" cy="95250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1117595"/>
            <a:ext cx="3565634" cy="770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/>
            <a:r>
              <a:rPr lang="en-US" sz="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</a:t>
            </a:r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0" y="355446"/>
            <a:ext cx="9144000" cy="685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55600"/>
            <a:r>
              <a:rPr lang="en-US" sz="4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Context</a:t>
            </a:r>
            <a:endParaRPr lang="en-US" sz="40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730" y="2316479"/>
            <a:ext cx="257314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lvl="0"/>
            <a:r>
              <a:rPr lang="en-US" sz="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Drivers</a:t>
            </a:r>
            <a:endParaRPr lang="en-US" sz="5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7730" y="5172424"/>
            <a:ext cx="264527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lvl="0"/>
            <a:r>
              <a:rPr lang="en-US" sz="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  <a:endParaRPr lang="en-US" sz="5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85485" y="4680838"/>
            <a:ext cx="8173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75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A9E4-27DA-4853-9FE3-E331DA9D9711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74" y="1150095"/>
            <a:ext cx="9147583" cy="675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/>
            <a:r>
              <a:rPr lang="en-U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Model: Binary classification, </a:t>
            </a:r>
            <a:r>
              <a:rPr lang="en-US" sz="32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US" sz="32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57" y="4114511"/>
            <a:ext cx="9144000" cy="2077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55600"/>
            <a:r>
              <a:rPr lang="en-U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</a:t>
            </a:r>
            <a:r>
              <a:rPr lang="en-U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(3 / 22):</a:t>
            </a:r>
            <a:endParaRPr lang="en-US" sz="32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84300" lvl="1" indent="-571500">
              <a:buFont typeface="+mj-lt"/>
              <a:buAutoNum type="arabicPeriod"/>
            </a:pPr>
            <a:r>
              <a:rPr lang="en-U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</a:t>
            </a:r>
            <a:r>
              <a:rPr lang="en-U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rides </a:t>
            </a:r>
            <a:r>
              <a:rPr lang="en-U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1 </a:t>
            </a:r>
            <a:r>
              <a:rPr lang="en-U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</a:t>
            </a:r>
          </a:p>
          <a:p>
            <a:pPr marL="1384300" lvl="1" indent="-571500">
              <a:buFont typeface="+mj-lt"/>
              <a:buAutoNum type="arabicPeriod"/>
            </a:pPr>
            <a:r>
              <a:rPr lang="en-U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session duration</a:t>
            </a:r>
          </a:p>
          <a:p>
            <a:pPr marL="1384300" lvl="1" indent="-571500">
              <a:buFont typeface="+mj-lt"/>
              <a:buAutoNum type="arabicPeriod"/>
            </a:pPr>
            <a:r>
              <a:rPr lang="en-U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orders in session by now</a:t>
            </a:r>
            <a:endParaRPr lang="en-US" sz="32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84300" lvl="1" indent="-571500">
              <a:buFont typeface="+mj-lt"/>
              <a:buAutoNum type="arabicPeriod"/>
            </a:pPr>
            <a:endParaRPr lang="en-US" sz="30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55446"/>
            <a:ext cx="9144000" cy="685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55600"/>
            <a:r>
              <a:rPr lang="en-US" sz="4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Description</a:t>
            </a:r>
            <a:endParaRPr lang="en-US" sz="40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4024" y="2479675"/>
            <a:ext cx="8183853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4024" y="2636534"/>
            <a:ext cx="4149733" cy="6615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endParaRPr lang="ru-RU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76781" y="2636534"/>
            <a:ext cx="1828793" cy="659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endPara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78597" y="2648276"/>
            <a:ext cx="1873251" cy="6615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ru-RU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ight Brace 1"/>
          <p:cNvSpPr/>
          <p:nvPr/>
        </p:nvSpPr>
        <p:spPr>
          <a:xfrm rot="5400000">
            <a:off x="3442431" y="405392"/>
            <a:ext cx="85560" cy="6040727"/>
          </a:xfrm>
          <a:prstGeom prst="rightBrace">
            <a:avLst>
              <a:gd name="adj1" fmla="val 207580"/>
              <a:gd name="adj2" fmla="val 50000"/>
            </a:avLst>
          </a:prstGeom>
          <a:ln w="28575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3640" y="3487341"/>
            <a:ext cx="2383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weeks</a:t>
            </a:r>
            <a:endParaRPr lang="ru-RU" sz="3200" b="1" dirty="0">
              <a:solidFill>
                <a:srgbClr val="4454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ight Brace 16"/>
          <p:cNvSpPr/>
          <p:nvPr/>
        </p:nvSpPr>
        <p:spPr>
          <a:xfrm rot="5400000">
            <a:off x="7471498" y="2488186"/>
            <a:ext cx="87451" cy="1873252"/>
          </a:xfrm>
          <a:prstGeom prst="rightBrace">
            <a:avLst>
              <a:gd name="adj1" fmla="val 207580"/>
              <a:gd name="adj2" fmla="val 50000"/>
            </a:avLst>
          </a:prstGeom>
          <a:ln w="28575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59545" y="3501477"/>
            <a:ext cx="2010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week</a:t>
            </a:r>
            <a:endParaRPr lang="ru-RU" sz="3200" b="1" dirty="0">
              <a:solidFill>
                <a:srgbClr val="4454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84374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/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Dataset: </a:t>
            </a:r>
            <a:r>
              <a:rPr lang="en-U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Drivers’ </a:t>
            </a:r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months history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64847" y="1828800"/>
            <a:ext cx="8173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4024" y="4102769"/>
            <a:ext cx="8173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76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26" y="1041400"/>
            <a:ext cx="8552706" cy="44033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1622" y="5317861"/>
            <a:ext cx="7263269" cy="1625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 88,7% on test set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Baseline: 67,4</a:t>
            </a:r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40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439446">
            <a:off x="2882536" y="3817129"/>
            <a:ext cx="3315183" cy="575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 (20%)</a:t>
            </a:r>
            <a:endParaRPr lang="en-US" sz="32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rot="20542489">
            <a:off x="3198799" y="2054535"/>
            <a:ext cx="2682652" cy="88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 (80%)</a:t>
            </a:r>
            <a:endParaRPr lang="en-US" sz="3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55446"/>
            <a:ext cx="9144000" cy="685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55600"/>
            <a:r>
              <a:rPr lang="en-US" sz="4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Results</a:t>
            </a:r>
            <a:endParaRPr lang="en-US" sz="40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572469" y="1231900"/>
            <a:ext cx="0" cy="3844044"/>
          </a:xfrm>
          <a:prstGeom prst="line">
            <a:avLst/>
          </a:prstGeom>
          <a:ln w="762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18439" y="5111743"/>
            <a:ext cx="901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0,8</a:t>
            </a:r>
            <a:endParaRPr lang="ru-RU" sz="3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41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261241"/>
            <a:ext cx="71575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9950" indent="-514350">
              <a:buFont typeface="+mj-lt"/>
              <a:buAutoNum type="arabicPeriod"/>
            </a:pPr>
            <a:r>
              <a:rPr lang="en-US" sz="4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Wisely” prevent driver from leaving the </a:t>
            </a:r>
            <a:r>
              <a:rPr lang="en-US" sz="4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</a:p>
          <a:p>
            <a:pPr marL="869950" indent="-514350">
              <a:buFont typeface="+mj-lt"/>
              <a:buAutoNum type="arabicPeriod"/>
            </a:pPr>
            <a:endParaRPr lang="en-US" sz="4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9950" indent="-514350">
              <a:buFont typeface="+mj-lt"/>
              <a:buAutoNum type="arabicPeriod"/>
            </a:pPr>
            <a:r>
              <a:rPr lang="en-US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 a nearby driver to relocate for more revenue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55446"/>
            <a:ext cx="9144000" cy="685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55600"/>
            <a:r>
              <a:rPr lang="en-US" sz="4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applications</a:t>
            </a:r>
            <a:endParaRPr lang="en-US" sz="40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en-US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527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8000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402</Words>
  <Application>Microsoft Office PowerPoint</Application>
  <PresentationFormat>On-screen Show (4:3)</PresentationFormat>
  <Paragraphs>165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Acronis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165</cp:revision>
  <dcterms:created xsi:type="dcterms:W3CDTF">2017-12-09T19:54:00Z</dcterms:created>
  <dcterms:modified xsi:type="dcterms:W3CDTF">2017-12-10T09:37:26Z</dcterms:modified>
</cp:coreProperties>
</file>