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76" r:id="rId4"/>
    <p:sldId id="277" r:id="rId5"/>
    <p:sldId id="283" r:id="rId6"/>
    <p:sldId id="286" r:id="rId7"/>
    <p:sldId id="287" r:id="rId8"/>
    <p:sldId id="288" r:id="rId9"/>
    <p:sldId id="289" r:id="rId10"/>
    <p:sldId id="290" r:id="rId11"/>
    <p:sldId id="269" r:id="rId12"/>
    <p:sldId id="278" r:id="rId13"/>
    <p:sldId id="270" r:id="rId14"/>
    <p:sldId id="279" r:id="rId15"/>
    <p:sldId id="273" r:id="rId16"/>
    <p:sldId id="280" r:id="rId17"/>
    <p:sldId id="281" r:id="rId18"/>
    <p:sldId id="274" r:id="rId19"/>
    <p:sldId id="275" r:id="rId20"/>
    <p:sldId id="285" r:id="rId21"/>
    <p:sldId id="284" r:id="rId22"/>
    <p:sldId id="282" r:id="rId23"/>
  </p:sldIdLst>
  <p:sldSz cx="9144000" cy="6858000" type="screen4x3"/>
  <p:notesSz cx="6735763" cy="9799638"/>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1D1"/>
    <a:srgbClr val="C9B4EE"/>
    <a:srgbClr val="B6CBE4"/>
    <a:srgbClr val="E0E9F4"/>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6" autoAdjust="0"/>
    <p:restoredTop sz="94713" autoAdjust="0"/>
  </p:normalViewPr>
  <p:slideViewPr>
    <p:cSldViewPr>
      <p:cViewPr varScale="1">
        <p:scale>
          <a:sx n="105" d="100"/>
          <a:sy n="105" d="100"/>
        </p:scale>
        <p:origin x="90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5B106E36-FD25-4E2D-B0AA-010F637433A0}" type="datetimeFigureOut">
              <a:rPr lang="ru-RU" smtClean="0"/>
              <a:pPr/>
              <a:t>05.02.2020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5B106E36-FD25-4E2D-B0AA-010F637433A0}" type="datetimeFigureOut">
              <a:rPr lang="ru-RU" smtClean="0"/>
              <a:pPr/>
              <a:t>05.02.2020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5B106E36-FD25-4E2D-B0AA-010F637433A0}" type="datetimeFigureOut">
              <a:rPr lang="ru-RU" smtClean="0"/>
              <a:pPr/>
              <a:t>05.02.2020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5B106E36-FD25-4E2D-B0AA-010F637433A0}" type="datetimeFigureOut">
              <a:rPr lang="ru-RU" smtClean="0"/>
              <a:pPr/>
              <a:t>05.02.2020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05.02.2020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5B106E36-FD25-4E2D-B0AA-010F637433A0}" type="datetimeFigureOut">
              <a:rPr lang="ru-RU" smtClean="0"/>
              <a:pPr/>
              <a:t>05.02.2020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5B106E36-FD25-4E2D-B0AA-010F637433A0}" type="datetimeFigureOut">
              <a:rPr lang="ru-RU" smtClean="0"/>
              <a:pPr/>
              <a:t>05.02.2020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5B106E36-FD25-4E2D-B0AA-010F637433A0}" type="datetimeFigureOut">
              <a:rPr lang="ru-RU" smtClean="0"/>
              <a:pPr/>
              <a:t>05.02.2020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05.02.2020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05.02.2020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05.02.2020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05.02.2020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consultantplus://offline/ref=9EA1B79D9400A1273FF1E3CE671BB1A438FBDECD8C2BE793E92B099BA092E3A2D0CF964AE9FB0207m4z7Q" TargetMode="External"/><Relationship Id="rId3" Type="http://schemas.openxmlformats.org/officeDocument/2006/relationships/image" Target="../media/image3.png"/><Relationship Id="rId7" Type="http://schemas.openxmlformats.org/officeDocument/2006/relationships/hyperlink" Target="consultantplus://offline/ref=9EA1B79D9400A1273FF1E3CE671BB1A438FBDECD8C2BE793E92B099BA092E3A2D0CF964AE9FB0204m4zCQ"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consultantplus://offline/ref=9EA1B79D9400A1273FF1E3CE671BB1A438FBDECD8C2BE793E92B099BA092E3A2D0CF964AE9FA0605m4zCQ" TargetMode="External"/><Relationship Id="rId5" Type="http://schemas.openxmlformats.org/officeDocument/2006/relationships/hyperlink" Target="consultantplus://offline/ref=9EA1B79D9400A1273FF1E3CE671BB1A438FBDECD8C2BE793E92B099BA092E3A2D0CF964AE9FB0206m4zDQ" TargetMode="External"/><Relationship Id="rId4" Type="http://schemas.openxmlformats.org/officeDocument/2006/relationships/hyperlink" Target="consultantplus://offline/ref=9EA1B79D9400A1273FF1E3CE671BB1A438FBDECD8C2BE793E92B099BA092E3A2D0CF964AE9FB0206m4z3Q" TargetMode="External"/><Relationship Id="rId9" Type="http://schemas.openxmlformats.org/officeDocument/2006/relationships/hyperlink" Target="consultantplus://offline/ref=9EA1B79D9400A1273FF1E3CE671BB1A438FBDECD8C2BE793E92B099BA092E3A2D0CF964FE8mFz3Q"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consultantplus://offline/ref=89C057EAB236CBA794286B1BB3D0843ECB41DEE93AA3747811A1E7A6895669708BEB34A26E6765D7B798E5A8D93B539459E44799FA39F1C7C963N"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2780928"/>
            <a:ext cx="8424936" cy="1077218"/>
          </a:xfrm>
          <a:prstGeom prst="rect">
            <a:avLst/>
          </a:prstGeom>
          <a:noFill/>
        </p:spPr>
        <p:txBody>
          <a:bodyPr wrap="square" rtlCol="0">
            <a:spAutoFit/>
          </a:bodyPr>
          <a:lstStyle/>
          <a:p>
            <a:pPr algn="ctr"/>
            <a:r>
              <a:rPr lang="ru-RU" sz="3200" b="1" dirty="0">
                <a:solidFill>
                  <a:schemeClr val="tx2"/>
                </a:solidFill>
                <a:latin typeface="Times New Roman" pitchFamily="18" charset="0"/>
                <a:cs typeface="Times New Roman" pitchFamily="18" charset="0"/>
              </a:rPr>
              <a:t>Особенности проведения запроса котировок в электронной форме</a:t>
            </a:r>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7944" y="1340768"/>
            <a:ext cx="1261996" cy="1224136"/>
          </a:xfrm>
          <a:prstGeom prst="rect">
            <a:avLst/>
          </a:prstGeom>
        </p:spPr>
      </p:pic>
      <p:pic>
        <p:nvPicPr>
          <p:cNvPr id="12" name="Picture 2" descr="http://www.comscore.com/var/comscore/storage/images/insights/comscore_academy/digital_analytix_courses/596737-50-eng-US/Digital_Analytix_Courses.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2" descr="http://www.comscore.com/var/comscore/storage/images/insights/comscore_academy/digital_analytix_courses/596737-50-eng-US/Digital_Analytix_Courses.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5093" b="48673"/>
          <a:stretch/>
        </p:blipFill>
        <p:spPr bwMode="auto">
          <a:xfrm>
            <a:off x="179512" y="188639"/>
            <a:ext cx="8784975" cy="504057"/>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620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74376" y="871032"/>
            <a:ext cx="8229600" cy="4525963"/>
          </a:xfrm>
        </p:spPr>
        <p:txBody>
          <a:bodyPr>
            <a:noAutofit/>
          </a:bodyPr>
          <a:lstStyle/>
          <a:p>
            <a:pPr marL="0" indent="0" algn="ctr">
              <a:buNone/>
            </a:pPr>
            <a:r>
              <a:rPr lang="ru-RU" sz="1600" b="1" dirty="0">
                <a:solidFill>
                  <a:schemeClr val="tx2"/>
                </a:solidFill>
                <a:latin typeface="Times New Roman" pitchFamily="18" charset="0"/>
                <a:cs typeface="Times New Roman" pitchFamily="18" charset="0"/>
              </a:rPr>
              <a:t>Извещение о проведении электронного запроса котировок содержит (ст. 82.4 44-ФЗ):</a:t>
            </a:r>
          </a:p>
          <a:p>
            <a:pPr marL="0" indent="358775" algn="just">
              <a:buNone/>
            </a:pPr>
            <a:endParaRPr lang="ru-RU" sz="1600" b="1" dirty="0">
              <a:solidFill>
                <a:schemeClr val="tx2"/>
              </a:solidFill>
              <a:latin typeface="Times New Roman" pitchFamily="18" charset="0"/>
              <a:cs typeface="Times New Roman" pitchFamily="18" charset="0"/>
            </a:endParaRPr>
          </a:p>
          <a:p>
            <a:pPr algn="just">
              <a:buFontTx/>
              <a:buChar char="-"/>
            </a:pPr>
            <a:endParaRPr lang="ru-RU" sz="1200" dirty="0">
              <a:solidFill>
                <a:schemeClr val="tx2"/>
              </a:solidFill>
              <a:latin typeface="Times New Roman" pitchFamily="18" charset="0"/>
              <a:cs typeface="Times New Roman" pitchFamily="18" charset="0"/>
            </a:endParaRPr>
          </a:p>
          <a:p>
            <a:endParaRPr lang="ru-RU" sz="1400" dirty="0">
              <a:solidFill>
                <a:schemeClr val="tx2"/>
              </a:solidFill>
              <a:latin typeface="Times New Roman" pitchFamily="18" charset="0"/>
              <a:cs typeface="Times New Roman" pitchFamily="18" charset="0"/>
            </a:endParaRPr>
          </a:p>
          <a:p>
            <a:endParaRPr lang="ru-RU" sz="1400" dirty="0">
              <a:solidFill>
                <a:schemeClr val="tx2"/>
              </a:solidFill>
              <a:latin typeface="Times New Roman" pitchFamily="18" charset="0"/>
              <a:cs typeface="Times New Roman" pitchFamily="18" charset="0"/>
            </a:endParaRPr>
          </a:p>
          <a:p>
            <a:pPr algn="just"/>
            <a:endParaRPr lang="ru-RU" sz="1400" dirty="0">
              <a:solidFill>
                <a:schemeClr val="tx2"/>
              </a:solidFill>
              <a:latin typeface="Times New Roman" pitchFamily="18" charset="0"/>
              <a:cs typeface="Times New Roman" pitchFamily="18" charset="0"/>
            </a:endParaRPr>
          </a:p>
          <a:p>
            <a:pPr>
              <a:buNone/>
            </a:pPr>
            <a:endParaRPr lang="ru-RU" sz="1400" dirty="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a:solidFill>
                  <a:srgbClr val="002060"/>
                </a:solidFill>
                <a:latin typeface="Times New Roman" pitchFamily="18" charset="0"/>
                <a:cs typeface="Times New Roman" pitchFamily="18" charset="0"/>
              </a:rPr>
              <a:t>ОСОБЕННОСТИ ПРОВЕДЕНИЯ ЭЛЕКТРОННОГО ЗАПРОСА КОТИРОВОК</a:t>
            </a:r>
          </a:p>
        </p:txBody>
      </p:sp>
      <p:pic>
        <p:nvPicPr>
          <p:cNvPr id="7" name="Рисунок 6">
            <a:extLst>
              <a:ext uri="{FF2B5EF4-FFF2-40B4-BE49-F238E27FC236}">
                <a16:creationId xmlns:a16="http://schemas.microsoft.com/office/drawing/2014/main" id="{32AB54F9-3A28-4648-A397-3AB6BEA5DD0B}"/>
              </a:ext>
            </a:extLst>
          </p:cNvPr>
          <p:cNvPicPr>
            <a:picLocks noChangeAspect="1"/>
          </p:cNvPicPr>
          <p:nvPr/>
        </p:nvPicPr>
        <p:blipFill>
          <a:blip r:embed="rId4"/>
          <a:stretch>
            <a:fillRect/>
          </a:stretch>
        </p:blipFill>
        <p:spPr>
          <a:xfrm>
            <a:off x="249370" y="1274074"/>
            <a:ext cx="8454606" cy="5251270"/>
          </a:xfrm>
          <a:prstGeom prst="rect">
            <a:avLst/>
          </a:prstGeom>
        </p:spPr>
      </p:pic>
    </p:spTree>
    <p:extLst>
      <p:ext uri="{BB962C8B-B14F-4D97-AF65-F5344CB8AC3E}">
        <p14:creationId xmlns:p14="http://schemas.microsoft.com/office/powerpoint/2010/main" val="2396197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algn="just"/>
            <a:endParaRPr lang="ru-RU" sz="1600" dirty="0">
              <a:solidFill>
                <a:schemeClr val="tx2"/>
              </a:solidFill>
              <a:latin typeface="Times New Roman" pitchFamily="18" charset="0"/>
              <a:cs typeface="Times New Roman" pitchFamily="18" charset="0"/>
            </a:endParaRPr>
          </a:p>
          <a:p>
            <a:pPr>
              <a:buNone/>
            </a:pPr>
            <a:endParaRPr lang="ru-RU"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a:bodyPr>
          <a:lstStyle/>
          <a:p>
            <a:r>
              <a:rPr lang="ru-RU" sz="2000" b="1" dirty="0">
                <a:solidFill>
                  <a:srgbClr val="002060"/>
                </a:solidFill>
                <a:latin typeface="Times New Roman" pitchFamily="18" charset="0"/>
                <a:cs typeface="Times New Roman" pitchFamily="18" charset="0"/>
              </a:rPr>
              <a:t>ПРОВЕДЕНИЕ ЭЛЕКТРОННОГО ЗАПРОСА КОТИРОВОК</a:t>
            </a:r>
          </a:p>
        </p:txBody>
      </p:sp>
      <p:cxnSp>
        <p:nvCxnSpPr>
          <p:cNvPr id="9" name="Прямая со стрелкой 8"/>
          <p:cNvCxnSpPr/>
          <p:nvPr/>
        </p:nvCxnSpPr>
        <p:spPr>
          <a:xfrm>
            <a:off x="395536" y="3645024"/>
            <a:ext cx="7128792" cy="0"/>
          </a:xfrm>
          <a:prstGeom prst="straightConnector1">
            <a:avLst/>
          </a:prstGeom>
          <a:ln w="92075">
            <a:headEnd type="oval"/>
            <a:tailEnd type="triangle" w="med" len="lg"/>
          </a:ln>
        </p:spPr>
        <p:style>
          <a:lnRef idx="1">
            <a:schemeClr val="accent1"/>
          </a:lnRef>
          <a:fillRef idx="0">
            <a:schemeClr val="accent1"/>
          </a:fillRef>
          <a:effectRef idx="0">
            <a:schemeClr val="accent1"/>
          </a:effectRef>
          <a:fontRef idx="minor">
            <a:schemeClr val="tx1"/>
          </a:fontRef>
        </p:style>
      </p:cxnSp>
      <p:sp>
        <p:nvSpPr>
          <p:cNvPr id="10" name="Овал 9"/>
          <p:cNvSpPr/>
          <p:nvPr/>
        </p:nvSpPr>
        <p:spPr>
          <a:xfrm>
            <a:off x="2843808" y="3501008"/>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p:cNvSpPr/>
          <p:nvPr/>
        </p:nvSpPr>
        <p:spPr>
          <a:xfrm>
            <a:off x="4355976" y="3356992"/>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Прямоугольник 11"/>
          <p:cNvSpPr/>
          <p:nvPr/>
        </p:nvSpPr>
        <p:spPr>
          <a:xfrm>
            <a:off x="4283967" y="3861048"/>
            <a:ext cx="777777" cy="40011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u-RU"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5 р.д.</a:t>
            </a:r>
            <a:endParaRPr lang="ru-RU" sz="2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3" name="Прямоугольник 12"/>
          <p:cNvSpPr/>
          <p:nvPr/>
        </p:nvSpPr>
        <p:spPr>
          <a:xfrm>
            <a:off x="2629903" y="3747512"/>
            <a:ext cx="777777" cy="40011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u-RU"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2 р.д.</a:t>
            </a:r>
            <a:endParaRPr lang="ru-RU" sz="2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4" name="Овал 13"/>
          <p:cNvSpPr/>
          <p:nvPr/>
        </p:nvSpPr>
        <p:spPr>
          <a:xfrm>
            <a:off x="5436096" y="3501008"/>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p:cNvSpPr/>
          <p:nvPr/>
        </p:nvSpPr>
        <p:spPr>
          <a:xfrm>
            <a:off x="5220071" y="3733001"/>
            <a:ext cx="777777" cy="40011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u-RU"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1 р.д.</a:t>
            </a:r>
            <a:endParaRPr lang="ru-RU" sz="2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18" name="Овал 17"/>
          <p:cNvSpPr/>
          <p:nvPr/>
        </p:nvSpPr>
        <p:spPr>
          <a:xfrm>
            <a:off x="3635896" y="350100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p:cNvSpPr/>
          <p:nvPr/>
        </p:nvSpPr>
        <p:spPr>
          <a:xfrm>
            <a:off x="3419872" y="3717032"/>
            <a:ext cx="777777" cy="40011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ru-RU"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1 р.д.</a:t>
            </a:r>
            <a:endParaRPr lang="ru-RU" sz="2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
        <p:nvSpPr>
          <p:cNvPr id="20" name="Скругленный прямоугольник 19"/>
          <p:cNvSpPr/>
          <p:nvPr/>
        </p:nvSpPr>
        <p:spPr>
          <a:xfrm>
            <a:off x="1331640" y="1268760"/>
            <a:ext cx="2736304" cy="432048"/>
          </a:xfrm>
          <a:prstGeom prst="round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a:solidFill>
                  <a:schemeClr val="tx1"/>
                </a:solidFill>
                <a:latin typeface="Times New Roman" pitchFamily="18" charset="0"/>
                <a:cs typeface="Times New Roman" pitchFamily="18" charset="0"/>
              </a:rPr>
              <a:t>Подача заявок на участие </a:t>
            </a:r>
          </a:p>
        </p:txBody>
      </p:sp>
      <p:cxnSp>
        <p:nvCxnSpPr>
          <p:cNvPr id="21" name="Прямая соединительная линия 20"/>
          <p:cNvCxnSpPr/>
          <p:nvPr/>
        </p:nvCxnSpPr>
        <p:spPr>
          <a:xfrm flipH="1">
            <a:off x="395537" y="1556792"/>
            <a:ext cx="720079" cy="1946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flipH="1">
            <a:off x="1115616" y="1556792"/>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a:xfrm flipH="1">
            <a:off x="4067944" y="1484784"/>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a:endCxn id="11" idx="0"/>
          </p:cNvCxnSpPr>
          <p:nvPr/>
        </p:nvCxnSpPr>
        <p:spPr>
          <a:xfrm>
            <a:off x="4283968" y="1484784"/>
            <a:ext cx="360040" cy="1872208"/>
          </a:xfrm>
          <a:prstGeom prst="line">
            <a:avLst/>
          </a:prstGeom>
        </p:spPr>
        <p:style>
          <a:lnRef idx="1">
            <a:schemeClr val="accent1"/>
          </a:lnRef>
          <a:fillRef idx="0">
            <a:schemeClr val="accent1"/>
          </a:fillRef>
          <a:effectRef idx="0">
            <a:schemeClr val="accent1"/>
          </a:effectRef>
          <a:fontRef idx="minor">
            <a:schemeClr val="tx1"/>
          </a:fontRef>
        </p:style>
      </p:cxnSp>
      <p:sp>
        <p:nvSpPr>
          <p:cNvPr id="31" name="Прямоугольная выноска 30"/>
          <p:cNvSpPr/>
          <p:nvPr/>
        </p:nvSpPr>
        <p:spPr>
          <a:xfrm>
            <a:off x="971600" y="2708920"/>
            <a:ext cx="2016224" cy="432048"/>
          </a:xfrm>
          <a:prstGeom prst="wedgeRectCallout">
            <a:avLst>
              <a:gd name="adj1" fmla="val 44456"/>
              <a:gd name="adj2" fmla="val 127444"/>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a:solidFill>
                  <a:schemeClr val="tx1"/>
                </a:solidFill>
                <a:latin typeface="Times New Roman" pitchFamily="18" charset="0"/>
                <a:cs typeface="Times New Roman" pitchFamily="18" charset="0"/>
              </a:rPr>
              <a:t>Внесение изменений  в извещение</a:t>
            </a:r>
          </a:p>
        </p:txBody>
      </p:sp>
      <p:sp>
        <p:nvSpPr>
          <p:cNvPr id="32" name="Прямоугольная выноска 31"/>
          <p:cNvSpPr/>
          <p:nvPr/>
        </p:nvSpPr>
        <p:spPr>
          <a:xfrm>
            <a:off x="2051720" y="2204864"/>
            <a:ext cx="1800200" cy="360040"/>
          </a:xfrm>
          <a:prstGeom prst="wedgeRectCallout">
            <a:avLst>
              <a:gd name="adj1" fmla="val 42839"/>
              <a:gd name="adj2" fmla="val 312631"/>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dirty="0">
                <a:solidFill>
                  <a:schemeClr val="tx1"/>
                </a:solidFill>
                <a:latin typeface="Times New Roman" pitchFamily="18" charset="0"/>
                <a:cs typeface="Times New Roman" pitchFamily="18" charset="0"/>
              </a:rPr>
              <a:t>Размещение изменений в ЕИС</a:t>
            </a:r>
          </a:p>
        </p:txBody>
      </p:sp>
      <p:sp>
        <p:nvSpPr>
          <p:cNvPr id="34" name="Прямоугольная выноска 33"/>
          <p:cNvSpPr/>
          <p:nvPr/>
        </p:nvSpPr>
        <p:spPr>
          <a:xfrm>
            <a:off x="5580112" y="2132856"/>
            <a:ext cx="2016224" cy="432048"/>
          </a:xfrm>
          <a:prstGeom prst="wedgeRectCallout">
            <a:avLst>
              <a:gd name="adj1" fmla="val -47760"/>
              <a:gd name="adj2" fmla="val 265012"/>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a:solidFill>
                  <a:schemeClr val="tx1"/>
                </a:solidFill>
                <a:latin typeface="Times New Roman" pitchFamily="18" charset="0"/>
                <a:cs typeface="Times New Roman" pitchFamily="18" charset="0"/>
              </a:rPr>
              <a:t>Рассмотрение заявки</a:t>
            </a:r>
          </a:p>
        </p:txBody>
      </p:sp>
      <p:sp>
        <p:nvSpPr>
          <p:cNvPr id="35" name="Овал 34"/>
          <p:cNvSpPr/>
          <p:nvPr/>
        </p:nvSpPr>
        <p:spPr>
          <a:xfrm>
            <a:off x="7092280" y="2708920"/>
            <a:ext cx="172819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solidFill>
                  <a:schemeClr val="tx1"/>
                </a:solidFill>
                <a:latin typeface="Times New Roman" pitchFamily="18" charset="0"/>
                <a:cs typeface="Times New Roman" pitchFamily="18" charset="0"/>
              </a:rPr>
              <a:t>Протокол направляется оператору</a:t>
            </a:r>
          </a:p>
        </p:txBody>
      </p:sp>
      <p:sp>
        <p:nvSpPr>
          <p:cNvPr id="7" name="Прямоугольник 6"/>
          <p:cNvSpPr/>
          <p:nvPr/>
        </p:nvSpPr>
        <p:spPr>
          <a:xfrm>
            <a:off x="959408" y="4797152"/>
            <a:ext cx="7128792" cy="864095"/>
          </a:xfrm>
          <a:prstGeom prst="rect">
            <a:avLst/>
          </a:prstGeom>
          <a:solidFill>
            <a:srgbClr val="C9B4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ru-RU" sz="1400" dirty="0">
                <a:solidFill>
                  <a:srgbClr val="FF0000"/>
                </a:solidFill>
                <a:latin typeface="Times New Roman" panose="02020603050405020304" pitchFamily="18" charset="0"/>
                <a:cs typeface="Times New Roman" panose="02020603050405020304" pitchFamily="18" charset="0"/>
              </a:rPr>
              <a:t>!</a:t>
            </a:r>
            <a:r>
              <a:rPr lang="ru-RU" sz="1400" dirty="0">
                <a:latin typeface="Times New Roman" panose="02020603050405020304" pitchFamily="18" charset="0"/>
                <a:cs typeface="Times New Roman" panose="02020603050405020304" pitchFamily="18" charset="0"/>
              </a:rPr>
              <a:t> </a:t>
            </a:r>
            <a:r>
              <a:rPr lang="ru-RU" sz="1400" dirty="0">
                <a:solidFill>
                  <a:schemeClr val="tx2"/>
                </a:solidFill>
                <a:latin typeface="Times New Roman" panose="02020603050405020304" pitchFamily="18" charset="0"/>
                <a:cs typeface="Times New Roman" panose="02020603050405020304" pitchFamily="18" charset="0"/>
              </a:rPr>
              <a:t>В течение одного рабочего </a:t>
            </a:r>
            <a:r>
              <a:rPr lang="ru-RU" sz="1400" b="1" dirty="0">
                <a:solidFill>
                  <a:schemeClr val="tx2"/>
                </a:solidFill>
                <a:latin typeface="Times New Roman" panose="02020603050405020304" pitchFamily="18" charset="0"/>
                <a:cs typeface="Times New Roman" panose="02020603050405020304" pitchFamily="18" charset="0"/>
              </a:rPr>
              <a:t>дня, следующего после даты </a:t>
            </a:r>
            <a:r>
              <a:rPr lang="ru-RU" sz="1400" dirty="0">
                <a:solidFill>
                  <a:schemeClr val="tx2"/>
                </a:solidFill>
                <a:latin typeface="Times New Roman" panose="02020603050405020304" pitchFamily="18" charset="0"/>
                <a:cs typeface="Times New Roman" panose="02020603050405020304" pitchFamily="18" charset="0"/>
              </a:rPr>
              <a:t>окончания срока подачи заявок на участие в запросе котировок в электронной форме, котировочная комиссия рассматривает заявки на участие в таком запросе.</a:t>
            </a:r>
          </a:p>
        </p:txBody>
      </p:sp>
      <p:sp>
        <p:nvSpPr>
          <p:cNvPr id="30" name="Содержимое 2"/>
          <p:cNvSpPr txBox="1">
            <a:spLocks/>
          </p:cNvSpPr>
          <p:nvPr/>
        </p:nvSpPr>
        <p:spPr>
          <a:xfrm>
            <a:off x="763960" y="1349152"/>
            <a:ext cx="82296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ru-RU" sz="1600">
              <a:solidFill>
                <a:schemeClr val="tx2"/>
              </a:solidFill>
              <a:latin typeface="Times New Roman" pitchFamily="18" charset="0"/>
              <a:cs typeface="Times New Roman" pitchFamily="18" charset="0"/>
            </a:endParaRPr>
          </a:p>
          <a:p>
            <a:pPr>
              <a:buFont typeface="Arial" pitchFamily="34" charset="0"/>
              <a:buNone/>
            </a:pPr>
            <a:endParaRPr lang="ru-RU" sz="2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969606"/>
            <a:ext cx="8229600" cy="4525963"/>
          </a:xfrm>
        </p:spPr>
        <p:txBody>
          <a:bodyPr>
            <a:noAutofit/>
          </a:bodyPr>
          <a:lstStyle/>
          <a:p>
            <a:pPr marL="0" indent="358775" algn="just">
              <a:buNone/>
            </a:pPr>
            <a:endParaRPr lang="ru-RU" sz="1400" b="1" dirty="0">
              <a:solidFill>
                <a:schemeClr val="tx2"/>
              </a:solidFill>
              <a:latin typeface="Times New Roman" pitchFamily="18" charset="0"/>
              <a:cs typeface="Times New Roman" pitchFamily="18" charset="0"/>
            </a:endParaRPr>
          </a:p>
          <a:p>
            <a:pPr>
              <a:buNone/>
            </a:pPr>
            <a:endParaRPr lang="ru-RU" sz="1400" i="1" dirty="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a:solidFill>
                  <a:srgbClr val="002060"/>
                </a:solidFill>
                <a:latin typeface="Times New Roman" pitchFamily="18" charset="0"/>
                <a:cs typeface="Times New Roman" pitchFamily="18" charset="0"/>
              </a:rPr>
              <a:t>ОСОБЕННОСТИ ПРОВЕДЕНИЯ ЭЛЕКТРОННОГО ЗАПРОСА КОТИРОВОК</a:t>
            </a:r>
          </a:p>
        </p:txBody>
      </p:sp>
      <p:sp>
        <p:nvSpPr>
          <p:cNvPr id="7" name="Прямоугольник 6"/>
          <p:cNvSpPr/>
          <p:nvPr/>
        </p:nvSpPr>
        <p:spPr>
          <a:xfrm>
            <a:off x="1071407" y="2769284"/>
            <a:ext cx="5766661" cy="432048"/>
          </a:xfrm>
          <a:prstGeom prst="rect">
            <a:avLst/>
          </a:prstGeom>
          <a:solidFill>
            <a:srgbClr val="E0E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algn="just"/>
            <a:r>
              <a:rPr lang="ru-RU" sz="1400" b="1" dirty="0">
                <a:solidFill>
                  <a:schemeClr val="tx2"/>
                </a:solidFill>
                <a:latin typeface="Times New Roman" pitchFamily="18" charset="0"/>
                <a:cs typeface="Times New Roman" pitchFamily="18" charset="0"/>
              </a:rPr>
              <a:t>не позднее, чем за </a:t>
            </a:r>
            <a:r>
              <a:rPr lang="ru-RU" sz="1400" b="1" dirty="0">
                <a:solidFill>
                  <a:srgbClr val="C00000"/>
                </a:solidFill>
                <a:latin typeface="Times New Roman" pitchFamily="18" charset="0"/>
                <a:cs typeface="Times New Roman" pitchFamily="18" charset="0"/>
              </a:rPr>
              <a:t>2 рабочих дня </a:t>
            </a:r>
            <a:r>
              <a:rPr lang="ru-RU" sz="1400" b="1" dirty="0">
                <a:solidFill>
                  <a:schemeClr val="tx2"/>
                </a:solidFill>
                <a:latin typeface="Times New Roman" pitchFamily="18" charset="0"/>
                <a:cs typeface="Times New Roman" pitchFamily="18" charset="0"/>
              </a:rPr>
              <a:t>до даты окончания подачи заявок</a:t>
            </a:r>
          </a:p>
        </p:txBody>
      </p:sp>
      <p:sp>
        <p:nvSpPr>
          <p:cNvPr id="10" name="Скругленный прямоугольник 9"/>
          <p:cNvSpPr/>
          <p:nvPr/>
        </p:nvSpPr>
        <p:spPr>
          <a:xfrm>
            <a:off x="1071407" y="1340768"/>
            <a:ext cx="5876857" cy="436600"/>
          </a:xfrm>
          <a:prstGeom prst="roundRect">
            <a:avLst/>
          </a:prstGeom>
          <a:solidFill>
            <a:srgbClr val="B6CB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b="1" dirty="0">
                <a:solidFill>
                  <a:schemeClr val="tx2"/>
                </a:solidFill>
                <a:latin typeface="Times New Roman" pitchFamily="18" charset="0"/>
                <a:cs typeface="Times New Roman" pitchFamily="18" charset="0"/>
              </a:rPr>
              <a:t>Внесение изменений в извещение</a:t>
            </a:r>
          </a:p>
        </p:txBody>
      </p:sp>
      <p:sp>
        <p:nvSpPr>
          <p:cNvPr id="14" name="Скругленный прямоугольник 13"/>
          <p:cNvSpPr/>
          <p:nvPr/>
        </p:nvSpPr>
        <p:spPr>
          <a:xfrm>
            <a:off x="7020271" y="1777368"/>
            <a:ext cx="1671119" cy="790396"/>
          </a:xfrm>
          <a:prstGeom prst="roundRect">
            <a:avLst/>
          </a:prstGeom>
          <a:solidFill>
            <a:srgbClr val="B6CB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solidFill>
                  <a:srgbClr val="C00000"/>
                </a:solidFill>
                <a:latin typeface="Times New Roman" pitchFamily="18" charset="0"/>
                <a:cs typeface="Times New Roman" pitchFamily="18" charset="0"/>
              </a:rPr>
              <a:t>Изменение объекта закупки</a:t>
            </a:r>
          </a:p>
          <a:p>
            <a:pPr algn="ctr"/>
            <a:r>
              <a:rPr lang="ru-RU" sz="1400" b="1" dirty="0">
                <a:solidFill>
                  <a:srgbClr val="C00000"/>
                </a:solidFill>
                <a:latin typeface="Times New Roman" pitchFamily="18" charset="0"/>
                <a:cs typeface="Times New Roman" pitchFamily="18" charset="0"/>
              </a:rPr>
              <a:t>не допускается!</a:t>
            </a:r>
          </a:p>
        </p:txBody>
      </p:sp>
      <p:sp>
        <p:nvSpPr>
          <p:cNvPr id="15" name="Прямоугольник 14"/>
          <p:cNvSpPr/>
          <p:nvPr/>
        </p:nvSpPr>
        <p:spPr>
          <a:xfrm>
            <a:off x="1096542" y="3525180"/>
            <a:ext cx="5766661" cy="432048"/>
          </a:xfrm>
          <a:prstGeom prst="rect">
            <a:avLst/>
          </a:prstGeom>
          <a:solidFill>
            <a:srgbClr val="E0E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algn="just"/>
            <a:r>
              <a:rPr lang="ru-RU" sz="1400" b="1" dirty="0">
                <a:solidFill>
                  <a:schemeClr val="tx2"/>
                </a:solidFill>
                <a:latin typeface="Times New Roman" pitchFamily="18" charset="0"/>
                <a:cs typeface="Times New Roman" pitchFamily="18" charset="0"/>
              </a:rPr>
              <a:t>размещение изменений в ЕИС в течение </a:t>
            </a:r>
            <a:r>
              <a:rPr lang="ru-RU" sz="1400" b="1" dirty="0">
                <a:solidFill>
                  <a:srgbClr val="C00000"/>
                </a:solidFill>
                <a:latin typeface="Times New Roman" pitchFamily="18" charset="0"/>
                <a:cs typeface="Times New Roman" pitchFamily="18" charset="0"/>
              </a:rPr>
              <a:t>1 рабочего дня </a:t>
            </a:r>
            <a:r>
              <a:rPr lang="ru-RU" sz="1400" b="1" dirty="0">
                <a:solidFill>
                  <a:schemeClr val="tx2"/>
                </a:solidFill>
                <a:latin typeface="Times New Roman" pitchFamily="18" charset="0"/>
                <a:cs typeface="Times New Roman" pitchFamily="18" charset="0"/>
              </a:rPr>
              <a:t>с даты принятия решения</a:t>
            </a:r>
          </a:p>
        </p:txBody>
      </p:sp>
      <p:sp>
        <p:nvSpPr>
          <p:cNvPr id="18" name="Скругленный прямоугольник 17"/>
          <p:cNvSpPr/>
          <p:nvPr/>
        </p:nvSpPr>
        <p:spPr>
          <a:xfrm>
            <a:off x="2966026" y="4293096"/>
            <a:ext cx="2160240" cy="510512"/>
          </a:xfrm>
          <a:prstGeom prst="roundRect">
            <a:avLst/>
          </a:prstGeom>
          <a:solidFill>
            <a:srgbClr val="E0E9F4"/>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a:solidFill>
                  <a:schemeClr val="tx2"/>
                </a:solidFill>
                <a:latin typeface="Times New Roman" pitchFamily="18" charset="0"/>
                <a:cs typeface="Times New Roman" pitchFamily="18" charset="0"/>
              </a:rPr>
              <a:t>продление срока подачи заявок</a:t>
            </a:r>
          </a:p>
        </p:txBody>
      </p:sp>
      <p:sp>
        <p:nvSpPr>
          <p:cNvPr id="20" name="Прямоугольник 19"/>
          <p:cNvSpPr/>
          <p:nvPr/>
        </p:nvSpPr>
        <p:spPr>
          <a:xfrm>
            <a:off x="1103390" y="5157192"/>
            <a:ext cx="5766661" cy="432048"/>
          </a:xfrm>
          <a:prstGeom prst="rect">
            <a:avLst/>
          </a:prstGeom>
          <a:solidFill>
            <a:srgbClr val="E0E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algn="just"/>
            <a:r>
              <a:rPr lang="ru-RU" sz="1400" b="1" dirty="0">
                <a:solidFill>
                  <a:schemeClr val="tx2"/>
                </a:solidFill>
                <a:latin typeface="Times New Roman" pitchFamily="18" charset="0"/>
                <a:cs typeface="Times New Roman" pitchFamily="18" charset="0"/>
              </a:rPr>
              <a:t>не менее, чем на </a:t>
            </a:r>
            <a:r>
              <a:rPr lang="ru-RU" sz="1400" b="1" dirty="0">
                <a:solidFill>
                  <a:srgbClr val="C00000"/>
                </a:solidFill>
                <a:latin typeface="Times New Roman" pitchFamily="18" charset="0"/>
                <a:cs typeface="Times New Roman" pitchFamily="18" charset="0"/>
              </a:rPr>
              <a:t>5 рабочих дней </a:t>
            </a:r>
            <a:r>
              <a:rPr lang="ru-RU" sz="1400" b="1" dirty="0">
                <a:solidFill>
                  <a:schemeClr val="tx2"/>
                </a:solidFill>
                <a:latin typeface="Times New Roman" pitchFamily="18" charset="0"/>
                <a:cs typeface="Times New Roman" pitchFamily="18" charset="0"/>
              </a:rPr>
              <a:t>с даты размещения изменений в ЕИС (до даты истечения срока подачи заявок)</a:t>
            </a:r>
          </a:p>
        </p:txBody>
      </p:sp>
      <p:sp>
        <p:nvSpPr>
          <p:cNvPr id="21" name="Скругленный прямоугольник 20"/>
          <p:cNvSpPr/>
          <p:nvPr/>
        </p:nvSpPr>
        <p:spPr>
          <a:xfrm>
            <a:off x="2389962" y="2060848"/>
            <a:ext cx="3312368" cy="360040"/>
          </a:xfrm>
          <a:prstGeom prst="roundRect">
            <a:avLst/>
          </a:prstGeom>
          <a:solidFill>
            <a:srgbClr val="E0E9F4"/>
          </a:solidFill>
          <a:ln w="127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i="1" dirty="0">
                <a:solidFill>
                  <a:schemeClr val="tx2"/>
                </a:solidFill>
                <a:latin typeface="Times New Roman" pitchFamily="18" charset="0"/>
                <a:cs typeface="Times New Roman" pitchFamily="18" charset="0"/>
              </a:rPr>
              <a:t>право заказчика принять решение</a:t>
            </a:r>
          </a:p>
        </p:txBody>
      </p:sp>
    </p:spTree>
    <p:extLst>
      <p:ext uri="{BB962C8B-B14F-4D97-AF65-F5344CB8AC3E}">
        <p14:creationId xmlns:p14="http://schemas.microsoft.com/office/powerpoint/2010/main" val="128381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969606"/>
            <a:ext cx="8229600" cy="4525963"/>
          </a:xfrm>
        </p:spPr>
        <p:txBody>
          <a:bodyPr>
            <a:noAutofit/>
          </a:bodyPr>
          <a:lstStyle/>
          <a:p>
            <a:pPr marL="0" indent="358775" algn="just">
              <a:buNone/>
            </a:pPr>
            <a:endParaRPr lang="ru-RU" sz="1400" b="1" dirty="0">
              <a:solidFill>
                <a:schemeClr val="tx2"/>
              </a:solidFill>
              <a:latin typeface="Times New Roman" pitchFamily="18" charset="0"/>
              <a:cs typeface="Times New Roman" pitchFamily="18" charset="0"/>
            </a:endParaRPr>
          </a:p>
          <a:p>
            <a:pPr>
              <a:buNone/>
            </a:pPr>
            <a:endParaRPr lang="ru-RU" sz="1400" i="1" dirty="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a:solidFill>
                  <a:srgbClr val="002060"/>
                </a:solidFill>
                <a:latin typeface="Times New Roman" pitchFamily="18" charset="0"/>
                <a:cs typeface="Times New Roman" pitchFamily="18" charset="0"/>
              </a:rPr>
              <a:t>ОСОБЕННОСТИ ПРОВЕДЕНИЯ ЭЛЕКТРОННОГО ЗАПРОСА КОТИРОВОК</a:t>
            </a:r>
          </a:p>
        </p:txBody>
      </p:sp>
      <p:sp>
        <p:nvSpPr>
          <p:cNvPr id="7" name="Прямоугольник 6"/>
          <p:cNvSpPr/>
          <p:nvPr/>
        </p:nvSpPr>
        <p:spPr>
          <a:xfrm>
            <a:off x="533531" y="1916832"/>
            <a:ext cx="6984776" cy="432048"/>
          </a:xfrm>
          <a:prstGeom prst="rect">
            <a:avLst/>
          </a:prstGeom>
          <a:solidFill>
            <a:srgbClr val="E0E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77825" indent="-285750" algn="just">
              <a:buFont typeface="Wingdings" pitchFamily="2" charset="2"/>
              <a:buChar char="ü"/>
            </a:pPr>
            <a:r>
              <a:rPr lang="ru-RU" sz="1400" b="1" dirty="0">
                <a:solidFill>
                  <a:schemeClr val="tx2"/>
                </a:solidFill>
                <a:latin typeface="Times New Roman" pitchFamily="18" charset="0"/>
                <a:cs typeface="Times New Roman" pitchFamily="18" charset="0"/>
              </a:rPr>
              <a:t>согласие участника </a:t>
            </a:r>
            <a:r>
              <a:rPr lang="ru-RU" sz="1400" dirty="0">
                <a:solidFill>
                  <a:schemeClr val="tx2"/>
                </a:solidFill>
                <a:latin typeface="Times New Roman" pitchFamily="18" charset="0"/>
                <a:cs typeface="Times New Roman" pitchFamily="18" charset="0"/>
              </a:rPr>
              <a:t>(дается с применением программно-аппаратных средств ЭП)</a:t>
            </a:r>
          </a:p>
        </p:txBody>
      </p:sp>
      <p:sp>
        <p:nvSpPr>
          <p:cNvPr id="8" name="Прямоугольник 7"/>
          <p:cNvSpPr/>
          <p:nvPr/>
        </p:nvSpPr>
        <p:spPr>
          <a:xfrm>
            <a:off x="539251" y="2437280"/>
            <a:ext cx="6984776" cy="1368152"/>
          </a:xfrm>
          <a:prstGeom prst="rect">
            <a:avLst/>
          </a:prstGeom>
          <a:solidFill>
            <a:srgbClr val="E0E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77825" indent="-285750"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marL="377825" indent="-285750" algn="just">
              <a:buFont typeface="Wingdings" pitchFamily="2" charset="2"/>
              <a:buChar char="ü"/>
            </a:pPr>
            <a:r>
              <a:rPr lang="ru-RU" sz="1200" dirty="0">
                <a:solidFill>
                  <a:schemeClr val="tx2"/>
                </a:solidFill>
                <a:latin typeface="Times New Roman" pitchFamily="18" charset="0"/>
                <a:cs typeface="Times New Roman" pitchFamily="18" charset="0"/>
              </a:rPr>
              <a:t>при осуществлении закупки товара или закупки работы, услуги, для выполнения, оказания которых </a:t>
            </a:r>
            <a:r>
              <a:rPr lang="ru-RU" sz="1200" b="1" dirty="0">
                <a:solidFill>
                  <a:schemeClr val="tx2"/>
                </a:solidFill>
                <a:latin typeface="Times New Roman" pitchFamily="18" charset="0"/>
                <a:cs typeface="Times New Roman" pitchFamily="18" charset="0"/>
              </a:rPr>
              <a:t>используется товар</a:t>
            </a:r>
            <a:r>
              <a:rPr lang="ru-RU" sz="1200" dirty="0">
                <a:solidFill>
                  <a:schemeClr val="tx2"/>
                </a:solidFill>
                <a:latin typeface="Times New Roman" pitchFamily="18" charset="0"/>
                <a:cs typeface="Times New Roman" pitchFamily="18" charset="0"/>
              </a:rPr>
              <a:t>:</a:t>
            </a:r>
          </a:p>
          <a:p>
            <a:pPr marL="92075" indent="266700" algn="just">
              <a:buNone/>
            </a:pPr>
            <a:r>
              <a:rPr lang="ru-RU" sz="1200" dirty="0">
                <a:solidFill>
                  <a:schemeClr val="tx2"/>
                </a:solidFill>
                <a:latin typeface="Times New Roman" pitchFamily="18" charset="0"/>
                <a:cs typeface="Times New Roman" pitchFamily="18" charset="0"/>
              </a:rPr>
              <a:t>а) документы, предусмотренные ст. 14 44-ФЗ;</a:t>
            </a:r>
          </a:p>
          <a:p>
            <a:pPr marL="92075" indent="266700" algn="just">
              <a:buNone/>
            </a:pPr>
            <a:r>
              <a:rPr lang="ru-RU" sz="1200" dirty="0">
                <a:solidFill>
                  <a:schemeClr val="tx2"/>
                </a:solidFill>
                <a:latin typeface="Times New Roman" pitchFamily="18" charset="0"/>
                <a:cs typeface="Times New Roman" pitchFamily="18" charset="0"/>
              </a:rPr>
              <a:t>б) </a:t>
            </a:r>
            <a:r>
              <a:rPr lang="ru-RU" sz="1200" b="1" dirty="0">
                <a:solidFill>
                  <a:schemeClr val="tx2"/>
                </a:solidFill>
                <a:latin typeface="Times New Roman" pitchFamily="18" charset="0"/>
                <a:cs typeface="Times New Roman" pitchFamily="18" charset="0"/>
              </a:rPr>
              <a:t>конкретные показатели товара, </a:t>
            </a:r>
            <a:r>
              <a:rPr lang="ru-RU" sz="1200" dirty="0">
                <a:solidFill>
                  <a:schemeClr val="tx2"/>
                </a:solidFill>
                <a:latin typeface="Times New Roman" pitchFamily="18" charset="0"/>
                <a:cs typeface="Times New Roman" pitchFamily="18" charset="0"/>
              </a:rPr>
              <a:t>соответствующие значениям, установленным извещением о проведении запроса котировок в электронной форме, и указание на </a:t>
            </a:r>
            <a:r>
              <a:rPr lang="ru-RU" sz="1200" b="1" dirty="0">
                <a:solidFill>
                  <a:schemeClr val="tx2"/>
                </a:solidFill>
                <a:latin typeface="Times New Roman" pitchFamily="18" charset="0"/>
                <a:cs typeface="Times New Roman" pitchFamily="18" charset="0"/>
              </a:rPr>
              <a:t>товарный зн</a:t>
            </a:r>
            <a:r>
              <a:rPr lang="ru-RU" sz="1200" dirty="0">
                <a:solidFill>
                  <a:schemeClr val="tx2"/>
                </a:solidFill>
                <a:latin typeface="Times New Roman" pitchFamily="18" charset="0"/>
                <a:cs typeface="Times New Roman" pitchFamily="18" charset="0"/>
              </a:rPr>
              <a:t>ак (при наличии) </a:t>
            </a:r>
            <a:r>
              <a:rPr lang="ru-RU" sz="1200" i="1" dirty="0">
                <a:solidFill>
                  <a:schemeClr val="tx2"/>
                </a:solidFill>
                <a:latin typeface="Times New Roman" pitchFamily="18" charset="0"/>
                <a:cs typeface="Times New Roman" pitchFamily="18" charset="0"/>
              </a:rPr>
              <a:t>(включается в заявку в случае отсутствия в извещении указания на товарный знак или в случае, если участник закупки предлагает товар, который отличен от товарного знака, указанного в извещении)</a:t>
            </a:r>
            <a:endParaRPr lang="ru-RU" sz="1200" dirty="0">
              <a:solidFill>
                <a:schemeClr val="tx2"/>
              </a:solidFill>
              <a:latin typeface="Times New Roman" pitchFamily="18" charset="0"/>
              <a:cs typeface="Times New Roman" pitchFamily="18" charset="0"/>
            </a:endParaRPr>
          </a:p>
          <a:p>
            <a:pPr marL="92075" indent="266700" algn="just">
              <a:buNone/>
            </a:pPr>
            <a:endParaRPr lang="ru-RU" sz="1400" dirty="0">
              <a:solidFill>
                <a:schemeClr val="tx2"/>
              </a:solidFill>
              <a:latin typeface="Times New Roman" pitchFamily="18" charset="0"/>
              <a:cs typeface="Times New Roman" pitchFamily="18" charset="0"/>
            </a:endParaRPr>
          </a:p>
        </p:txBody>
      </p:sp>
      <p:sp>
        <p:nvSpPr>
          <p:cNvPr id="10" name="Скругленный прямоугольник 9"/>
          <p:cNvSpPr/>
          <p:nvPr/>
        </p:nvSpPr>
        <p:spPr>
          <a:xfrm>
            <a:off x="1043607" y="908720"/>
            <a:ext cx="6912769" cy="360040"/>
          </a:xfrm>
          <a:prstGeom prst="roundRect">
            <a:avLst/>
          </a:prstGeom>
          <a:solidFill>
            <a:srgbClr val="B6CB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b="1" dirty="0">
                <a:solidFill>
                  <a:schemeClr val="tx2"/>
                </a:solidFill>
                <a:latin typeface="Times New Roman" pitchFamily="18" charset="0"/>
                <a:cs typeface="Times New Roman" pitchFamily="18" charset="0"/>
              </a:rPr>
              <a:t>Заявка на участие в запросе котировок в электронной форме</a:t>
            </a:r>
          </a:p>
        </p:txBody>
      </p:sp>
      <p:sp>
        <p:nvSpPr>
          <p:cNvPr id="11" name="Прямоугольник 10"/>
          <p:cNvSpPr/>
          <p:nvPr/>
        </p:nvSpPr>
        <p:spPr>
          <a:xfrm>
            <a:off x="533531" y="3877440"/>
            <a:ext cx="6984776" cy="1008112"/>
          </a:xfrm>
          <a:prstGeom prst="rect">
            <a:avLst/>
          </a:prstGeom>
          <a:solidFill>
            <a:srgbClr val="E0E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itchFamily="2" charset="2"/>
              <a:buChar char="ü"/>
            </a:pPr>
            <a:r>
              <a:rPr lang="ru-RU" sz="1200" dirty="0">
                <a:solidFill>
                  <a:schemeClr val="tx2"/>
                </a:solidFill>
                <a:latin typeface="Times New Roman" pitchFamily="18" charset="0"/>
                <a:cs typeface="Times New Roman" pitchFamily="18" charset="0"/>
              </a:rPr>
              <a:t>наименование, фирменное наименование (при наличии), место нахождения (для ЮЛ), ФИО (при наличии), паспортные данные, место жительства (для ФЛ), почтовый адрес, номер контактного телефона, ИНН участника или аналог ИНН (для иностранного лица), ИНН (при наличии) учредителей, членов коллегиального исполнительного органа, лица, исполняющего функции единоличного исполнительного органа участника</a:t>
            </a:r>
          </a:p>
        </p:txBody>
      </p:sp>
      <p:sp>
        <p:nvSpPr>
          <p:cNvPr id="12" name="Прямоугольник 11"/>
          <p:cNvSpPr/>
          <p:nvPr/>
        </p:nvSpPr>
        <p:spPr>
          <a:xfrm>
            <a:off x="539251" y="4957560"/>
            <a:ext cx="6984776" cy="1143744"/>
          </a:xfrm>
          <a:prstGeom prst="rect">
            <a:avLst/>
          </a:prstGeom>
          <a:solidFill>
            <a:srgbClr val="E0E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358775" algn="just"/>
            <a:r>
              <a:rPr lang="ru-RU" sz="1200" dirty="0">
                <a:solidFill>
                  <a:schemeClr val="tx2"/>
                </a:solidFill>
                <a:latin typeface="Times New Roman" pitchFamily="18" charset="0"/>
                <a:cs typeface="Times New Roman" pitchFamily="18" charset="0"/>
              </a:rPr>
              <a:t>декларация, с использованием программно-аппаратных средств ЭП:</a:t>
            </a:r>
          </a:p>
          <a:p>
            <a:pPr marL="268288" indent="-268288">
              <a:buFont typeface="Wingdings" pitchFamily="2" charset="2"/>
              <a:buChar char="ü"/>
            </a:pPr>
            <a:r>
              <a:rPr lang="ru-RU" sz="1200" dirty="0">
                <a:solidFill>
                  <a:schemeClr val="tx2"/>
                </a:solidFill>
                <a:latin typeface="Times New Roman" pitchFamily="18" charset="0"/>
                <a:cs typeface="Times New Roman" pitchFamily="18" charset="0"/>
              </a:rPr>
              <a:t>о соответствии участника </a:t>
            </a:r>
            <a:r>
              <a:rPr lang="ru-RU" sz="1200" dirty="0" err="1">
                <a:solidFill>
                  <a:schemeClr val="tx2"/>
                </a:solidFill>
                <a:latin typeface="Times New Roman" pitchFamily="18" charset="0"/>
                <a:cs typeface="Times New Roman" pitchFamily="18" charset="0"/>
                <a:hlinkClick r:id="rId4"/>
              </a:rPr>
              <a:t>пп</a:t>
            </a:r>
            <a:r>
              <a:rPr lang="ru-RU" sz="1200" dirty="0">
                <a:solidFill>
                  <a:schemeClr val="tx2"/>
                </a:solidFill>
                <a:latin typeface="Times New Roman" pitchFamily="18" charset="0"/>
                <a:cs typeface="Times New Roman" pitchFamily="18" charset="0"/>
                <a:hlinkClick r:id="rId4"/>
              </a:rPr>
              <a:t>. 1, </a:t>
            </a:r>
            <a:r>
              <a:rPr lang="ru-RU" sz="1200" dirty="0">
                <a:solidFill>
                  <a:schemeClr val="tx2"/>
                </a:solidFill>
                <a:latin typeface="Times New Roman" pitchFamily="18" charset="0"/>
                <a:cs typeface="Times New Roman" pitchFamily="18" charset="0"/>
                <a:hlinkClick r:id="rId5"/>
              </a:rPr>
              <a:t>3 - </a:t>
            </a:r>
            <a:r>
              <a:rPr lang="ru-RU" sz="1200" dirty="0">
                <a:solidFill>
                  <a:schemeClr val="tx2"/>
                </a:solidFill>
                <a:latin typeface="Times New Roman" pitchFamily="18" charset="0"/>
                <a:cs typeface="Times New Roman" pitchFamily="18" charset="0"/>
                <a:hlinkClick r:id="rId6"/>
              </a:rPr>
              <a:t>9 ч. 1 ст. 31 44-ФЗ;</a:t>
            </a:r>
          </a:p>
          <a:p>
            <a:pPr marL="268288" indent="-268288">
              <a:buFont typeface="Wingdings" pitchFamily="2" charset="2"/>
              <a:buChar char="ü"/>
            </a:pPr>
            <a:r>
              <a:rPr lang="ru-RU" sz="1200" dirty="0">
                <a:solidFill>
                  <a:schemeClr val="tx2"/>
                </a:solidFill>
                <a:latin typeface="Times New Roman" pitchFamily="18" charset="0"/>
                <a:cs typeface="Times New Roman" pitchFamily="18" charset="0"/>
              </a:rPr>
              <a:t>о праве участника на получение преимуществ (</a:t>
            </a:r>
            <a:r>
              <a:rPr lang="ru-RU" sz="1200" dirty="0">
                <a:solidFill>
                  <a:schemeClr val="tx2"/>
                </a:solidFill>
                <a:latin typeface="Times New Roman" pitchFamily="18" charset="0"/>
                <a:cs typeface="Times New Roman" pitchFamily="18" charset="0"/>
                <a:hlinkClick r:id="rId7"/>
              </a:rPr>
              <a:t>ст. 28 и </a:t>
            </a:r>
            <a:r>
              <a:rPr lang="ru-RU" sz="1200" dirty="0">
                <a:solidFill>
                  <a:schemeClr val="tx2"/>
                </a:solidFill>
                <a:latin typeface="Times New Roman" pitchFamily="18" charset="0"/>
                <a:cs typeface="Times New Roman" pitchFamily="18" charset="0"/>
                <a:hlinkClick r:id="rId8"/>
              </a:rPr>
              <a:t>29 44-ФЗ) в случае, если участник заявил об их получении (при необходимости);</a:t>
            </a:r>
          </a:p>
          <a:p>
            <a:pPr marL="268288" indent="-268288">
              <a:buFont typeface="Wingdings" pitchFamily="2" charset="2"/>
              <a:buChar char="ü"/>
            </a:pPr>
            <a:r>
              <a:rPr lang="ru-RU" sz="1200" dirty="0">
                <a:solidFill>
                  <a:schemeClr val="tx2"/>
                </a:solidFill>
                <a:latin typeface="Times New Roman" pitchFamily="18" charset="0"/>
                <a:cs typeface="Times New Roman" pitchFamily="18" charset="0"/>
              </a:rPr>
              <a:t>о принадлежности к СМП/ СОНКО (</a:t>
            </a:r>
            <a:r>
              <a:rPr lang="ru-RU" sz="1200" dirty="0">
                <a:solidFill>
                  <a:schemeClr val="tx2"/>
                </a:solidFill>
                <a:latin typeface="Times New Roman" pitchFamily="18" charset="0"/>
                <a:cs typeface="Times New Roman" pitchFamily="18" charset="0"/>
                <a:hlinkClick r:id="rId9"/>
              </a:rPr>
              <a:t>ч. 3 ст. 30 44-ФЗ)</a:t>
            </a:r>
            <a:r>
              <a:rPr lang="ru-RU" sz="1200" dirty="0">
                <a:solidFill>
                  <a:schemeClr val="tx2"/>
                </a:solidFill>
                <a:latin typeface="Times New Roman" pitchFamily="18" charset="0"/>
                <a:cs typeface="Times New Roman" pitchFamily="18" charset="0"/>
              </a:rPr>
              <a:t> (при наличии) </a:t>
            </a:r>
          </a:p>
        </p:txBody>
      </p:sp>
      <p:sp>
        <p:nvSpPr>
          <p:cNvPr id="13" name="Скругленный прямоугольник 12"/>
          <p:cNvSpPr/>
          <p:nvPr/>
        </p:nvSpPr>
        <p:spPr>
          <a:xfrm>
            <a:off x="552914" y="1484784"/>
            <a:ext cx="6912769" cy="360040"/>
          </a:xfrm>
          <a:prstGeom prst="roundRect">
            <a:avLst/>
          </a:prstGeom>
          <a:solidFill>
            <a:srgbClr val="B6CB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b="1" dirty="0">
                <a:solidFill>
                  <a:schemeClr val="tx2"/>
                </a:solidFill>
                <a:latin typeface="Times New Roman" pitchFamily="18" charset="0"/>
                <a:cs typeface="Times New Roman" pitchFamily="18" charset="0"/>
              </a:rPr>
              <a:t>Предложения о предлагаемых товаре, работе, услуге</a:t>
            </a:r>
          </a:p>
        </p:txBody>
      </p:sp>
      <p:sp>
        <p:nvSpPr>
          <p:cNvPr id="14" name="Скругленный прямоугольник 13"/>
          <p:cNvSpPr/>
          <p:nvPr/>
        </p:nvSpPr>
        <p:spPr>
          <a:xfrm>
            <a:off x="7668344" y="1452972"/>
            <a:ext cx="1296174" cy="2329604"/>
          </a:xfrm>
          <a:prstGeom prst="roundRect">
            <a:avLst/>
          </a:prstGeom>
          <a:solidFill>
            <a:srgbClr val="B6CB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b="1" dirty="0">
                <a:solidFill>
                  <a:schemeClr val="tx2"/>
                </a:solidFill>
                <a:latin typeface="Times New Roman" pitchFamily="18" charset="0"/>
                <a:cs typeface="Times New Roman" pitchFamily="18" charset="0"/>
              </a:rPr>
              <a:t>Предложения о цене контракта</a:t>
            </a:r>
          </a:p>
        </p:txBody>
      </p:sp>
      <p:sp>
        <p:nvSpPr>
          <p:cNvPr id="16" name="Скругленный прямоугольник 15"/>
          <p:cNvSpPr/>
          <p:nvPr/>
        </p:nvSpPr>
        <p:spPr>
          <a:xfrm>
            <a:off x="7668344" y="4057460"/>
            <a:ext cx="1296174" cy="1800200"/>
          </a:xfrm>
          <a:prstGeom prst="roundRect">
            <a:avLst/>
          </a:prstGeom>
          <a:solidFill>
            <a:srgbClr val="B6CB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b="1" dirty="0">
                <a:solidFill>
                  <a:schemeClr val="tx2"/>
                </a:solidFill>
                <a:latin typeface="Times New Roman" pitchFamily="18" charset="0"/>
                <a:cs typeface="Times New Roman" pitchFamily="18" charset="0"/>
              </a:rPr>
              <a:t>Требовать от участника предоставление иных документов и информации </a:t>
            </a:r>
            <a:r>
              <a:rPr lang="ru-RU" sz="1200" b="1" dirty="0">
                <a:solidFill>
                  <a:srgbClr val="C00000"/>
                </a:solidFill>
                <a:latin typeface="Times New Roman" pitchFamily="18" charset="0"/>
                <a:cs typeface="Times New Roman" pitchFamily="18" charset="0"/>
              </a:rPr>
              <a:t>не допускается!</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marL="0" indent="0" algn="ctr">
              <a:buNone/>
            </a:pPr>
            <a:r>
              <a:rPr lang="ru-RU" sz="1600" b="1" dirty="0">
                <a:solidFill>
                  <a:schemeClr val="tx2"/>
                </a:solidFill>
                <a:latin typeface="Times New Roman" pitchFamily="18" charset="0"/>
                <a:cs typeface="Times New Roman" pitchFamily="18" charset="0"/>
              </a:rPr>
              <a:t>Заявка на участие в электронном запросе котировок</a:t>
            </a:r>
          </a:p>
          <a:p>
            <a:pPr marL="0" indent="0" algn="ctr">
              <a:buNone/>
            </a:pPr>
            <a:endParaRPr lang="ru-RU" sz="800" b="1" dirty="0">
              <a:solidFill>
                <a:schemeClr val="tx2"/>
              </a:solidFill>
              <a:latin typeface="Times New Roman" pitchFamily="18" charset="0"/>
              <a:cs typeface="Times New Roman" pitchFamily="18" charset="0"/>
            </a:endParaRPr>
          </a:p>
          <a:p>
            <a:pPr algn="just">
              <a:buFont typeface="Wingdings" pitchFamily="2" charset="2"/>
              <a:buChar char="ü"/>
            </a:pPr>
            <a:r>
              <a:rPr lang="ru-RU" sz="1600" dirty="0">
                <a:solidFill>
                  <a:schemeClr val="tx2"/>
                </a:solidFill>
                <a:latin typeface="Times New Roman" pitchFamily="18" charset="0"/>
                <a:cs typeface="Times New Roman" pitchFamily="18" charset="0"/>
              </a:rPr>
              <a:t>только от лиц, зарегистрированных в ЕИС и аккредитованных на ЭП;</a:t>
            </a:r>
          </a:p>
          <a:p>
            <a:pPr algn="just">
              <a:buFont typeface="Wingdings" pitchFamily="2" charset="2"/>
              <a:buChar char="ü"/>
            </a:pPr>
            <a:r>
              <a:rPr lang="ru-RU" sz="1600" dirty="0">
                <a:solidFill>
                  <a:schemeClr val="tx2"/>
                </a:solidFill>
                <a:latin typeface="Times New Roman" pitchFamily="18" charset="0"/>
                <a:cs typeface="Times New Roman" pitchFamily="18" charset="0"/>
              </a:rPr>
              <a:t>подается оператору; </a:t>
            </a:r>
          </a:p>
          <a:p>
            <a:pPr algn="just">
              <a:buFont typeface="Wingdings" pitchFamily="2" charset="2"/>
              <a:buChar char="ü"/>
            </a:pPr>
            <a:r>
              <a:rPr lang="ru-RU" sz="1600" dirty="0">
                <a:solidFill>
                  <a:schemeClr val="tx2"/>
                </a:solidFill>
                <a:latin typeface="Times New Roman" pitchFamily="18" charset="0"/>
                <a:cs typeface="Times New Roman" pitchFamily="18" charset="0"/>
              </a:rPr>
              <a:t>участник вправе подать только одну заявку (если 2 и более, то все заявки возвращаются оператором участнику);</a:t>
            </a:r>
          </a:p>
          <a:p>
            <a:pPr algn="just">
              <a:buFont typeface="Wingdings" pitchFamily="2" charset="2"/>
              <a:buChar char="ü"/>
            </a:pPr>
            <a:r>
              <a:rPr lang="ru-RU" sz="1600" dirty="0">
                <a:solidFill>
                  <a:schemeClr val="tx2"/>
                </a:solidFill>
                <a:latin typeface="Times New Roman" pitchFamily="18" charset="0"/>
                <a:cs typeface="Times New Roman" pitchFamily="18" charset="0"/>
              </a:rPr>
              <a:t>участник вправе отозвать свою заявку до истечении срока окончания подачи заявок  </a:t>
            </a: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marL="0" indent="358775" algn="just">
              <a:buNone/>
            </a:pPr>
            <a:endParaRPr lang="ru-RU" sz="1600" b="1" dirty="0">
              <a:solidFill>
                <a:schemeClr val="tx2"/>
              </a:solidFill>
              <a:latin typeface="Times New Roman" pitchFamily="18" charset="0"/>
              <a:cs typeface="Times New Roman" pitchFamily="18" charset="0"/>
            </a:endParaRPr>
          </a:p>
          <a:p>
            <a:pPr algn="just"/>
            <a:endParaRPr lang="ru-RU" sz="1600" dirty="0">
              <a:solidFill>
                <a:schemeClr val="tx2"/>
              </a:solidFill>
              <a:latin typeface="Times New Roman" pitchFamily="18" charset="0"/>
              <a:cs typeface="Times New Roman" pitchFamily="18" charset="0"/>
            </a:endParaRPr>
          </a:p>
          <a:p>
            <a:pPr>
              <a:buNone/>
            </a:pPr>
            <a:endParaRPr lang="ru-RU" sz="1400" i="1" dirty="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a:solidFill>
                  <a:srgbClr val="002060"/>
                </a:solidFill>
                <a:latin typeface="Times New Roman" pitchFamily="18" charset="0"/>
                <a:cs typeface="Times New Roman" pitchFamily="18" charset="0"/>
              </a:rPr>
              <a:t>ОСОБЕННОСТИ ПРОВЕДЕНИЯ ЭЛЕКТРОННОГО ЗАПРОСА КОТИРОВОК</a:t>
            </a:r>
          </a:p>
        </p:txBody>
      </p:sp>
      <p:sp>
        <p:nvSpPr>
          <p:cNvPr id="8" name="Прямоугольник 7"/>
          <p:cNvSpPr/>
          <p:nvPr/>
        </p:nvSpPr>
        <p:spPr>
          <a:xfrm>
            <a:off x="755576" y="3933056"/>
            <a:ext cx="7848872" cy="1152128"/>
          </a:xfrm>
          <a:prstGeom prst="rect">
            <a:avLst/>
          </a:prstGeom>
          <a:solidFill>
            <a:srgbClr val="E0E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600" dirty="0">
                <a:solidFill>
                  <a:schemeClr val="tx2"/>
                </a:solidFill>
                <a:latin typeface="Times New Roman" pitchFamily="18" charset="0"/>
                <a:cs typeface="Times New Roman" pitchFamily="18" charset="0"/>
              </a:rPr>
              <a:t>Оператор ЭП присваивает заявке </a:t>
            </a:r>
          </a:p>
          <a:p>
            <a:r>
              <a:rPr lang="ru-RU" sz="1600" dirty="0">
                <a:solidFill>
                  <a:schemeClr val="tx2"/>
                </a:solidFill>
                <a:latin typeface="Times New Roman" pitchFamily="18" charset="0"/>
                <a:cs typeface="Times New Roman" pitchFamily="18" charset="0"/>
              </a:rPr>
              <a:t>идентификационный номер и направляет </a:t>
            </a:r>
          </a:p>
          <a:p>
            <a:r>
              <a:rPr lang="ru-RU" sz="1600" dirty="0">
                <a:solidFill>
                  <a:schemeClr val="tx2"/>
                </a:solidFill>
                <a:latin typeface="Times New Roman" pitchFamily="18" charset="0"/>
                <a:cs typeface="Times New Roman" pitchFamily="18" charset="0"/>
              </a:rPr>
              <a:t>участнику уведомление о получении заявки </a:t>
            </a:r>
          </a:p>
        </p:txBody>
      </p:sp>
      <p:sp>
        <p:nvSpPr>
          <p:cNvPr id="9" name="Нашивка 8"/>
          <p:cNvSpPr/>
          <p:nvPr/>
        </p:nvSpPr>
        <p:spPr>
          <a:xfrm>
            <a:off x="4788024" y="3933056"/>
            <a:ext cx="792088" cy="115212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0" name="TextBox 9"/>
          <p:cNvSpPr txBox="1"/>
          <p:nvPr/>
        </p:nvSpPr>
        <p:spPr>
          <a:xfrm>
            <a:off x="5883688" y="4216732"/>
            <a:ext cx="2520280" cy="584775"/>
          </a:xfrm>
          <a:prstGeom prst="rect">
            <a:avLst/>
          </a:prstGeom>
          <a:noFill/>
        </p:spPr>
        <p:txBody>
          <a:bodyPr wrap="square" rtlCol="0">
            <a:spAutoFit/>
          </a:bodyPr>
          <a:lstStyle/>
          <a:p>
            <a:r>
              <a:rPr lang="ru-RU" sz="1600" dirty="0">
                <a:solidFill>
                  <a:schemeClr val="tx2"/>
                </a:solidFill>
                <a:latin typeface="Times New Roman" pitchFamily="18" charset="0"/>
                <a:cs typeface="Times New Roman" pitchFamily="18" charset="0"/>
              </a:rPr>
              <a:t>в течение 1 часа с момента получения заявки </a:t>
            </a:r>
          </a:p>
        </p:txBody>
      </p:sp>
    </p:spTree>
    <p:extLst>
      <p:ext uri="{BB962C8B-B14F-4D97-AF65-F5344CB8AC3E}">
        <p14:creationId xmlns:p14="http://schemas.microsoft.com/office/powerpoint/2010/main" val="3554682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marL="0" indent="0" algn="ctr">
              <a:buNone/>
            </a:pPr>
            <a:r>
              <a:rPr lang="ru-RU" sz="1600" b="1" dirty="0">
                <a:solidFill>
                  <a:srgbClr val="002060"/>
                </a:solidFill>
                <a:latin typeface="Times New Roman" pitchFamily="18" charset="0"/>
                <a:cs typeface="Times New Roman" pitchFamily="18" charset="0"/>
              </a:rPr>
              <a:t>Возврат заявки оператором</a:t>
            </a:r>
          </a:p>
          <a:p>
            <a:pPr marL="0" indent="0" algn="ctr">
              <a:buNone/>
            </a:pPr>
            <a:endParaRPr lang="ru-RU" sz="800" b="1" dirty="0">
              <a:solidFill>
                <a:schemeClr val="tx2"/>
              </a:solidFill>
              <a:latin typeface="Times New Roman" pitchFamily="18" charset="0"/>
              <a:cs typeface="Times New Roman" pitchFamily="18" charset="0"/>
            </a:endParaRPr>
          </a:p>
          <a:p>
            <a:pPr algn="just">
              <a:buFont typeface="Wingdings" pitchFamily="2" charset="2"/>
              <a:buChar char="ü"/>
            </a:pPr>
            <a:r>
              <a:rPr lang="ru-RU" sz="1600" dirty="0">
                <a:solidFill>
                  <a:schemeClr val="tx2"/>
                </a:solidFill>
                <a:latin typeface="Times New Roman" pitchFamily="18" charset="0"/>
                <a:cs typeface="Times New Roman" pitchFamily="18" charset="0"/>
              </a:rPr>
              <a:t>заявка подана с нарушением требований ч.6 ст.24.1 </a:t>
            </a:r>
            <a:r>
              <a:rPr lang="ru-RU" sz="1600" i="1" dirty="0">
                <a:solidFill>
                  <a:schemeClr val="tx2"/>
                </a:solidFill>
                <a:latin typeface="Times New Roman" pitchFamily="18" charset="0"/>
                <a:cs typeface="Times New Roman" pitchFamily="18" charset="0"/>
              </a:rPr>
              <a:t>(подписание электронных документов усиленной квалифицированной подписью)</a:t>
            </a:r>
          </a:p>
          <a:p>
            <a:pPr algn="just">
              <a:buFont typeface="Wingdings" pitchFamily="2" charset="2"/>
              <a:buChar char="ü"/>
            </a:pPr>
            <a:r>
              <a:rPr lang="ru-RU" sz="1600" dirty="0">
                <a:solidFill>
                  <a:schemeClr val="tx2"/>
                </a:solidFill>
                <a:latin typeface="Times New Roman" pitchFamily="18" charset="0"/>
                <a:cs typeface="Times New Roman" pitchFamily="18" charset="0"/>
              </a:rPr>
              <a:t>подача участником двух и более заявок, если поданные раннее заявки не отозваны </a:t>
            </a:r>
            <a:r>
              <a:rPr lang="ru-RU" sz="1600" i="1" dirty="0">
                <a:solidFill>
                  <a:schemeClr val="tx2"/>
                </a:solidFill>
                <a:latin typeface="Times New Roman" pitchFamily="18" charset="0"/>
                <a:cs typeface="Times New Roman" pitchFamily="18" charset="0"/>
              </a:rPr>
              <a:t>(возвращаются все заявки)</a:t>
            </a:r>
          </a:p>
          <a:p>
            <a:pPr algn="just">
              <a:buFont typeface="Wingdings" pitchFamily="2" charset="2"/>
              <a:buChar char="ü"/>
            </a:pPr>
            <a:r>
              <a:rPr lang="ru-RU" sz="1600" dirty="0">
                <a:solidFill>
                  <a:schemeClr val="tx2"/>
                </a:solidFill>
                <a:latin typeface="Times New Roman" pitchFamily="18" charset="0"/>
                <a:cs typeface="Times New Roman" pitchFamily="18" charset="0"/>
              </a:rPr>
              <a:t>получения заявки после даты или времени окончания срока подачи заявок на участие</a:t>
            </a:r>
          </a:p>
          <a:p>
            <a:pPr algn="just">
              <a:buFont typeface="Wingdings" pitchFamily="2" charset="2"/>
              <a:buChar char="ü"/>
            </a:pPr>
            <a:r>
              <a:rPr lang="ru-RU" sz="1600" dirty="0">
                <a:solidFill>
                  <a:schemeClr val="tx2"/>
                </a:solidFill>
                <a:latin typeface="Times New Roman" pitchFamily="18" charset="0"/>
                <a:cs typeface="Times New Roman" pitchFamily="18" charset="0"/>
              </a:rPr>
              <a:t>получения заявки от участника с нарушением требований ч.9 ст.24.2 44-ФЗ </a:t>
            </a:r>
            <a:r>
              <a:rPr lang="ru-RU" sz="1600" i="1" dirty="0">
                <a:solidFill>
                  <a:schemeClr val="tx2"/>
                </a:solidFill>
                <a:latin typeface="Times New Roman" pitchFamily="18" charset="0"/>
                <a:cs typeface="Times New Roman" pitchFamily="18" charset="0"/>
              </a:rPr>
              <a:t>(до окончания срока регистрации в ЕИС осталось 3 месяца и менее)</a:t>
            </a:r>
          </a:p>
          <a:p>
            <a:pPr algn="just">
              <a:buFont typeface="Wingdings" pitchFamily="2" charset="2"/>
              <a:buChar char="ü"/>
            </a:pPr>
            <a:r>
              <a:rPr lang="ru-RU" sz="1600" dirty="0">
                <a:solidFill>
                  <a:schemeClr val="tx2"/>
                </a:solidFill>
                <a:latin typeface="Times New Roman" pitchFamily="18" charset="0"/>
                <a:cs typeface="Times New Roman" pitchFamily="18" charset="0"/>
              </a:rPr>
              <a:t>заявка не содержит предложение о цене контракта, предложение превышает НМЦК или равно «0»</a:t>
            </a:r>
          </a:p>
          <a:p>
            <a:pPr algn="just">
              <a:buFont typeface="Wingdings" pitchFamily="2" charset="2"/>
              <a:buChar char="ü"/>
            </a:pPr>
            <a:r>
              <a:rPr lang="ru-RU" sz="1600" dirty="0">
                <a:solidFill>
                  <a:schemeClr val="tx2"/>
                </a:solidFill>
                <a:latin typeface="Times New Roman" pitchFamily="18" charset="0"/>
                <a:cs typeface="Times New Roman" pitchFamily="18" charset="0"/>
              </a:rPr>
              <a:t>в РНП содержится информация об участнике, в </a:t>
            </a:r>
            <a:r>
              <a:rPr lang="ru-RU" sz="1600" dirty="0" err="1">
                <a:solidFill>
                  <a:schemeClr val="tx2"/>
                </a:solidFill>
                <a:latin typeface="Times New Roman" pitchFamily="18" charset="0"/>
                <a:cs typeface="Times New Roman" pitchFamily="18" charset="0"/>
              </a:rPr>
              <a:t>т.ч</a:t>
            </a:r>
            <a:r>
              <a:rPr lang="ru-RU" sz="1600" dirty="0">
                <a:solidFill>
                  <a:schemeClr val="tx2"/>
                </a:solidFill>
                <a:latin typeface="Times New Roman" pitchFamily="18" charset="0"/>
                <a:cs typeface="Times New Roman" pitchFamily="18" charset="0"/>
              </a:rPr>
              <a:t>. информация об учредителях, членах КИО, ЕИО </a:t>
            </a:r>
            <a:r>
              <a:rPr lang="ru-RU" sz="1600" i="1" dirty="0">
                <a:solidFill>
                  <a:schemeClr val="tx2"/>
                </a:solidFill>
                <a:latin typeface="Times New Roman" pitchFamily="18" charset="0"/>
                <a:cs typeface="Times New Roman" pitchFamily="18" charset="0"/>
              </a:rPr>
              <a:t>(если заказчик установил требование по ч.1.1 ст.31 44-ФЗ)</a:t>
            </a: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marL="0" indent="0" algn="just">
              <a:buNone/>
            </a:pPr>
            <a:r>
              <a:rPr lang="ru-RU" sz="1400" dirty="0">
                <a:solidFill>
                  <a:srgbClr val="C00000"/>
                </a:solidFill>
                <a:latin typeface="Times New Roman" pitchFamily="18" charset="0"/>
                <a:cs typeface="Times New Roman" pitchFamily="18" charset="0"/>
              </a:rPr>
              <a:t>!!!</a:t>
            </a:r>
            <a:r>
              <a:rPr lang="ru-RU" sz="1400" dirty="0">
                <a:solidFill>
                  <a:schemeClr val="tx2"/>
                </a:solidFill>
                <a:latin typeface="Times New Roman" pitchFamily="18" charset="0"/>
                <a:cs typeface="Times New Roman" pitchFamily="18" charset="0"/>
              </a:rPr>
              <a:t> </a:t>
            </a:r>
            <a:r>
              <a:rPr lang="ru-RU" sz="1400" i="1" dirty="0">
                <a:solidFill>
                  <a:schemeClr val="tx2"/>
                </a:solidFill>
                <a:latin typeface="Times New Roman" pitchFamily="18" charset="0"/>
                <a:cs typeface="Times New Roman" pitchFamily="18" charset="0"/>
              </a:rPr>
              <a:t>Оператор ЭП обязан уведомить участника об основаниях возврата заявки  с указанием положений 44-ФЗ, которые были нарушены, одновременно с возвратом заявки</a:t>
            </a: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marL="0" indent="358775" algn="just">
              <a:buNone/>
            </a:pPr>
            <a:endParaRPr lang="ru-RU" sz="1600" b="1" dirty="0">
              <a:solidFill>
                <a:schemeClr val="tx2"/>
              </a:solidFill>
              <a:latin typeface="Times New Roman" pitchFamily="18" charset="0"/>
              <a:cs typeface="Times New Roman" pitchFamily="18" charset="0"/>
            </a:endParaRPr>
          </a:p>
          <a:p>
            <a:pPr algn="just"/>
            <a:endParaRPr lang="ru-RU" sz="1600" dirty="0">
              <a:solidFill>
                <a:schemeClr val="tx2"/>
              </a:solidFill>
              <a:latin typeface="Times New Roman" pitchFamily="18" charset="0"/>
              <a:cs typeface="Times New Roman" pitchFamily="18" charset="0"/>
            </a:endParaRPr>
          </a:p>
          <a:p>
            <a:pPr>
              <a:buNone/>
            </a:pPr>
            <a:endParaRPr lang="ru-RU" sz="1400" i="1" dirty="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a:solidFill>
                  <a:srgbClr val="002060"/>
                </a:solidFill>
                <a:latin typeface="Times New Roman" pitchFamily="18" charset="0"/>
                <a:cs typeface="Times New Roman" pitchFamily="18" charset="0"/>
              </a:rPr>
              <a:t>ОСОБЕННОСТИ ПРОВЕДЕНИЯ ЭЛЕКТРОННОГО ЗАПРОСА КОТИРОВОК</a:t>
            </a:r>
          </a:p>
        </p:txBody>
      </p:sp>
    </p:spTree>
    <p:extLst>
      <p:ext uri="{BB962C8B-B14F-4D97-AF65-F5344CB8AC3E}">
        <p14:creationId xmlns:p14="http://schemas.microsoft.com/office/powerpoint/2010/main" val="1575444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marL="0" indent="0" algn="ctr">
              <a:buNone/>
            </a:pPr>
            <a:r>
              <a:rPr lang="ru-RU" sz="1600" b="1" dirty="0">
                <a:solidFill>
                  <a:srgbClr val="002060"/>
                </a:solidFill>
                <a:latin typeface="Times New Roman" pitchFamily="18" charset="0"/>
                <a:cs typeface="Times New Roman" pitchFamily="18" charset="0"/>
              </a:rPr>
              <a:t>Отклонение</a:t>
            </a:r>
            <a:r>
              <a:rPr lang="ru-RU" sz="1600" dirty="0">
                <a:solidFill>
                  <a:srgbClr val="002060"/>
                </a:solidFill>
                <a:latin typeface="Times New Roman" pitchFamily="18" charset="0"/>
                <a:cs typeface="Times New Roman" pitchFamily="18" charset="0"/>
              </a:rPr>
              <a:t> </a:t>
            </a:r>
            <a:r>
              <a:rPr lang="ru-RU" sz="1600" b="1" dirty="0">
                <a:solidFill>
                  <a:srgbClr val="002060"/>
                </a:solidFill>
                <a:latin typeface="Times New Roman" pitchFamily="18" charset="0"/>
                <a:cs typeface="Times New Roman" pitchFamily="18" charset="0"/>
              </a:rPr>
              <a:t>заявки комиссией</a:t>
            </a:r>
          </a:p>
          <a:p>
            <a:pPr marL="0" indent="0" algn="ctr">
              <a:buNone/>
            </a:pPr>
            <a:endParaRPr lang="ru-RU" sz="800" b="1" dirty="0">
              <a:solidFill>
                <a:schemeClr val="tx2"/>
              </a:solidFill>
              <a:latin typeface="Times New Roman" pitchFamily="18" charset="0"/>
              <a:cs typeface="Times New Roman" pitchFamily="18" charset="0"/>
            </a:endParaRPr>
          </a:p>
          <a:p>
            <a:pPr algn="just">
              <a:buAutoNum type="arabicParenR"/>
            </a:pPr>
            <a:r>
              <a:rPr lang="ru-RU" sz="1600" dirty="0" err="1">
                <a:solidFill>
                  <a:schemeClr val="tx2"/>
                </a:solidFill>
                <a:latin typeface="Times New Roman" pitchFamily="18" charset="0"/>
                <a:cs typeface="Times New Roman" pitchFamily="18" charset="0"/>
              </a:rPr>
              <a:t>непредоставление</a:t>
            </a:r>
            <a:r>
              <a:rPr lang="ru-RU" sz="1600" dirty="0">
                <a:solidFill>
                  <a:schemeClr val="tx2"/>
                </a:solidFill>
                <a:latin typeface="Times New Roman" pitchFamily="18" charset="0"/>
                <a:cs typeface="Times New Roman" pitchFamily="18" charset="0"/>
              </a:rPr>
              <a:t> документов и (или) информации или предоставления недостоверной информации, предусмотренной ч. 9 ст. 82.3 44-ФЗ;</a:t>
            </a:r>
          </a:p>
          <a:p>
            <a:pPr marL="0" indent="0" algn="just">
              <a:buNone/>
            </a:pPr>
            <a:r>
              <a:rPr lang="ru-RU" sz="1600" dirty="0">
                <a:solidFill>
                  <a:schemeClr val="tx2"/>
                </a:solidFill>
                <a:latin typeface="Times New Roman" pitchFamily="18" charset="0"/>
                <a:cs typeface="Times New Roman" pitchFamily="18" charset="0"/>
              </a:rPr>
              <a:t>2)   несоответствия информации ч. 9 ст. 82.3 44-ФЗ.</a:t>
            </a: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marL="0" indent="0" algn="just">
              <a:buNone/>
            </a:pPr>
            <a:r>
              <a:rPr lang="ru-RU" sz="1400" dirty="0">
                <a:solidFill>
                  <a:srgbClr val="C00000"/>
                </a:solidFill>
                <a:latin typeface="Times New Roman" pitchFamily="18" charset="0"/>
                <a:cs typeface="Times New Roman" pitchFamily="18" charset="0"/>
              </a:rPr>
              <a:t>!!!</a:t>
            </a:r>
            <a:r>
              <a:rPr lang="ru-RU" sz="1400" dirty="0">
                <a:solidFill>
                  <a:schemeClr val="tx2"/>
                </a:solidFill>
                <a:latin typeface="Times New Roman" pitchFamily="18" charset="0"/>
                <a:cs typeface="Times New Roman" pitchFamily="18" charset="0"/>
              </a:rPr>
              <a:t> </a:t>
            </a:r>
            <a:r>
              <a:rPr lang="ru-RU" sz="1400" i="1" dirty="0">
                <a:solidFill>
                  <a:schemeClr val="tx2"/>
                </a:solidFill>
                <a:latin typeface="Times New Roman" pitchFamily="18" charset="0"/>
                <a:cs typeface="Times New Roman" pitchFamily="18" charset="0"/>
              </a:rPr>
              <a:t>Заявка не отклоняется: отсутствуют документы, предусмотренные НПА, принятыми в соответствии со ст.14 44-ФЗ (за исключением случаев, когда установлен запрет)</a:t>
            </a: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marL="0" indent="358775" algn="just">
              <a:buNone/>
            </a:pPr>
            <a:endParaRPr lang="ru-RU" sz="1600" b="1" dirty="0">
              <a:solidFill>
                <a:schemeClr val="tx2"/>
              </a:solidFill>
              <a:latin typeface="Times New Roman" pitchFamily="18" charset="0"/>
              <a:cs typeface="Times New Roman" pitchFamily="18" charset="0"/>
            </a:endParaRPr>
          </a:p>
          <a:p>
            <a:pPr algn="just"/>
            <a:endParaRPr lang="ru-RU" sz="1600" dirty="0">
              <a:solidFill>
                <a:schemeClr val="tx2"/>
              </a:solidFill>
              <a:latin typeface="Times New Roman" pitchFamily="18" charset="0"/>
              <a:cs typeface="Times New Roman" pitchFamily="18" charset="0"/>
            </a:endParaRPr>
          </a:p>
          <a:p>
            <a:pPr>
              <a:buNone/>
            </a:pPr>
            <a:endParaRPr lang="ru-RU" sz="1400" i="1" dirty="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a:solidFill>
                  <a:srgbClr val="002060"/>
                </a:solidFill>
                <a:latin typeface="Times New Roman" pitchFamily="18" charset="0"/>
                <a:cs typeface="Times New Roman" pitchFamily="18" charset="0"/>
              </a:rPr>
              <a:t>ОСОБЕННОСТИ ПРОВЕДЕНИЯ ЭЛЕКТРОННОГО ЗАПРОСА КОТИРОВОК</a:t>
            </a:r>
          </a:p>
        </p:txBody>
      </p:sp>
    </p:spTree>
    <p:extLst>
      <p:ext uri="{BB962C8B-B14F-4D97-AF65-F5344CB8AC3E}">
        <p14:creationId xmlns:p14="http://schemas.microsoft.com/office/powerpoint/2010/main" val="85116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marL="0" indent="0" algn="ctr">
              <a:buNone/>
            </a:pPr>
            <a:r>
              <a:rPr lang="ru-RU" sz="1600" b="1" dirty="0">
                <a:solidFill>
                  <a:srgbClr val="002060"/>
                </a:solidFill>
                <a:latin typeface="Times New Roman" pitchFamily="18" charset="0"/>
                <a:cs typeface="Times New Roman" pitchFamily="18" charset="0"/>
              </a:rPr>
              <a:t>Протокол рассмотрения заявок на участие</a:t>
            </a:r>
          </a:p>
          <a:p>
            <a:pPr marL="0" indent="0" algn="ctr">
              <a:buNone/>
            </a:pPr>
            <a:endParaRPr lang="ru-RU" sz="1600" b="1" dirty="0">
              <a:solidFill>
                <a:srgbClr val="002060"/>
              </a:solidFill>
              <a:latin typeface="Times New Roman" pitchFamily="18" charset="0"/>
              <a:cs typeface="Times New Roman" pitchFamily="18" charset="0"/>
            </a:endParaRPr>
          </a:p>
          <a:p>
            <a:pPr marL="0" indent="0" algn="ctr">
              <a:buNone/>
            </a:pPr>
            <a:endParaRPr lang="ru-RU" sz="1600" b="1" dirty="0">
              <a:solidFill>
                <a:srgbClr val="002060"/>
              </a:solidFill>
              <a:latin typeface="Times New Roman" pitchFamily="18" charset="0"/>
              <a:cs typeface="Times New Roman" pitchFamily="18" charset="0"/>
            </a:endParaRPr>
          </a:p>
          <a:p>
            <a:pPr marL="0" indent="0" algn="ctr">
              <a:buNone/>
            </a:pPr>
            <a:endParaRPr lang="ru-RU" sz="800" b="1"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r>
              <a:rPr lang="ru-RU" sz="1400" i="1" dirty="0">
                <a:solidFill>
                  <a:schemeClr val="tx2"/>
                </a:solidFill>
                <a:latin typeface="Times New Roman" pitchFamily="18" charset="0"/>
                <a:cs typeface="Times New Roman" pitchFamily="18" charset="0"/>
              </a:rPr>
              <a:t>Рассматривает заявки котировочная комиссия заказчика, которая после оформления протокола направляет его оператору площадки. Оператор площадки </a:t>
            </a:r>
            <a:r>
              <a:rPr lang="ru-RU" sz="1400" b="1" i="1" dirty="0">
                <a:solidFill>
                  <a:srgbClr val="FF0000"/>
                </a:solidFill>
                <a:latin typeface="Times New Roman" pitchFamily="18" charset="0"/>
                <a:cs typeface="Times New Roman" pitchFamily="18" charset="0"/>
              </a:rPr>
              <a:t>(!)</a:t>
            </a:r>
            <a:r>
              <a:rPr lang="ru-RU" sz="1400" i="1" dirty="0">
                <a:solidFill>
                  <a:schemeClr val="tx2"/>
                </a:solidFill>
                <a:latin typeface="Times New Roman" pitchFamily="18" charset="0"/>
                <a:cs typeface="Times New Roman" pitchFamily="18" charset="0"/>
              </a:rPr>
              <a:t> составляет протокол рассмотрения и оценки заявок, в котором </a:t>
            </a:r>
            <a:r>
              <a:rPr lang="ru-RU" sz="1400" i="1" dirty="0" err="1">
                <a:solidFill>
                  <a:schemeClr val="tx2"/>
                </a:solidFill>
                <a:latin typeface="Times New Roman" pitchFamily="18" charset="0"/>
                <a:cs typeface="Times New Roman" pitchFamily="18" charset="0"/>
              </a:rPr>
              <a:t>проранжированы</a:t>
            </a:r>
            <a:r>
              <a:rPr lang="ru-RU" sz="1400" i="1" dirty="0">
                <a:solidFill>
                  <a:schemeClr val="tx2"/>
                </a:solidFill>
                <a:latin typeface="Times New Roman" pitchFamily="18" charset="0"/>
                <a:cs typeface="Times New Roman" pitchFamily="18" charset="0"/>
              </a:rPr>
              <a:t> заявки и указан победитель.</a:t>
            </a: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marL="0" indent="358775" algn="just">
              <a:buNone/>
            </a:pPr>
            <a:endParaRPr lang="ru-RU" sz="1600" b="1" dirty="0">
              <a:solidFill>
                <a:schemeClr val="tx2"/>
              </a:solidFill>
              <a:latin typeface="Times New Roman" pitchFamily="18" charset="0"/>
              <a:cs typeface="Times New Roman" pitchFamily="18" charset="0"/>
            </a:endParaRPr>
          </a:p>
          <a:p>
            <a:pPr algn="just"/>
            <a:endParaRPr lang="ru-RU" sz="1600" dirty="0">
              <a:solidFill>
                <a:schemeClr val="tx2"/>
              </a:solidFill>
              <a:latin typeface="Times New Roman" pitchFamily="18" charset="0"/>
              <a:cs typeface="Times New Roman" pitchFamily="18" charset="0"/>
            </a:endParaRPr>
          </a:p>
          <a:p>
            <a:pPr>
              <a:buNone/>
            </a:pPr>
            <a:endParaRPr lang="ru-RU" sz="1400" i="1" dirty="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a:solidFill>
                  <a:srgbClr val="002060"/>
                </a:solidFill>
                <a:latin typeface="Times New Roman" pitchFamily="18" charset="0"/>
                <a:cs typeface="Times New Roman" pitchFamily="18" charset="0"/>
              </a:rPr>
              <a:t>ОСОБЕННОСТИ ПРОВЕДЕНИЯ ЭЛЕКТРОННОГО ЗАПРОСА КОТИРОВОК</a:t>
            </a:r>
          </a:p>
        </p:txBody>
      </p:sp>
      <p:sp>
        <p:nvSpPr>
          <p:cNvPr id="7" name="Прямоугольник 6"/>
          <p:cNvSpPr/>
          <p:nvPr/>
        </p:nvSpPr>
        <p:spPr>
          <a:xfrm>
            <a:off x="971600" y="1682528"/>
            <a:ext cx="4032448" cy="864096"/>
          </a:xfrm>
          <a:prstGeom prst="rect">
            <a:avLst/>
          </a:prstGeom>
          <a:solidFill>
            <a:srgbClr val="E0E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algn="just"/>
            <a:r>
              <a:rPr lang="ru-RU" sz="1400" dirty="0">
                <a:solidFill>
                  <a:schemeClr val="tx2"/>
                </a:solidFill>
                <a:latin typeface="Times New Roman" pitchFamily="18" charset="0"/>
                <a:cs typeface="Times New Roman" pitchFamily="18" charset="0"/>
              </a:rPr>
              <a:t>подписывается всеми присутствующими членами комиссии не позднее даты окончания срока рассмотрения заявок</a:t>
            </a:r>
          </a:p>
        </p:txBody>
      </p:sp>
      <p:sp>
        <p:nvSpPr>
          <p:cNvPr id="8" name="Прямоугольник 7"/>
          <p:cNvSpPr/>
          <p:nvPr/>
        </p:nvSpPr>
        <p:spPr>
          <a:xfrm>
            <a:off x="971600" y="2834656"/>
            <a:ext cx="4032448" cy="2178520"/>
          </a:xfrm>
          <a:prstGeom prst="rect">
            <a:avLst/>
          </a:prstGeom>
          <a:solidFill>
            <a:srgbClr val="E0E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algn="just"/>
            <a:r>
              <a:rPr lang="ru-RU" sz="1400" b="1" dirty="0">
                <a:solidFill>
                  <a:schemeClr val="tx2"/>
                </a:solidFill>
                <a:latin typeface="Times New Roman" pitchFamily="18" charset="0"/>
                <a:cs typeface="Times New Roman" pitchFamily="18" charset="0"/>
              </a:rPr>
              <a:t>содержит информацию:</a:t>
            </a:r>
          </a:p>
          <a:p>
            <a:pPr marL="377825" indent="-285750" algn="just">
              <a:buFont typeface="Wingdings" pitchFamily="2" charset="2"/>
              <a:buChar char="ü"/>
            </a:pPr>
            <a:r>
              <a:rPr lang="ru-RU" sz="1400" dirty="0">
                <a:solidFill>
                  <a:schemeClr val="tx2"/>
                </a:solidFill>
                <a:latin typeface="Times New Roman" pitchFamily="18" charset="0"/>
                <a:cs typeface="Times New Roman" pitchFamily="18" charset="0"/>
              </a:rPr>
              <a:t>о месте, дате и времени рассмотрения заявок</a:t>
            </a:r>
          </a:p>
          <a:p>
            <a:pPr marL="377825" indent="-285750" algn="just">
              <a:buFont typeface="Wingdings" pitchFamily="2" charset="2"/>
              <a:buChar char="ü"/>
            </a:pPr>
            <a:r>
              <a:rPr lang="ru-RU" sz="1400" dirty="0">
                <a:solidFill>
                  <a:schemeClr val="tx2"/>
                </a:solidFill>
                <a:latin typeface="Times New Roman" pitchFamily="18" charset="0"/>
                <a:cs typeface="Times New Roman" pitchFamily="18" charset="0"/>
              </a:rPr>
              <a:t>об идентификационных номерах заявок</a:t>
            </a:r>
          </a:p>
          <a:p>
            <a:pPr marL="377825" indent="-285750" algn="just">
              <a:buFont typeface="Wingdings" pitchFamily="2" charset="2"/>
              <a:buChar char="ü"/>
            </a:pPr>
            <a:r>
              <a:rPr lang="ru-RU" sz="1400" dirty="0">
                <a:solidFill>
                  <a:schemeClr val="tx2"/>
                </a:solidFill>
                <a:latin typeface="Times New Roman" pitchFamily="18" charset="0"/>
                <a:cs typeface="Times New Roman" pitchFamily="18" charset="0"/>
              </a:rPr>
              <a:t>об отклоненных заявках с обоснованием причин отклонения (в </a:t>
            </a:r>
            <a:r>
              <a:rPr lang="ru-RU" sz="1400" dirty="0" err="1">
                <a:solidFill>
                  <a:schemeClr val="tx2"/>
                </a:solidFill>
                <a:latin typeface="Times New Roman" pitchFamily="18" charset="0"/>
                <a:cs typeface="Times New Roman" pitchFamily="18" charset="0"/>
              </a:rPr>
              <a:t>т.ч</a:t>
            </a:r>
            <a:r>
              <a:rPr lang="ru-RU" sz="1400" dirty="0">
                <a:solidFill>
                  <a:schemeClr val="tx2"/>
                </a:solidFill>
                <a:latin typeface="Times New Roman" pitchFamily="18" charset="0"/>
                <a:cs typeface="Times New Roman" pitchFamily="18" charset="0"/>
              </a:rPr>
              <a:t>. с указанием положений 44-ФЗ и извещения, которым заявка не соответствует)</a:t>
            </a:r>
          </a:p>
          <a:p>
            <a:pPr marL="377825" indent="-285750" algn="just">
              <a:buFont typeface="Wingdings" pitchFamily="2" charset="2"/>
              <a:buChar char="ü"/>
            </a:pPr>
            <a:r>
              <a:rPr lang="ru-RU" sz="1400" dirty="0">
                <a:solidFill>
                  <a:schemeClr val="tx2"/>
                </a:solidFill>
                <a:latin typeface="Times New Roman" pitchFamily="18" charset="0"/>
                <a:cs typeface="Times New Roman" pitchFamily="18" charset="0"/>
              </a:rPr>
              <a:t>о решении каждого присутствующего члена комиссии в отношении каждой заявки</a:t>
            </a:r>
          </a:p>
        </p:txBody>
      </p:sp>
      <p:sp>
        <p:nvSpPr>
          <p:cNvPr id="11" name="Скругленный прямоугольник 10"/>
          <p:cNvSpPr/>
          <p:nvPr/>
        </p:nvSpPr>
        <p:spPr>
          <a:xfrm>
            <a:off x="6372200" y="2204864"/>
            <a:ext cx="2160240" cy="1584176"/>
          </a:xfrm>
          <a:prstGeom prst="roundRect">
            <a:avLst/>
          </a:prstGeom>
          <a:solidFill>
            <a:srgbClr val="E0E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solidFill>
                  <a:schemeClr val="tx2"/>
                </a:solidFill>
                <a:latin typeface="Times New Roman" pitchFamily="18" charset="0"/>
                <a:cs typeface="Times New Roman" pitchFamily="18" charset="0"/>
              </a:rPr>
              <a:t>направляется заказчиком оператору ЭП  </a:t>
            </a:r>
            <a:r>
              <a:rPr lang="ru-RU" sz="1400" b="1" dirty="0">
                <a:solidFill>
                  <a:schemeClr val="tx2"/>
                </a:solidFill>
                <a:latin typeface="Times New Roman" pitchFamily="18" charset="0"/>
                <a:cs typeface="Times New Roman" pitchFamily="18" charset="0"/>
              </a:rPr>
              <a:t>не позднее даты окончания срока рассмотрения заявок на участие</a:t>
            </a:r>
          </a:p>
        </p:txBody>
      </p:sp>
      <p:sp>
        <p:nvSpPr>
          <p:cNvPr id="13" name="Нашивка 12"/>
          <p:cNvSpPr/>
          <p:nvPr/>
        </p:nvSpPr>
        <p:spPr>
          <a:xfrm>
            <a:off x="5319112" y="2430800"/>
            <a:ext cx="720080" cy="936104"/>
          </a:xfrm>
          <a:prstGeom prst="chevron">
            <a:avLst/>
          </a:prstGeom>
          <a:solidFill>
            <a:srgbClr val="FFD1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val="638194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marL="0" indent="0" algn="ctr">
              <a:buNone/>
            </a:pPr>
            <a:r>
              <a:rPr lang="ru-RU" sz="1600" b="1" dirty="0">
                <a:solidFill>
                  <a:schemeClr val="tx2"/>
                </a:solidFill>
                <a:latin typeface="Times New Roman" pitchFamily="18" charset="0"/>
                <a:cs typeface="Times New Roman" pitchFamily="18" charset="0"/>
              </a:rPr>
              <a:t>Признание запроса котировок в электронной форме </a:t>
            </a:r>
            <a:r>
              <a:rPr lang="ru-RU" sz="1600" b="1" dirty="0">
                <a:solidFill>
                  <a:srgbClr val="C00000"/>
                </a:solidFill>
                <a:latin typeface="Times New Roman" pitchFamily="18" charset="0"/>
                <a:cs typeface="Times New Roman" pitchFamily="18" charset="0"/>
              </a:rPr>
              <a:t>несостоявшимся</a:t>
            </a:r>
          </a:p>
          <a:p>
            <a:pPr marL="0" indent="0" algn="ctr">
              <a:buNone/>
            </a:pPr>
            <a:endParaRPr lang="ru-RU" sz="800" b="1"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marL="0" indent="358775" algn="just">
              <a:buNone/>
            </a:pPr>
            <a:endParaRPr lang="ru-RU" sz="1600" b="1" dirty="0">
              <a:solidFill>
                <a:schemeClr val="tx2"/>
              </a:solidFill>
              <a:latin typeface="Times New Roman" pitchFamily="18" charset="0"/>
              <a:cs typeface="Times New Roman" pitchFamily="18" charset="0"/>
            </a:endParaRPr>
          </a:p>
          <a:p>
            <a:pPr algn="just"/>
            <a:endParaRPr lang="ru-RU" sz="1600" dirty="0">
              <a:solidFill>
                <a:schemeClr val="tx2"/>
              </a:solidFill>
              <a:latin typeface="Times New Roman" pitchFamily="18" charset="0"/>
              <a:cs typeface="Times New Roman" pitchFamily="18" charset="0"/>
            </a:endParaRPr>
          </a:p>
          <a:p>
            <a:pPr>
              <a:buNone/>
            </a:pPr>
            <a:endParaRPr lang="ru-RU" sz="1400" i="1" dirty="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a:solidFill>
                  <a:srgbClr val="002060"/>
                </a:solidFill>
                <a:latin typeface="Times New Roman" pitchFamily="18" charset="0"/>
                <a:cs typeface="Times New Roman" pitchFamily="18" charset="0"/>
              </a:rPr>
              <a:t>ОСОБЕННОСТИ ПРОВЕДЕНИЯ ЭЛЕКТРОННОГО ЗАПРОСА КОТИРОВОК</a:t>
            </a:r>
          </a:p>
        </p:txBody>
      </p:sp>
      <p:sp>
        <p:nvSpPr>
          <p:cNvPr id="7" name="Прямоугольник 6"/>
          <p:cNvSpPr/>
          <p:nvPr/>
        </p:nvSpPr>
        <p:spPr>
          <a:xfrm>
            <a:off x="2051720" y="1700808"/>
            <a:ext cx="489654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a:solidFill>
                  <a:srgbClr val="002060"/>
                </a:solidFill>
                <a:latin typeface="Times New Roman" pitchFamily="18" charset="0"/>
                <a:cs typeface="Times New Roman" pitchFamily="18" charset="0"/>
              </a:rPr>
              <a:t>По окончании срока подачи заявок</a:t>
            </a:r>
          </a:p>
        </p:txBody>
      </p:sp>
      <p:sp>
        <p:nvSpPr>
          <p:cNvPr id="13" name="Прямоугольник 12"/>
          <p:cNvSpPr/>
          <p:nvPr/>
        </p:nvSpPr>
        <p:spPr>
          <a:xfrm>
            <a:off x="2813505" y="2420888"/>
            <a:ext cx="3126647" cy="1224136"/>
          </a:xfrm>
          <a:prstGeom prst="rect">
            <a:avLst/>
          </a:prstGeom>
          <a:solidFill>
            <a:srgbClr val="B6CB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Wingdings" pitchFamily="2" charset="2"/>
              <a:buChar char="ü"/>
            </a:pPr>
            <a:r>
              <a:rPr lang="ru-RU" sz="1200" dirty="0">
                <a:solidFill>
                  <a:schemeClr val="tx2"/>
                </a:solidFill>
                <a:latin typeface="Times New Roman" pitchFamily="18" charset="0"/>
                <a:cs typeface="Times New Roman" pitchFamily="18" charset="0"/>
              </a:rPr>
              <a:t>не подано ни одной заявки </a:t>
            </a:r>
            <a:r>
              <a:rPr lang="ru-RU" sz="1200" i="1" dirty="0">
                <a:solidFill>
                  <a:schemeClr val="tx2"/>
                </a:solidFill>
                <a:latin typeface="Times New Roman" pitchFamily="18" charset="0"/>
                <a:cs typeface="Times New Roman" pitchFamily="18" charset="0"/>
              </a:rPr>
              <a:t>(ч. 14 ст. 82.3)</a:t>
            </a:r>
          </a:p>
          <a:p>
            <a:pPr marL="171450" indent="-171450" algn="just">
              <a:buFont typeface="Wingdings" pitchFamily="2" charset="2"/>
              <a:buChar char="ü"/>
            </a:pPr>
            <a:endParaRPr lang="ru-RU" sz="1200" dirty="0">
              <a:solidFill>
                <a:schemeClr val="tx2"/>
              </a:solidFill>
              <a:latin typeface="Times New Roman" pitchFamily="18" charset="0"/>
              <a:cs typeface="Times New Roman" pitchFamily="18" charset="0"/>
            </a:endParaRPr>
          </a:p>
          <a:p>
            <a:pPr marL="171450" indent="-171450" algn="just">
              <a:buFont typeface="Wingdings" pitchFamily="2" charset="2"/>
              <a:buChar char="ü"/>
            </a:pPr>
            <a:r>
              <a:rPr lang="ru-RU" sz="1200" dirty="0">
                <a:solidFill>
                  <a:schemeClr val="tx2"/>
                </a:solidFill>
                <a:latin typeface="Times New Roman" pitchFamily="18" charset="0"/>
                <a:cs typeface="Times New Roman" pitchFamily="18" charset="0"/>
              </a:rPr>
              <a:t>подана только одна заявка </a:t>
            </a:r>
            <a:r>
              <a:rPr lang="ru-RU" sz="1200" i="1" dirty="0">
                <a:solidFill>
                  <a:schemeClr val="tx2"/>
                </a:solidFill>
                <a:latin typeface="Times New Roman" pitchFamily="18" charset="0"/>
                <a:cs typeface="Times New Roman" pitchFamily="18" charset="0"/>
              </a:rPr>
              <a:t>(ч. 14 ст. 82.3)</a:t>
            </a:r>
          </a:p>
        </p:txBody>
      </p:sp>
      <p:sp>
        <p:nvSpPr>
          <p:cNvPr id="11" name="Прямоугольник 10"/>
          <p:cNvSpPr/>
          <p:nvPr/>
        </p:nvSpPr>
        <p:spPr>
          <a:xfrm>
            <a:off x="2035720" y="3861048"/>
            <a:ext cx="489654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a:solidFill>
                  <a:srgbClr val="002060"/>
                </a:solidFill>
                <a:latin typeface="Times New Roman" pitchFamily="18" charset="0"/>
                <a:cs typeface="Times New Roman" pitchFamily="18" charset="0"/>
              </a:rPr>
              <a:t>При рассмотрении котировочной комиссией</a:t>
            </a:r>
          </a:p>
        </p:txBody>
      </p:sp>
      <p:sp>
        <p:nvSpPr>
          <p:cNvPr id="12" name="Прямоугольник 11"/>
          <p:cNvSpPr/>
          <p:nvPr/>
        </p:nvSpPr>
        <p:spPr>
          <a:xfrm>
            <a:off x="2843808" y="4437112"/>
            <a:ext cx="3126647" cy="1224136"/>
          </a:xfrm>
          <a:prstGeom prst="rect">
            <a:avLst/>
          </a:prstGeom>
          <a:solidFill>
            <a:srgbClr val="B6CB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Wingdings" pitchFamily="2" charset="2"/>
              <a:buChar char="ü"/>
            </a:pPr>
            <a:r>
              <a:rPr lang="ru-RU" sz="1200" dirty="0">
                <a:solidFill>
                  <a:schemeClr val="tx2"/>
                </a:solidFill>
                <a:latin typeface="Times New Roman" pitchFamily="18" charset="0"/>
                <a:cs typeface="Times New Roman" pitchFamily="18" charset="0"/>
              </a:rPr>
              <a:t>отклонены все заявки </a:t>
            </a:r>
            <a:r>
              <a:rPr lang="ru-RU" sz="1200" i="1" dirty="0">
                <a:solidFill>
                  <a:schemeClr val="tx2"/>
                </a:solidFill>
                <a:latin typeface="Times New Roman" pitchFamily="18" charset="0"/>
                <a:cs typeface="Times New Roman" pitchFamily="18" charset="0"/>
              </a:rPr>
              <a:t>(ч. 9 ст. 82.4)</a:t>
            </a:r>
          </a:p>
          <a:p>
            <a:pPr marL="171450" indent="-171450" algn="just">
              <a:buFont typeface="Wingdings" pitchFamily="2" charset="2"/>
              <a:buChar char="ü"/>
            </a:pPr>
            <a:endParaRPr lang="ru-RU" sz="1200" dirty="0">
              <a:solidFill>
                <a:schemeClr val="tx2"/>
              </a:solidFill>
              <a:latin typeface="Times New Roman" pitchFamily="18" charset="0"/>
              <a:cs typeface="Times New Roman" pitchFamily="18" charset="0"/>
            </a:endParaRPr>
          </a:p>
          <a:p>
            <a:pPr marL="171450" indent="-171450" algn="just">
              <a:buFont typeface="Wingdings" pitchFamily="2" charset="2"/>
              <a:buChar char="ü"/>
            </a:pPr>
            <a:r>
              <a:rPr lang="ru-RU" sz="1200" dirty="0">
                <a:solidFill>
                  <a:schemeClr val="tx2"/>
                </a:solidFill>
                <a:latin typeface="Times New Roman" pitchFamily="18" charset="0"/>
                <a:cs typeface="Times New Roman" pitchFamily="18" charset="0"/>
              </a:rPr>
              <a:t>1 заявка признана соответствующей </a:t>
            </a:r>
          </a:p>
          <a:p>
            <a:pPr indent="176213" algn="just"/>
            <a:r>
              <a:rPr lang="ru-RU" sz="1200" i="1" dirty="0">
                <a:solidFill>
                  <a:schemeClr val="tx2"/>
                </a:solidFill>
                <a:latin typeface="Times New Roman" pitchFamily="18" charset="0"/>
                <a:cs typeface="Times New Roman" pitchFamily="18" charset="0"/>
              </a:rPr>
              <a:t>(ч. 9 ст. 82.4)</a:t>
            </a:r>
          </a:p>
        </p:txBody>
      </p:sp>
    </p:spTree>
    <p:extLst>
      <p:ext uri="{BB962C8B-B14F-4D97-AF65-F5344CB8AC3E}">
        <p14:creationId xmlns:p14="http://schemas.microsoft.com/office/powerpoint/2010/main" val="2490384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marL="0" indent="0" algn="ctr">
              <a:buNone/>
            </a:pPr>
            <a:r>
              <a:rPr lang="ru-RU" sz="1600" b="1" dirty="0">
                <a:solidFill>
                  <a:schemeClr val="tx2"/>
                </a:solidFill>
                <a:latin typeface="Times New Roman" pitchFamily="18" charset="0"/>
                <a:cs typeface="Times New Roman" pitchFamily="18" charset="0"/>
              </a:rPr>
              <a:t>Признание запроса котировок в электронной форме </a:t>
            </a:r>
            <a:r>
              <a:rPr lang="ru-RU" sz="1600" b="1" dirty="0">
                <a:solidFill>
                  <a:srgbClr val="C00000"/>
                </a:solidFill>
                <a:latin typeface="Times New Roman" pitchFamily="18" charset="0"/>
                <a:cs typeface="Times New Roman" pitchFamily="18" charset="0"/>
              </a:rPr>
              <a:t>несостоявшимся</a:t>
            </a:r>
          </a:p>
          <a:p>
            <a:pPr marL="0" indent="0" algn="ctr">
              <a:buNone/>
            </a:pPr>
            <a:endParaRPr lang="ru-RU" sz="800" b="1"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marL="0" indent="358775" algn="just">
              <a:buNone/>
            </a:pPr>
            <a:endParaRPr lang="ru-RU" sz="1600" b="1" dirty="0">
              <a:solidFill>
                <a:schemeClr val="tx2"/>
              </a:solidFill>
              <a:latin typeface="Times New Roman" pitchFamily="18" charset="0"/>
              <a:cs typeface="Times New Roman" pitchFamily="18" charset="0"/>
            </a:endParaRPr>
          </a:p>
          <a:p>
            <a:pPr algn="just"/>
            <a:endParaRPr lang="ru-RU" sz="1600" dirty="0">
              <a:solidFill>
                <a:schemeClr val="tx2"/>
              </a:solidFill>
              <a:latin typeface="Times New Roman" pitchFamily="18" charset="0"/>
              <a:cs typeface="Times New Roman" pitchFamily="18" charset="0"/>
            </a:endParaRPr>
          </a:p>
          <a:p>
            <a:pPr>
              <a:buNone/>
            </a:pPr>
            <a:endParaRPr lang="ru-RU" sz="1400" i="1" dirty="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a:solidFill>
                  <a:srgbClr val="002060"/>
                </a:solidFill>
                <a:latin typeface="Times New Roman" pitchFamily="18" charset="0"/>
                <a:cs typeface="Times New Roman" pitchFamily="18" charset="0"/>
              </a:rPr>
              <a:t>ОСОБЕННОСТИ ПРОВЕДЕНИЯ ЭЛЕКТРОННОГО ЗАПРОСА КОТИРОВОК</a:t>
            </a:r>
          </a:p>
        </p:txBody>
      </p:sp>
      <p:sp>
        <p:nvSpPr>
          <p:cNvPr id="7" name="Прямоугольник 6"/>
          <p:cNvSpPr/>
          <p:nvPr/>
        </p:nvSpPr>
        <p:spPr>
          <a:xfrm>
            <a:off x="755576" y="1772816"/>
            <a:ext cx="31266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a:solidFill>
                  <a:srgbClr val="002060"/>
                </a:solidFill>
                <a:latin typeface="Times New Roman" pitchFamily="18" charset="0"/>
                <a:cs typeface="Times New Roman" pitchFamily="18" charset="0"/>
              </a:rPr>
              <a:t>По окончании срока подачи заявок</a:t>
            </a:r>
          </a:p>
        </p:txBody>
      </p:sp>
      <p:sp>
        <p:nvSpPr>
          <p:cNvPr id="13" name="Прямоугольник 12"/>
          <p:cNvSpPr/>
          <p:nvPr/>
        </p:nvSpPr>
        <p:spPr>
          <a:xfrm>
            <a:off x="755576" y="2492896"/>
            <a:ext cx="3126647" cy="1224136"/>
          </a:xfrm>
          <a:prstGeom prst="rect">
            <a:avLst/>
          </a:prstGeom>
          <a:solidFill>
            <a:srgbClr val="B6CB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Wingdings" pitchFamily="2" charset="2"/>
              <a:buChar char="ü"/>
            </a:pPr>
            <a:r>
              <a:rPr lang="ru-RU" sz="1200" dirty="0">
                <a:solidFill>
                  <a:schemeClr val="tx2"/>
                </a:solidFill>
                <a:latin typeface="Times New Roman" pitchFamily="18" charset="0"/>
                <a:cs typeface="Times New Roman" pitchFamily="18" charset="0"/>
              </a:rPr>
              <a:t>не подано ни одной заявки </a:t>
            </a:r>
            <a:r>
              <a:rPr lang="ru-RU" sz="1200" i="1" dirty="0">
                <a:solidFill>
                  <a:schemeClr val="tx2"/>
                </a:solidFill>
                <a:latin typeface="Times New Roman" pitchFamily="18" charset="0"/>
                <a:cs typeface="Times New Roman" pitchFamily="18" charset="0"/>
              </a:rPr>
              <a:t>(ч. 14 ст. 82.3)</a:t>
            </a:r>
          </a:p>
          <a:p>
            <a:pPr marL="171450" indent="-171450" algn="just">
              <a:buFont typeface="Wingdings" pitchFamily="2" charset="2"/>
              <a:buChar char="ü"/>
            </a:pPr>
            <a:endParaRPr lang="ru-RU" sz="1200" dirty="0">
              <a:solidFill>
                <a:schemeClr val="tx2"/>
              </a:solidFill>
              <a:latin typeface="Times New Roman" pitchFamily="18" charset="0"/>
              <a:cs typeface="Times New Roman" pitchFamily="18" charset="0"/>
            </a:endParaRPr>
          </a:p>
          <a:p>
            <a:pPr marL="171450" indent="-171450" algn="just">
              <a:buFont typeface="Wingdings" pitchFamily="2" charset="2"/>
              <a:buChar char="ü"/>
            </a:pPr>
            <a:r>
              <a:rPr lang="ru-RU" sz="1200" dirty="0">
                <a:solidFill>
                  <a:schemeClr val="tx2"/>
                </a:solidFill>
                <a:latin typeface="Times New Roman" pitchFamily="18" charset="0"/>
                <a:cs typeface="Times New Roman" pitchFamily="18" charset="0"/>
              </a:rPr>
              <a:t>подана только одна заявка </a:t>
            </a:r>
            <a:r>
              <a:rPr lang="ru-RU" sz="1200" i="1" dirty="0">
                <a:solidFill>
                  <a:schemeClr val="tx2"/>
                </a:solidFill>
                <a:latin typeface="Times New Roman" pitchFamily="18" charset="0"/>
                <a:cs typeface="Times New Roman" pitchFamily="18" charset="0"/>
              </a:rPr>
              <a:t>(ч. 14 ст. 82.3)</a:t>
            </a:r>
          </a:p>
        </p:txBody>
      </p:sp>
      <p:sp>
        <p:nvSpPr>
          <p:cNvPr id="11" name="Прямоугольник 10"/>
          <p:cNvSpPr/>
          <p:nvPr/>
        </p:nvSpPr>
        <p:spPr>
          <a:xfrm>
            <a:off x="763911" y="4221088"/>
            <a:ext cx="3156951"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a:solidFill>
                  <a:srgbClr val="002060"/>
                </a:solidFill>
                <a:latin typeface="Times New Roman" pitchFamily="18" charset="0"/>
                <a:cs typeface="Times New Roman" pitchFamily="18" charset="0"/>
              </a:rPr>
              <a:t>При рассмотрении котировочной комиссией</a:t>
            </a:r>
          </a:p>
        </p:txBody>
      </p:sp>
      <p:sp>
        <p:nvSpPr>
          <p:cNvPr id="12" name="Прямоугольник 11"/>
          <p:cNvSpPr/>
          <p:nvPr/>
        </p:nvSpPr>
        <p:spPr>
          <a:xfrm>
            <a:off x="794215" y="4797152"/>
            <a:ext cx="3126647" cy="1224136"/>
          </a:xfrm>
          <a:prstGeom prst="rect">
            <a:avLst/>
          </a:prstGeom>
          <a:solidFill>
            <a:srgbClr val="B6CB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buFont typeface="Wingdings" pitchFamily="2" charset="2"/>
              <a:buChar char="ü"/>
            </a:pPr>
            <a:r>
              <a:rPr lang="ru-RU" sz="1200" dirty="0">
                <a:solidFill>
                  <a:schemeClr val="tx2"/>
                </a:solidFill>
                <a:latin typeface="Times New Roman" pitchFamily="18" charset="0"/>
                <a:cs typeface="Times New Roman" pitchFamily="18" charset="0"/>
              </a:rPr>
              <a:t>отклонены все заявки </a:t>
            </a:r>
            <a:r>
              <a:rPr lang="ru-RU" sz="1200" i="1" dirty="0">
                <a:solidFill>
                  <a:schemeClr val="tx2"/>
                </a:solidFill>
                <a:latin typeface="Times New Roman" pitchFamily="18" charset="0"/>
                <a:cs typeface="Times New Roman" pitchFamily="18" charset="0"/>
              </a:rPr>
              <a:t>(ч. 9 ст. 82.4)</a:t>
            </a:r>
          </a:p>
          <a:p>
            <a:pPr marL="171450" indent="-171450" algn="just">
              <a:buFont typeface="Wingdings" pitchFamily="2" charset="2"/>
              <a:buChar char="ü"/>
            </a:pPr>
            <a:endParaRPr lang="ru-RU" sz="1200" dirty="0">
              <a:solidFill>
                <a:schemeClr val="tx2"/>
              </a:solidFill>
              <a:latin typeface="Times New Roman" pitchFamily="18" charset="0"/>
              <a:cs typeface="Times New Roman" pitchFamily="18" charset="0"/>
            </a:endParaRPr>
          </a:p>
          <a:p>
            <a:pPr marL="171450" indent="-171450" algn="just">
              <a:buFont typeface="Wingdings" pitchFamily="2" charset="2"/>
              <a:buChar char="ü"/>
            </a:pPr>
            <a:r>
              <a:rPr lang="ru-RU" sz="1200" dirty="0">
                <a:solidFill>
                  <a:schemeClr val="tx2"/>
                </a:solidFill>
                <a:latin typeface="Times New Roman" pitchFamily="18" charset="0"/>
                <a:cs typeface="Times New Roman" pitchFamily="18" charset="0"/>
              </a:rPr>
              <a:t>1 заявка признана соответствующей </a:t>
            </a:r>
          </a:p>
          <a:p>
            <a:pPr indent="176213" algn="just"/>
            <a:r>
              <a:rPr lang="ru-RU" sz="1200" i="1" dirty="0">
                <a:solidFill>
                  <a:schemeClr val="tx2"/>
                </a:solidFill>
                <a:latin typeface="Times New Roman" pitchFamily="18" charset="0"/>
                <a:cs typeface="Times New Roman" pitchFamily="18" charset="0"/>
              </a:rPr>
              <a:t>(ч. 9 ст. 82.4)</a:t>
            </a:r>
          </a:p>
        </p:txBody>
      </p:sp>
      <p:sp>
        <p:nvSpPr>
          <p:cNvPr id="8" name="Стрелка вправо 7"/>
          <p:cNvSpPr/>
          <p:nvPr/>
        </p:nvSpPr>
        <p:spPr>
          <a:xfrm>
            <a:off x="3920862" y="3614536"/>
            <a:ext cx="648072"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p:cNvSpPr/>
          <p:nvPr/>
        </p:nvSpPr>
        <p:spPr>
          <a:xfrm>
            <a:off x="4712950" y="3686544"/>
            <a:ext cx="417646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a:solidFill>
                  <a:srgbClr val="C00000"/>
                </a:solidFill>
                <a:latin typeface="Times New Roman" pitchFamily="18" charset="0"/>
                <a:cs typeface="Times New Roman" pitchFamily="18" charset="0"/>
              </a:rPr>
              <a:t>Продление срока подачи заявок на 4 рабочих дня </a:t>
            </a:r>
          </a:p>
        </p:txBody>
      </p:sp>
      <p:sp>
        <p:nvSpPr>
          <p:cNvPr id="15" name="Прямоугольник 14"/>
          <p:cNvSpPr/>
          <p:nvPr/>
        </p:nvSpPr>
        <p:spPr>
          <a:xfrm>
            <a:off x="4577701" y="2007708"/>
            <a:ext cx="2016224" cy="1224136"/>
          </a:xfrm>
          <a:prstGeom prst="rect">
            <a:avLst/>
          </a:prstGeom>
          <a:solidFill>
            <a:srgbClr val="B6CB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ru-RU" sz="1200" dirty="0">
                <a:solidFill>
                  <a:schemeClr val="tx2"/>
                </a:solidFill>
                <a:latin typeface="Times New Roman" pitchFamily="18" charset="0"/>
                <a:cs typeface="Times New Roman" pitchFamily="18" charset="0"/>
              </a:rPr>
              <a:t>нет заявок; </a:t>
            </a:r>
          </a:p>
          <a:p>
            <a:pPr algn="just"/>
            <a:r>
              <a:rPr lang="ru-RU" sz="1200" dirty="0">
                <a:solidFill>
                  <a:schemeClr val="tx2"/>
                </a:solidFill>
                <a:latin typeface="Times New Roman" pitchFamily="18" charset="0"/>
                <a:cs typeface="Times New Roman" pitchFamily="18" charset="0"/>
              </a:rPr>
              <a:t>все отклонены; </a:t>
            </a:r>
          </a:p>
          <a:p>
            <a:pPr algn="just"/>
            <a:r>
              <a:rPr lang="ru-RU" sz="1200" dirty="0">
                <a:solidFill>
                  <a:schemeClr val="tx2"/>
                </a:solidFill>
                <a:latin typeface="Times New Roman" pitchFamily="18" charset="0"/>
                <a:cs typeface="Times New Roman" pitchFamily="18" charset="0"/>
              </a:rPr>
              <a:t>«второй победитель» уклонился или отказался от заключения контракта</a:t>
            </a:r>
            <a:endParaRPr lang="ru-RU" sz="1200" i="1" dirty="0">
              <a:solidFill>
                <a:schemeClr val="tx2"/>
              </a:solidFill>
              <a:latin typeface="Times New Roman" pitchFamily="18" charset="0"/>
              <a:cs typeface="Times New Roman" pitchFamily="18" charset="0"/>
            </a:endParaRPr>
          </a:p>
        </p:txBody>
      </p:sp>
      <p:sp>
        <p:nvSpPr>
          <p:cNvPr id="16" name="Стрелка вправо 15"/>
          <p:cNvSpPr/>
          <p:nvPr/>
        </p:nvSpPr>
        <p:spPr>
          <a:xfrm>
            <a:off x="6701936" y="2367748"/>
            <a:ext cx="504056" cy="432048"/>
          </a:xfrm>
          <a:prstGeom prst="rightArrow">
            <a:avLst/>
          </a:prstGeom>
          <a:solidFill>
            <a:srgbClr val="B6CB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Скругленный прямоугольник 8"/>
          <p:cNvSpPr/>
          <p:nvPr/>
        </p:nvSpPr>
        <p:spPr>
          <a:xfrm>
            <a:off x="7314004" y="1971704"/>
            <a:ext cx="1512198" cy="1260140"/>
          </a:xfrm>
          <a:prstGeom prst="roundRect">
            <a:avLst/>
          </a:prstGeom>
          <a:solidFill>
            <a:srgbClr val="E0E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dirty="0">
                <a:solidFill>
                  <a:srgbClr val="4F81BD"/>
                </a:solidFill>
                <a:latin typeface="Times New Roman" pitchFamily="18" charset="0"/>
                <a:cs typeface="Times New Roman" pitchFamily="18" charset="0"/>
              </a:rPr>
              <a:t>Осуществление новой закупки </a:t>
            </a:r>
          </a:p>
          <a:p>
            <a:pPr algn="ctr"/>
            <a:r>
              <a:rPr lang="ru-RU" sz="1200" i="1" dirty="0">
                <a:solidFill>
                  <a:srgbClr val="4F81BD"/>
                </a:solidFill>
                <a:latin typeface="Times New Roman" pitchFamily="18" charset="0"/>
                <a:cs typeface="Times New Roman" pitchFamily="18" charset="0"/>
              </a:rPr>
              <a:t>(ч. 2 ст. 82.6)</a:t>
            </a:r>
          </a:p>
        </p:txBody>
      </p:sp>
      <p:sp>
        <p:nvSpPr>
          <p:cNvPr id="18" name="Прямоугольник 17"/>
          <p:cNvSpPr/>
          <p:nvPr/>
        </p:nvSpPr>
        <p:spPr>
          <a:xfrm>
            <a:off x="4586036" y="4816020"/>
            <a:ext cx="2016224" cy="1224136"/>
          </a:xfrm>
          <a:prstGeom prst="rect">
            <a:avLst/>
          </a:prstGeom>
          <a:solidFill>
            <a:srgbClr val="B6CB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ru-RU" sz="1200" dirty="0">
                <a:solidFill>
                  <a:schemeClr val="tx2"/>
                </a:solidFill>
                <a:latin typeface="Times New Roman" pitchFamily="18" charset="0"/>
                <a:cs typeface="Times New Roman" pitchFamily="18" charset="0"/>
              </a:rPr>
              <a:t>так и осталась одна заявка, соответствующая требования извещения; </a:t>
            </a:r>
          </a:p>
          <a:p>
            <a:pPr algn="just"/>
            <a:r>
              <a:rPr lang="ru-RU" sz="1200" dirty="0">
                <a:solidFill>
                  <a:schemeClr val="tx2"/>
                </a:solidFill>
                <a:latin typeface="Times New Roman" pitchFamily="18" charset="0"/>
                <a:cs typeface="Times New Roman" pitchFamily="18" charset="0"/>
              </a:rPr>
              <a:t>по результатам рассмотрения только одна заявка соответствует</a:t>
            </a:r>
            <a:endParaRPr lang="ru-RU" sz="1200" i="1" dirty="0">
              <a:solidFill>
                <a:schemeClr val="tx2"/>
              </a:solidFill>
              <a:latin typeface="Times New Roman" pitchFamily="18" charset="0"/>
              <a:cs typeface="Times New Roman" pitchFamily="18" charset="0"/>
            </a:endParaRPr>
          </a:p>
        </p:txBody>
      </p:sp>
      <p:sp>
        <p:nvSpPr>
          <p:cNvPr id="19" name="Стрелка вправо 18"/>
          <p:cNvSpPr/>
          <p:nvPr/>
        </p:nvSpPr>
        <p:spPr>
          <a:xfrm>
            <a:off x="6710271" y="5176060"/>
            <a:ext cx="504056" cy="432048"/>
          </a:xfrm>
          <a:prstGeom prst="rightArrow">
            <a:avLst/>
          </a:prstGeom>
          <a:solidFill>
            <a:srgbClr val="B6CB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Скругленный прямоугольник 19"/>
          <p:cNvSpPr/>
          <p:nvPr/>
        </p:nvSpPr>
        <p:spPr>
          <a:xfrm>
            <a:off x="7322339" y="4780016"/>
            <a:ext cx="1512198" cy="1260140"/>
          </a:xfrm>
          <a:prstGeom prst="roundRect">
            <a:avLst/>
          </a:prstGeom>
          <a:solidFill>
            <a:srgbClr val="E0E9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dirty="0">
                <a:solidFill>
                  <a:srgbClr val="4F81BD"/>
                </a:solidFill>
                <a:latin typeface="Times New Roman" pitchFamily="18" charset="0"/>
                <a:cs typeface="Times New Roman" pitchFamily="18" charset="0"/>
              </a:rPr>
              <a:t>Контракт с ед. поставщиком в соответствии с </a:t>
            </a:r>
          </a:p>
          <a:p>
            <a:pPr algn="ctr"/>
            <a:r>
              <a:rPr lang="ru-RU" sz="1200" dirty="0">
                <a:solidFill>
                  <a:srgbClr val="4F81BD"/>
                </a:solidFill>
                <a:latin typeface="Times New Roman" pitchFamily="18" charset="0"/>
                <a:cs typeface="Times New Roman" pitchFamily="18" charset="0"/>
              </a:rPr>
              <a:t>п. 25.2 ч. 1 ст. 93 </a:t>
            </a:r>
            <a:r>
              <a:rPr lang="ru-RU" sz="1200" i="1" dirty="0">
                <a:solidFill>
                  <a:srgbClr val="4F81BD"/>
                </a:solidFill>
                <a:latin typeface="Times New Roman" pitchFamily="18" charset="0"/>
                <a:cs typeface="Times New Roman" pitchFamily="18" charset="0"/>
              </a:rPr>
              <a:t>(ч. 3 ст. 82.6)</a:t>
            </a:r>
          </a:p>
        </p:txBody>
      </p:sp>
    </p:spTree>
    <p:extLst>
      <p:ext uri="{BB962C8B-B14F-4D97-AF65-F5344CB8AC3E}">
        <p14:creationId xmlns:p14="http://schemas.microsoft.com/office/powerpoint/2010/main" val="2585783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marL="0" indent="358775" algn="just">
              <a:buNone/>
            </a:pPr>
            <a:r>
              <a:rPr lang="ru-RU" sz="1600" b="1" dirty="0">
                <a:solidFill>
                  <a:schemeClr val="tx2"/>
                </a:solidFill>
                <a:latin typeface="Times New Roman" pitchFamily="18" charset="0"/>
                <a:cs typeface="Times New Roman" pitchFamily="18" charset="0"/>
              </a:rPr>
              <a:t>Запрос котировок в электронной форме – </a:t>
            </a:r>
            <a:r>
              <a:rPr lang="ru-RU" sz="1600" dirty="0">
                <a:solidFill>
                  <a:schemeClr val="tx2"/>
                </a:solidFill>
                <a:latin typeface="Times New Roman" pitchFamily="18" charset="0"/>
                <a:cs typeface="Times New Roman" pitchFamily="18" charset="0"/>
              </a:rPr>
              <a:t>способ определения поставщика, при котором информация о закупке сообщается неограниченному кругу лиц путем размещения извещения в ЕИС, победителем признается участник, предложивший наиболее низкую цену контракта и соответствующий требованиям, установленным в извещении. </a:t>
            </a:r>
          </a:p>
          <a:p>
            <a:pPr marL="0" indent="358775" algn="just">
              <a:buNone/>
            </a:pPr>
            <a:endParaRPr lang="ru-RU" sz="1600" b="1" dirty="0">
              <a:solidFill>
                <a:schemeClr val="tx2"/>
              </a:solidFill>
              <a:latin typeface="Times New Roman" pitchFamily="18" charset="0"/>
              <a:cs typeface="Times New Roman" pitchFamily="18" charset="0"/>
            </a:endParaRPr>
          </a:p>
          <a:p>
            <a:pPr marL="0" indent="358775" algn="just">
              <a:buNone/>
            </a:pPr>
            <a:r>
              <a:rPr lang="ru-RU" sz="1600" b="1" dirty="0">
                <a:solidFill>
                  <a:schemeClr val="tx2"/>
                </a:solidFill>
                <a:latin typeface="Times New Roman" pitchFamily="18" charset="0"/>
                <a:cs typeface="Times New Roman" pitchFamily="18" charset="0"/>
              </a:rPr>
              <a:t>Условия проведения электронного запроса котировок:</a:t>
            </a:r>
          </a:p>
          <a:p>
            <a:r>
              <a:rPr lang="ru-RU" sz="1600" dirty="0">
                <a:solidFill>
                  <a:schemeClr val="tx2"/>
                </a:solidFill>
                <a:latin typeface="Times New Roman" pitchFamily="18" charset="0"/>
                <a:cs typeface="Times New Roman" pitchFamily="18" charset="0"/>
              </a:rPr>
              <a:t>начальная (максимальная) цена контракта не превышает 500 тыс. руб.;</a:t>
            </a:r>
          </a:p>
          <a:p>
            <a:r>
              <a:rPr lang="ru-RU" sz="1600" dirty="0">
                <a:solidFill>
                  <a:schemeClr val="tx2"/>
                </a:solidFill>
                <a:latin typeface="Times New Roman" pitchFamily="18" charset="0"/>
                <a:cs typeface="Times New Roman" pitchFamily="18" charset="0"/>
              </a:rPr>
              <a:t>годовой объём таких закупок не превышает 10% совокупного годового объема закупок заказчика;</a:t>
            </a:r>
          </a:p>
          <a:p>
            <a:r>
              <a:rPr lang="ru-RU" sz="1600" dirty="0">
                <a:solidFill>
                  <a:schemeClr val="tx2"/>
                </a:solidFill>
                <a:latin typeface="Times New Roman" pitchFamily="18" charset="0"/>
                <a:cs typeface="Times New Roman" pitchFamily="18" charset="0"/>
              </a:rPr>
              <a:t>годовой объём таких закупок не составляет более чем 100 млн. руб.</a:t>
            </a:r>
          </a:p>
          <a:p>
            <a:endParaRPr lang="ru-RU" sz="1600" dirty="0">
              <a:solidFill>
                <a:schemeClr val="tx2"/>
              </a:solidFill>
              <a:latin typeface="Times New Roman" pitchFamily="18" charset="0"/>
              <a:cs typeface="Times New Roman" pitchFamily="18" charset="0"/>
            </a:endParaRPr>
          </a:p>
          <a:p>
            <a:pPr marL="0" indent="360363">
              <a:buNone/>
            </a:pPr>
            <a:r>
              <a:rPr lang="ru-RU" sz="1600" b="1" dirty="0">
                <a:solidFill>
                  <a:schemeClr val="tx2"/>
                </a:solidFill>
                <a:latin typeface="Times New Roman" pitchFamily="18" charset="0"/>
                <a:cs typeface="Times New Roman" pitchFamily="18" charset="0"/>
              </a:rPr>
              <a:t>Особенности:</a:t>
            </a:r>
          </a:p>
          <a:p>
            <a:r>
              <a:rPr lang="ru-RU" sz="1600" dirty="0">
                <a:solidFill>
                  <a:schemeClr val="tx2"/>
                </a:solidFill>
                <a:latin typeface="Times New Roman" pitchFamily="18" charset="0"/>
                <a:cs typeface="Times New Roman" pitchFamily="18" charset="0"/>
              </a:rPr>
              <a:t>не требуется составление документации о закупке;</a:t>
            </a:r>
          </a:p>
          <a:p>
            <a:r>
              <a:rPr lang="ru-RU" sz="1600" dirty="0">
                <a:solidFill>
                  <a:schemeClr val="tx2"/>
                </a:solidFill>
                <a:latin typeface="Times New Roman" pitchFamily="18" charset="0"/>
                <a:cs typeface="Times New Roman" pitchFamily="18" charset="0"/>
              </a:rPr>
              <a:t>отсутствует обеспечение заявок;</a:t>
            </a:r>
          </a:p>
          <a:p>
            <a:r>
              <a:rPr lang="ru-RU" sz="1600" dirty="0">
                <a:solidFill>
                  <a:schemeClr val="tx2"/>
                </a:solidFill>
                <a:latin typeface="Times New Roman" pitchFamily="18" charset="0"/>
                <a:cs typeface="Times New Roman" pitchFamily="18" charset="0"/>
              </a:rPr>
              <a:t>не является обязательным обеспечение исполнения контракта (по общему правилу);</a:t>
            </a:r>
          </a:p>
          <a:p>
            <a:r>
              <a:rPr lang="ru-RU" sz="1600" dirty="0">
                <a:solidFill>
                  <a:schemeClr val="tx2"/>
                </a:solidFill>
                <a:latin typeface="Times New Roman" pitchFamily="18" charset="0"/>
                <a:cs typeface="Times New Roman" pitchFamily="18" charset="0"/>
              </a:rPr>
              <a:t>не предусмотрена подача запросов на разъяснение положений извещения;</a:t>
            </a:r>
          </a:p>
          <a:p>
            <a:endParaRPr lang="ru-RU" sz="1600" b="1" dirty="0">
              <a:solidFill>
                <a:schemeClr val="tx2"/>
              </a:solidFill>
              <a:latin typeface="Times New Roman" pitchFamily="18" charset="0"/>
              <a:cs typeface="Times New Roman" pitchFamily="18" charset="0"/>
            </a:endParaRPr>
          </a:p>
          <a:p>
            <a:endParaRPr lang="ru-RU" sz="1600" dirty="0">
              <a:solidFill>
                <a:schemeClr val="tx2"/>
              </a:solidFill>
              <a:latin typeface="Times New Roman" pitchFamily="18" charset="0"/>
              <a:cs typeface="Times New Roman" pitchFamily="18" charset="0"/>
            </a:endParaRPr>
          </a:p>
          <a:p>
            <a:pPr algn="just"/>
            <a:endParaRPr lang="ru-RU" sz="1600" dirty="0">
              <a:solidFill>
                <a:schemeClr val="tx2"/>
              </a:solidFill>
              <a:latin typeface="Times New Roman" pitchFamily="18" charset="0"/>
              <a:cs typeface="Times New Roman" pitchFamily="18" charset="0"/>
            </a:endParaRPr>
          </a:p>
          <a:p>
            <a:pPr>
              <a:buNone/>
            </a:pPr>
            <a:endParaRPr lang="ru-RU" sz="1400" i="1" dirty="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a:solidFill>
                  <a:srgbClr val="002060"/>
                </a:solidFill>
                <a:latin typeface="Times New Roman" pitchFamily="18" charset="0"/>
                <a:cs typeface="Times New Roman" pitchFamily="18" charset="0"/>
              </a:rPr>
              <a:t>ОСОБЕННОСТИ ПРОВЕДЕНИЯ ЭЛЕКТРОННОГО ЗАПРОСА КОТИРОВОК</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marL="0" indent="0" algn="ctr">
              <a:buNone/>
            </a:pPr>
            <a:r>
              <a:rPr lang="ru-RU" sz="1600" b="1" dirty="0">
                <a:solidFill>
                  <a:srgbClr val="002060"/>
                </a:solidFill>
                <a:latin typeface="Times New Roman" pitchFamily="18" charset="0"/>
                <a:cs typeface="Times New Roman" pitchFamily="18" charset="0"/>
              </a:rPr>
              <a:t>Изменение существенных условий контракта </a:t>
            </a:r>
            <a:r>
              <a:rPr lang="ru-RU" sz="1600" b="1" dirty="0">
                <a:solidFill>
                  <a:srgbClr val="FF0000"/>
                </a:solidFill>
                <a:latin typeface="Times New Roman" pitchFamily="18" charset="0"/>
                <a:cs typeface="Times New Roman" pitchFamily="18" charset="0"/>
              </a:rPr>
              <a:t>невозможно!</a:t>
            </a:r>
          </a:p>
          <a:p>
            <a:pPr marL="0" indent="0" algn="ctr">
              <a:buNone/>
            </a:pPr>
            <a:endParaRPr lang="ru-RU" sz="1600" b="1" dirty="0">
              <a:solidFill>
                <a:srgbClr val="FF0000"/>
              </a:solidFill>
              <a:latin typeface="Times New Roman" pitchFamily="18" charset="0"/>
              <a:cs typeface="Times New Roman" pitchFamily="18" charset="0"/>
            </a:endParaRPr>
          </a:p>
          <a:p>
            <a:pPr marL="0" indent="0" algn="just">
              <a:buNone/>
            </a:pPr>
            <a:r>
              <a:rPr lang="ru-RU" sz="1600" b="1" dirty="0">
                <a:solidFill>
                  <a:srgbClr val="002060"/>
                </a:solidFill>
                <a:latin typeface="Times New Roman" pitchFamily="18" charset="0"/>
                <a:cs typeface="Times New Roman" pitchFamily="18" charset="0"/>
              </a:rPr>
              <a:t>Если закупка осуществлялась путем проведения запроса котировок, заказчик не вправе изменить условия заключенного контракта по основаниям, предусмотренным </a:t>
            </a:r>
            <a:r>
              <a:rPr lang="ru-RU" sz="1600" b="1" dirty="0">
                <a:solidFill>
                  <a:srgbClr val="002060"/>
                </a:solidFill>
                <a:latin typeface="Times New Roman" pitchFamily="18" charset="0"/>
                <a:cs typeface="Times New Roman" pitchFamily="18" charset="0"/>
                <a:hlinkClick r:id="rId2">
                  <a:extLst>
                    <a:ext uri="{A12FA001-AC4F-418D-AE19-62706E023703}">
                      <ahyp:hlinkClr xmlns:ahyp="http://schemas.microsoft.com/office/drawing/2018/hyperlinkcolor" val="tx"/>
                    </a:ext>
                  </a:extLst>
                </a:hlinkClick>
              </a:rPr>
              <a:t>пунктом 1 части 1 статьи 95 Закона N 44-ФЗ.</a:t>
            </a:r>
          </a:p>
          <a:p>
            <a:pPr marL="0" indent="0" algn="ctr">
              <a:buNone/>
            </a:pPr>
            <a:endParaRPr lang="ru-RU" sz="1600" b="1" dirty="0">
              <a:solidFill>
                <a:srgbClr val="FF0000"/>
              </a:solidFill>
              <a:latin typeface="Times New Roman" pitchFamily="18" charset="0"/>
              <a:cs typeface="Times New Roman" pitchFamily="18" charset="0"/>
            </a:endParaRPr>
          </a:p>
          <a:p>
            <a:pPr marL="0" indent="0" algn="ctr">
              <a:buNone/>
            </a:pPr>
            <a:r>
              <a:rPr lang="ru-RU" sz="1600" b="1" i="1" dirty="0">
                <a:solidFill>
                  <a:srgbClr val="002060"/>
                </a:solidFill>
                <a:latin typeface="Times New Roman" pitchFamily="18" charset="0"/>
                <a:cs typeface="Times New Roman" pitchFamily="18" charset="0"/>
              </a:rPr>
              <a:t>В соответствии с письмом </a:t>
            </a:r>
            <a:r>
              <a:rPr lang="ru-RU" sz="1600" b="1" i="1" dirty="0" err="1">
                <a:solidFill>
                  <a:srgbClr val="002060"/>
                </a:solidFill>
                <a:latin typeface="Times New Roman" pitchFamily="18" charset="0"/>
                <a:cs typeface="Times New Roman" pitchFamily="18" charset="0"/>
              </a:rPr>
              <a:t>Минэконом</a:t>
            </a:r>
            <a:r>
              <a:rPr lang="ru-RU" sz="1600" b="1" i="1" dirty="0">
                <a:solidFill>
                  <a:srgbClr val="002060"/>
                </a:solidFill>
                <a:latin typeface="Times New Roman" pitchFamily="18" charset="0"/>
                <a:cs typeface="Times New Roman" pitchFamily="18" charset="0"/>
              </a:rPr>
              <a:t> развития РФ от 11 июня 2015 г. N Д28и-1759 </a:t>
            </a:r>
          </a:p>
          <a:p>
            <a:pPr marL="0" indent="0" algn="ctr">
              <a:buNone/>
            </a:pPr>
            <a:endParaRPr lang="ru-RU" sz="800" b="1"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algn="just">
              <a:buFont typeface="Wingdings" pitchFamily="2" charset="2"/>
              <a:buChar char="ü"/>
            </a:pPr>
            <a:endParaRPr lang="ru-RU" sz="1400" dirty="0">
              <a:solidFill>
                <a:schemeClr val="tx2"/>
              </a:solidFill>
              <a:latin typeface="Times New Roman" pitchFamily="18" charset="0"/>
              <a:cs typeface="Times New Roman" pitchFamily="18" charset="0"/>
            </a:endParaRPr>
          </a:p>
          <a:p>
            <a:pPr marL="0" indent="358775" algn="just">
              <a:buNone/>
            </a:pPr>
            <a:endParaRPr lang="ru-RU" sz="1600" b="1" dirty="0">
              <a:solidFill>
                <a:schemeClr val="tx2"/>
              </a:solidFill>
              <a:latin typeface="Times New Roman" pitchFamily="18" charset="0"/>
              <a:cs typeface="Times New Roman" pitchFamily="18" charset="0"/>
            </a:endParaRPr>
          </a:p>
          <a:p>
            <a:pPr algn="just"/>
            <a:endParaRPr lang="ru-RU" sz="1600" dirty="0">
              <a:solidFill>
                <a:schemeClr val="tx2"/>
              </a:solidFill>
              <a:latin typeface="Times New Roman" pitchFamily="18" charset="0"/>
              <a:cs typeface="Times New Roman" pitchFamily="18" charset="0"/>
            </a:endParaRPr>
          </a:p>
          <a:p>
            <a:pPr>
              <a:buNone/>
            </a:pPr>
            <a:endParaRPr lang="ru-RU" sz="1400" i="1" dirty="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Рисунок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a:solidFill>
                  <a:srgbClr val="002060"/>
                </a:solidFill>
                <a:latin typeface="Times New Roman" pitchFamily="18" charset="0"/>
                <a:cs typeface="Times New Roman" pitchFamily="18" charset="0"/>
              </a:rPr>
              <a:t>ОСОБЕННОСТИ ПРОВЕДЕНИЯ ЭЛЕКТРОННОГО ЗАПРОСА КОТИРОВОК</a:t>
            </a:r>
          </a:p>
        </p:txBody>
      </p:sp>
    </p:spTree>
    <p:extLst>
      <p:ext uri="{BB962C8B-B14F-4D97-AF65-F5344CB8AC3E}">
        <p14:creationId xmlns:p14="http://schemas.microsoft.com/office/powerpoint/2010/main" val="142674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algn="just"/>
            <a:endParaRPr lang="ru-RU" sz="1600" dirty="0">
              <a:solidFill>
                <a:schemeClr val="tx2"/>
              </a:solidFill>
              <a:latin typeface="Times New Roman" pitchFamily="18" charset="0"/>
              <a:cs typeface="Times New Roman" pitchFamily="18" charset="0"/>
            </a:endParaRPr>
          </a:p>
          <a:p>
            <a:pPr>
              <a:buNone/>
            </a:pPr>
            <a:endParaRPr lang="ru-RU" sz="1400" i="1" dirty="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a:solidFill>
                  <a:srgbClr val="002060"/>
                </a:solidFill>
                <a:latin typeface="Times New Roman" pitchFamily="18" charset="0"/>
                <a:cs typeface="Times New Roman" pitchFamily="18" charset="0"/>
              </a:rPr>
              <a:t>ОСОБЕННОСТИ ПРОВЕДЕНИЯ ЭЛЕКТРОННОГО ЗАПРОСА КОТИРОВОК</a:t>
            </a:r>
          </a:p>
        </p:txBody>
      </p:sp>
      <p:sp>
        <p:nvSpPr>
          <p:cNvPr id="8" name="Полилиния 16">
            <a:extLst>
              <a:ext uri="{FF2B5EF4-FFF2-40B4-BE49-F238E27FC236}">
                <a16:creationId xmlns:a16="http://schemas.microsoft.com/office/drawing/2014/main" id="{DEC9E235-3DBF-4AFA-A124-B37CCD11A573}"/>
              </a:ext>
            </a:extLst>
          </p:cNvPr>
          <p:cNvSpPr/>
          <p:nvPr/>
        </p:nvSpPr>
        <p:spPr>
          <a:xfrm>
            <a:off x="4132424" y="1177232"/>
            <a:ext cx="4114747" cy="333422"/>
          </a:xfrm>
          <a:custGeom>
            <a:avLst/>
            <a:gdLst>
              <a:gd name="connsiteX0" fmla="*/ 0 w 3636492"/>
              <a:gd name="connsiteY0" fmla="*/ 0 h 817564"/>
              <a:gd name="connsiteX1" fmla="*/ 3227710 w 3636492"/>
              <a:gd name="connsiteY1" fmla="*/ 0 h 817564"/>
              <a:gd name="connsiteX2" fmla="*/ 3636492 w 3636492"/>
              <a:gd name="connsiteY2" fmla="*/ 408782 h 817564"/>
              <a:gd name="connsiteX3" fmla="*/ 3227710 w 3636492"/>
              <a:gd name="connsiteY3" fmla="*/ 817564 h 817564"/>
              <a:gd name="connsiteX4" fmla="*/ 0 w 3636492"/>
              <a:gd name="connsiteY4" fmla="*/ 817564 h 817564"/>
              <a:gd name="connsiteX5" fmla="*/ 0 w 3636492"/>
              <a:gd name="connsiteY5" fmla="*/ 0 h 817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36492" h="817564">
                <a:moveTo>
                  <a:pt x="3636492" y="817563"/>
                </a:moveTo>
                <a:lnTo>
                  <a:pt x="408782" y="817563"/>
                </a:lnTo>
                <a:lnTo>
                  <a:pt x="0" y="408782"/>
                </a:lnTo>
                <a:lnTo>
                  <a:pt x="408782" y="1"/>
                </a:lnTo>
                <a:lnTo>
                  <a:pt x="3636492" y="1"/>
                </a:lnTo>
                <a:lnTo>
                  <a:pt x="3636492" y="817563"/>
                </a:lnTo>
                <a:close/>
              </a:path>
            </a:pathLst>
          </a:custGeom>
          <a:gradFill rotWithShape="0">
            <a:gsLst>
              <a:gs pos="0">
                <a:srgbClr val="9BBB59">
                  <a:hueOff val="7500176"/>
                  <a:satOff val="-11253"/>
                  <a:lumOff val="-1830"/>
                  <a:alphaOff val="0"/>
                  <a:tint val="50000"/>
                  <a:satMod val="300000"/>
                </a:srgbClr>
              </a:gs>
              <a:gs pos="35000">
                <a:srgbClr val="9BBB59">
                  <a:hueOff val="7500176"/>
                  <a:satOff val="-11253"/>
                  <a:lumOff val="-1830"/>
                  <a:alphaOff val="0"/>
                  <a:tint val="37000"/>
                  <a:satMod val="300000"/>
                </a:srgbClr>
              </a:gs>
              <a:gs pos="100000">
                <a:srgbClr val="9BBB59">
                  <a:hueOff val="7500176"/>
                  <a:satOff val="-11253"/>
                  <a:lumOff val="-183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2">
            <a:scrgbClr r="0" g="0" b="0"/>
          </a:fillRef>
          <a:effectRef idx="1">
            <a:scrgbClr r="0" g="0" b="0"/>
          </a:effectRef>
          <a:fontRef idx="minor">
            <a:schemeClr val="dk1"/>
          </a:fontRef>
        </p:style>
        <p:txBody>
          <a:bodyPr spcFirstLastPara="0" vert="horz" wrap="square" lIns="564914" tIns="60961" rIns="113792" bIns="60960" numCol="1" spcCol="1270" anchor="ctr" anchorCtr="0">
            <a:noAutofit/>
          </a:bodyPr>
          <a:lstStyle/>
          <a:p>
            <a:pPr lvl="0" algn="ctr" defTabSz="711200">
              <a:lnSpc>
                <a:spcPct val="90000"/>
              </a:lnSpc>
              <a:spcBef>
                <a:spcPct val="0"/>
              </a:spcBef>
              <a:spcAft>
                <a:spcPct val="35000"/>
              </a:spcAft>
            </a:pPr>
            <a:r>
              <a:rPr lang="ru-RU" sz="1400" b="1" kern="1200" dirty="0">
                <a:solidFill>
                  <a:srgbClr val="002060"/>
                </a:solidFill>
                <a:latin typeface="Times New Roman" pitchFamily="18" charset="0"/>
                <a:cs typeface="Times New Roman" pitchFamily="18" charset="0"/>
              </a:rPr>
              <a:t>НМЦК не более 3 млн. руб.</a:t>
            </a:r>
            <a:endParaRPr lang="ru-RU" sz="1400" b="1" kern="1200" dirty="0">
              <a:latin typeface="Times New Roman" pitchFamily="18" charset="0"/>
              <a:cs typeface="Times New Roman" pitchFamily="18" charset="0"/>
            </a:endParaRPr>
          </a:p>
        </p:txBody>
      </p:sp>
      <p:sp>
        <p:nvSpPr>
          <p:cNvPr id="9" name="Полилиния 16">
            <a:extLst>
              <a:ext uri="{FF2B5EF4-FFF2-40B4-BE49-F238E27FC236}">
                <a16:creationId xmlns:a16="http://schemas.microsoft.com/office/drawing/2014/main" id="{59B2E8CF-1285-4C3E-A341-733DA190F400}"/>
              </a:ext>
            </a:extLst>
          </p:cNvPr>
          <p:cNvSpPr/>
          <p:nvPr/>
        </p:nvSpPr>
        <p:spPr>
          <a:xfrm>
            <a:off x="4211961" y="1545657"/>
            <a:ext cx="4114748" cy="508413"/>
          </a:xfrm>
          <a:custGeom>
            <a:avLst/>
            <a:gdLst>
              <a:gd name="connsiteX0" fmla="*/ 0 w 3636492"/>
              <a:gd name="connsiteY0" fmla="*/ 0 h 817564"/>
              <a:gd name="connsiteX1" fmla="*/ 3227710 w 3636492"/>
              <a:gd name="connsiteY1" fmla="*/ 0 h 817564"/>
              <a:gd name="connsiteX2" fmla="*/ 3636492 w 3636492"/>
              <a:gd name="connsiteY2" fmla="*/ 408782 h 817564"/>
              <a:gd name="connsiteX3" fmla="*/ 3227710 w 3636492"/>
              <a:gd name="connsiteY3" fmla="*/ 817564 h 817564"/>
              <a:gd name="connsiteX4" fmla="*/ 0 w 3636492"/>
              <a:gd name="connsiteY4" fmla="*/ 817564 h 817564"/>
              <a:gd name="connsiteX5" fmla="*/ 0 w 3636492"/>
              <a:gd name="connsiteY5" fmla="*/ 0 h 817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36492" h="817564">
                <a:moveTo>
                  <a:pt x="3636492" y="817563"/>
                </a:moveTo>
                <a:lnTo>
                  <a:pt x="408782" y="817563"/>
                </a:lnTo>
                <a:lnTo>
                  <a:pt x="0" y="408782"/>
                </a:lnTo>
                <a:lnTo>
                  <a:pt x="408782" y="1"/>
                </a:lnTo>
                <a:lnTo>
                  <a:pt x="3636492" y="1"/>
                </a:lnTo>
                <a:lnTo>
                  <a:pt x="3636492" y="817563"/>
                </a:lnTo>
                <a:close/>
              </a:path>
            </a:pathLst>
          </a:custGeom>
          <a:gradFill rotWithShape="0">
            <a:gsLst>
              <a:gs pos="0">
                <a:srgbClr val="9BBB59">
                  <a:hueOff val="7500176"/>
                  <a:satOff val="-11253"/>
                  <a:lumOff val="-1830"/>
                  <a:alphaOff val="0"/>
                  <a:tint val="50000"/>
                  <a:satMod val="300000"/>
                </a:srgbClr>
              </a:gs>
              <a:gs pos="35000">
                <a:srgbClr val="9BBB59">
                  <a:hueOff val="7500176"/>
                  <a:satOff val="-11253"/>
                  <a:lumOff val="-1830"/>
                  <a:alphaOff val="0"/>
                  <a:tint val="37000"/>
                  <a:satMod val="300000"/>
                </a:srgbClr>
              </a:gs>
              <a:gs pos="100000">
                <a:srgbClr val="9BBB59">
                  <a:hueOff val="7500176"/>
                  <a:satOff val="-11253"/>
                  <a:lumOff val="-183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2">
            <a:scrgbClr r="0" g="0" b="0"/>
          </a:fillRef>
          <a:effectRef idx="1">
            <a:scrgbClr r="0" g="0" b="0"/>
          </a:effectRef>
          <a:fontRef idx="minor">
            <a:schemeClr val="dk1"/>
          </a:fontRef>
        </p:style>
        <p:txBody>
          <a:bodyPr spcFirstLastPara="0" vert="horz" wrap="square" lIns="564914" tIns="60961" rIns="113792" bIns="60960" numCol="1" spcCol="1270" anchor="ctr" anchorCtr="0">
            <a:noAutofit/>
          </a:bodyPr>
          <a:lstStyle/>
          <a:p>
            <a:pPr algn="ctr" defTabSz="711200">
              <a:lnSpc>
                <a:spcPct val="90000"/>
              </a:lnSpc>
              <a:spcBef>
                <a:spcPct val="0"/>
              </a:spcBef>
              <a:spcAft>
                <a:spcPct val="35000"/>
              </a:spcAft>
            </a:pPr>
            <a:r>
              <a:rPr lang="ru-RU" sz="1400" b="1" dirty="0">
                <a:solidFill>
                  <a:srgbClr val="002060"/>
                </a:solidFill>
                <a:latin typeface="Times New Roman" pitchFamily="18" charset="0"/>
                <a:cs typeface="Times New Roman" pitchFamily="18" charset="0"/>
              </a:rPr>
              <a:t>годовой лимит в 10% от совокупного годового объема закупок </a:t>
            </a:r>
          </a:p>
        </p:txBody>
      </p:sp>
      <p:sp>
        <p:nvSpPr>
          <p:cNvPr id="10" name="Полилиния 16">
            <a:extLst>
              <a:ext uri="{FF2B5EF4-FFF2-40B4-BE49-F238E27FC236}">
                <a16:creationId xmlns:a16="http://schemas.microsoft.com/office/drawing/2014/main" id="{15282BB2-0B0A-4924-9815-7B97CFCC6E86}"/>
              </a:ext>
            </a:extLst>
          </p:cNvPr>
          <p:cNvSpPr/>
          <p:nvPr/>
        </p:nvSpPr>
        <p:spPr>
          <a:xfrm>
            <a:off x="4211960" y="2100170"/>
            <a:ext cx="4114748" cy="508413"/>
          </a:xfrm>
          <a:custGeom>
            <a:avLst/>
            <a:gdLst>
              <a:gd name="connsiteX0" fmla="*/ 0 w 3636492"/>
              <a:gd name="connsiteY0" fmla="*/ 0 h 817564"/>
              <a:gd name="connsiteX1" fmla="*/ 3227710 w 3636492"/>
              <a:gd name="connsiteY1" fmla="*/ 0 h 817564"/>
              <a:gd name="connsiteX2" fmla="*/ 3636492 w 3636492"/>
              <a:gd name="connsiteY2" fmla="*/ 408782 h 817564"/>
              <a:gd name="connsiteX3" fmla="*/ 3227710 w 3636492"/>
              <a:gd name="connsiteY3" fmla="*/ 817564 h 817564"/>
              <a:gd name="connsiteX4" fmla="*/ 0 w 3636492"/>
              <a:gd name="connsiteY4" fmla="*/ 817564 h 817564"/>
              <a:gd name="connsiteX5" fmla="*/ 0 w 3636492"/>
              <a:gd name="connsiteY5" fmla="*/ 0 h 817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36492" h="817564">
                <a:moveTo>
                  <a:pt x="3636492" y="817563"/>
                </a:moveTo>
                <a:lnTo>
                  <a:pt x="408782" y="817563"/>
                </a:lnTo>
                <a:lnTo>
                  <a:pt x="0" y="408782"/>
                </a:lnTo>
                <a:lnTo>
                  <a:pt x="408782" y="1"/>
                </a:lnTo>
                <a:lnTo>
                  <a:pt x="3636492" y="1"/>
                </a:lnTo>
                <a:lnTo>
                  <a:pt x="3636492" y="817563"/>
                </a:lnTo>
                <a:close/>
              </a:path>
            </a:pathLst>
          </a:custGeom>
          <a:gradFill rotWithShape="0">
            <a:gsLst>
              <a:gs pos="0">
                <a:srgbClr val="9BBB59">
                  <a:hueOff val="7500176"/>
                  <a:satOff val="-11253"/>
                  <a:lumOff val="-1830"/>
                  <a:alphaOff val="0"/>
                  <a:tint val="50000"/>
                  <a:satMod val="300000"/>
                </a:srgbClr>
              </a:gs>
              <a:gs pos="35000">
                <a:srgbClr val="9BBB59">
                  <a:hueOff val="7500176"/>
                  <a:satOff val="-11253"/>
                  <a:lumOff val="-1830"/>
                  <a:alphaOff val="0"/>
                  <a:tint val="37000"/>
                  <a:satMod val="300000"/>
                </a:srgbClr>
              </a:gs>
              <a:gs pos="100000">
                <a:srgbClr val="9BBB59">
                  <a:hueOff val="7500176"/>
                  <a:satOff val="-11253"/>
                  <a:lumOff val="-183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2">
            <a:scrgbClr r="0" g="0" b="0"/>
          </a:fillRef>
          <a:effectRef idx="1">
            <a:scrgbClr r="0" g="0" b="0"/>
          </a:effectRef>
          <a:fontRef idx="minor">
            <a:schemeClr val="dk1"/>
          </a:fontRef>
        </p:style>
        <p:txBody>
          <a:bodyPr spcFirstLastPara="0" vert="horz" wrap="square" lIns="564914" tIns="60961" rIns="113792" bIns="60960" numCol="1" spcCol="1270" anchor="ctr" anchorCtr="0">
            <a:noAutofit/>
          </a:bodyPr>
          <a:lstStyle/>
          <a:p>
            <a:pPr algn="ctr" defTabSz="711200">
              <a:lnSpc>
                <a:spcPct val="90000"/>
              </a:lnSpc>
              <a:spcBef>
                <a:spcPct val="0"/>
              </a:spcBef>
              <a:spcAft>
                <a:spcPct val="35000"/>
              </a:spcAft>
            </a:pPr>
            <a:r>
              <a:rPr lang="ru-RU" sz="1400" b="1" dirty="0">
                <a:solidFill>
                  <a:srgbClr val="002060"/>
                </a:solidFill>
                <a:latin typeface="Times New Roman" pitchFamily="18" charset="0"/>
                <a:cs typeface="Times New Roman" pitchFamily="18" charset="0"/>
              </a:rPr>
              <a:t>срок подачи заявок сокращен до четырех рабочих дней</a:t>
            </a:r>
          </a:p>
        </p:txBody>
      </p:sp>
      <p:sp>
        <p:nvSpPr>
          <p:cNvPr id="11" name="Полилиния 16">
            <a:extLst>
              <a:ext uri="{FF2B5EF4-FFF2-40B4-BE49-F238E27FC236}">
                <a16:creationId xmlns:a16="http://schemas.microsoft.com/office/drawing/2014/main" id="{00860A67-4476-4A07-B191-DCE2185EEEDC}"/>
              </a:ext>
            </a:extLst>
          </p:cNvPr>
          <p:cNvSpPr/>
          <p:nvPr/>
        </p:nvSpPr>
        <p:spPr>
          <a:xfrm>
            <a:off x="4211960" y="2654683"/>
            <a:ext cx="4114748" cy="508413"/>
          </a:xfrm>
          <a:custGeom>
            <a:avLst/>
            <a:gdLst>
              <a:gd name="connsiteX0" fmla="*/ 0 w 3636492"/>
              <a:gd name="connsiteY0" fmla="*/ 0 h 817564"/>
              <a:gd name="connsiteX1" fmla="*/ 3227710 w 3636492"/>
              <a:gd name="connsiteY1" fmla="*/ 0 h 817564"/>
              <a:gd name="connsiteX2" fmla="*/ 3636492 w 3636492"/>
              <a:gd name="connsiteY2" fmla="*/ 408782 h 817564"/>
              <a:gd name="connsiteX3" fmla="*/ 3227710 w 3636492"/>
              <a:gd name="connsiteY3" fmla="*/ 817564 h 817564"/>
              <a:gd name="connsiteX4" fmla="*/ 0 w 3636492"/>
              <a:gd name="connsiteY4" fmla="*/ 817564 h 817564"/>
              <a:gd name="connsiteX5" fmla="*/ 0 w 3636492"/>
              <a:gd name="connsiteY5" fmla="*/ 0 h 817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36492" h="817564">
                <a:moveTo>
                  <a:pt x="3636492" y="817563"/>
                </a:moveTo>
                <a:lnTo>
                  <a:pt x="408782" y="817563"/>
                </a:lnTo>
                <a:lnTo>
                  <a:pt x="0" y="408782"/>
                </a:lnTo>
                <a:lnTo>
                  <a:pt x="408782" y="1"/>
                </a:lnTo>
                <a:lnTo>
                  <a:pt x="3636492" y="1"/>
                </a:lnTo>
                <a:lnTo>
                  <a:pt x="3636492" y="817563"/>
                </a:lnTo>
                <a:close/>
              </a:path>
            </a:pathLst>
          </a:custGeom>
          <a:gradFill rotWithShape="0">
            <a:gsLst>
              <a:gs pos="0">
                <a:srgbClr val="9BBB59">
                  <a:hueOff val="7500176"/>
                  <a:satOff val="-11253"/>
                  <a:lumOff val="-1830"/>
                  <a:alphaOff val="0"/>
                  <a:tint val="50000"/>
                  <a:satMod val="300000"/>
                </a:srgbClr>
              </a:gs>
              <a:gs pos="35000">
                <a:srgbClr val="9BBB59">
                  <a:hueOff val="7500176"/>
                  <a:satOff val="-11253"/>
                  <a:lumOff val="-1830"/>
                  <a:alphaOff val="0"/>
                  <a:tint val="37000"/>
                  <a:satMod val="300000"/>
                </a:srgbClr>
              </a:gs>
              <a:gs pos="100000">
                <a:srgbClr val="9BBB59">
                  <a:hueOff val="7500176"/>
                  <a:satOff val="-11253"/>
                  <a:lumOff val="-183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2">
            <a:scrgbClr r="0" g="0" b="0"/>
          </a:fillRef>
          <a:effectRef idx="1">
            <a:scrgbClr r="0" g="0" b="0"/>
          </a:effectRef>
          <a:fontRef idx="minor">
            <a:schemeClr val="dk1"/>
          </a:fontRef>
        </p:style>
        <p:txBody>
          <a:bodyPr spcFirstLastPara="0" vert="horz" wrap="square" lIns="564914" tIns="60961" rIns="113792" bIns="60960" numCol="1" spcCol="1270" anchor="ctr" anchorCtr="0">
            <a:noAutofit/>
          </a:bodyPr>
          <a:lstStyle/>
          <a:p>
            <a:pPr algn="ctr" defTabSz="711200">
              <a:lnSpc>
                <a:spcPct val="90000"/>
              </a:lnSpc>
              <a:spcBef>
                <a:spcPct val="0"/>
              </a:spcBef>
              <a:spcAft>
                <a:spcPct val="35000"/>
              </a:spcAft>
            </a:pPr>
            <a:r>
              <a:rPr lang="ru-RU" sz="1400" b="1" dirty="0">
                <a:solidFill>
                  <a:srgbClr val="002060"/>
                </a:solidFill>
                <a:latin typeface="Times New Roman" pitchFamily="18" charset="0"/>
                <a:cs typeface="Times New Roman" pitchFamily="18" charset="0"/>
              </a:rPr>
              <a:t>отсутствует возможность внесения изменений</a:t>
            </a:r>
          </a:p>
        </p:txBody>
      </p:sp>
      <p:sp>
        <p:nvSpPr>
          <p:cNvPr id="12" name="Полилиния 16">
            <a:extLst>
              <a:ext uri="{FF2B5EF4-FFF2-40B4-BE49-F238E27FC236}">
                <a16:creationId xmlns:a16="http://schemas.microsoft.com/office/drawing/2014/main" id="{002CBBB2-84B7-432C-A8DA-0463C80AB98C}"/>
              </a:ext>
            </a:extLst>
          </p:cNvPr>
          <p:cNvSpPr/>
          <p:nvPr/>
        </p:nvSpPr>
        <p:spPr>
          <a:xfrm>
            <a:off x="4211960" y="3204883"/>
            <a:ext cx="4114748" cy="508413"/>
          </a:xfrm>
          <a:custGeom>
            <a:avLst/>
            <a:gdLst>
              <a:gd name="connsiteX0" fmla="*/ 0 w 3636492"/>
              <a:gd name="connsiteY0" fmla="*/ 0 h 817564"/>
              <a:gd name="connsiteX1" fmla="*/ 3227710 w 3636492"/>
              <a:gd name="connsiteY1" fmla="*/ 0 h 817564"/>
              <a:gd name="connsiteX2" fmla="*/ 3636492 w 3636492"/>
              <a:gd name="connsiteY2" fmla="*/ 408782 h 817564"/>
              <a:gd name="connsiteX3" fmla="*/ 3227710 w 3636492"/>
              <a:gd name="connsiteY3" fmla="*/ 817564 h 817564"/>
              <a:gd name="connsiteX4" fmla="*/ 0 w 3636492"/>
              <a:gd name="connsiteY4" fmla="*/ 817564 h 817564"/>
              <a:gd name="connsiteX5" fmla="*/ 0 w 3636492"/>
              <a:gd name="connsiteY5" fmla="*/ 0 h 817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36492" h="817564">
                <a:moveTo>
                  <a:pt x="3636492" y="817563"/>
                </a:moveTo>
                <a:lnTo>
                  <a:pt x="408782" y="817563"/>
                </a:lnTo>
                <a:lnTo>
                  <a:pt x="0" y="408782"/>
                </a:lnTo>
                <a:lnTo>
                  <a:pt x="408782" y="1"/>
                </a:lnTo>
                <a:lnTo>
                  <a:pt x="3636492" y="1"/>
                </a:lnTo>
                <a:lnTo>
                  <a:pt x="3636492" y="817563"/>
                </a:lnTo>
                <a:close/>
              </a:path>
            </a:pathLst>
          </a:custGeom>
          <a:gradFill rotWithShape="0">
            <a:gsLst>
              <a:gs pos="0">
                <a:srgbClr val="9BBB59">
                  <a:hueOff val="7500176"/>
                  <a:satOff val="-11253"/>
                  <a:lumOff val="-1830"/>
                  <a:alphaOff val="0"/>
                  <a:tint val="50000"/>
                  <a:satMod val="300000"/>
                </a:srgbClr>
              </a:gs>
              <a:gs pos="35000">
                <a:srgbClr val="9BBB59">
                  <a:hueOff val="7500176"/>
                  <a:satOff val="-11253"/>
                  <a:lumOff val="-1830"/>
                  <a:alphaOff val="0"/>
                  <a:tint val="37000"/>
                  <a:satMod val="300000"/>
                </a:srgbClr>
              </a:gs>
              <a:gs pos="100000">
                <a:srgbClr val="9BBB59">
                  <a:hueOff val="7500176"/>
                  <a:satOff val="-11253"/>
                  <a:lumOff val="-183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2">
            <a:scrgbClr r="0" g="0" b="0"/>
          </a:fillRef>
          <a:effectRef idx="1">
            <a:scrgbClr r="0" g="0" b="0"/>
          </a:effectRef>
          <a:fontRef idx="minor">
            <a:schemeClr val="dk1"/>
          </a:fontRef>
        </p:style>
        <p:txBody>
          <a:bodyPr spcFirstLastPara="0" vert="horz" wrap="square" lIns="564914" tIns="60961" rIns="113792" bIns="60960" numCol="1" spcCol="1270" anchor="ctr" anchorCtr="0">
            <a:noAutofit/>
          </a:bodyPr>
          <a:lstStyle/>
          <a:p>
            <a:pPr algn="ctr"/>
            <a:r>
              <a:rPr lang="ru-RU" sz="1400" b="1" dirty="0">
                <a:solidFill>
                  <a:srgbClr val="002060"/>
                </a:solidFill>
                <a:latin typeface="Times New Roman" pitchFamily="18" charset="0"/>
                <a:cs typeface="Times New Roman" pitchFamily="18" charset="0"/>
              </a:rPr>
              <a:t>отмена закупки за один час до срока окончания подачи заявок</a:t>
            </a:r>
          </a:p>
        </p:txBody>
      </p:sp>
      <p:sp>
        <p:nvSpPr>
          <p:cNvPr id="13" name="Полилиния 16">
            <a:extLst>
              <a:ext uri="{FF2B5EF4-FFF2-40B4-BE49-F238E27FC236}">
                <a16:creationId xmlns:a16="http://schemas.microsoft.com/office/drawing/2014/main" id="{539D50A5-A8E4-4018-B96A-FCFE1A54270E}"/>
              </a:ext>
            </a:extLst>
          </p:cNvPr>
          <p:cNvSpPr/>
          <p:nvPr/>
        </p:nvSpPr>
        <p:spPr>
          <a:xfrm>
            <a:off x="4211960" y="3766198"/>
            <a:ext cx="4114748" cy="508413"/>
          </a:xfrm>
          <a:custGeom>
            <a:avLst/>
            <a:gdLst>
              <a:gd name="connsiteX0" fmla="*/ 0 w 3636492"/>
              <a:gd name="connsiteY0" fmla="*/ 0 h 817564"/>
              <a:gd name="connsiteX1" fmla="*/ 3227710 w 3636492"/>
              <a:gd name="connsiteY1" fmla="*/ 0 h 817564"/>
              <a:gd name="connsiteX2" fmla="*/ 3636492 w 3636492"/>
              <a:gd name="connsiteY2" fmla="*/ 408782 h 817564"/>
              <a:gd name="connsiteX3" fmla="*/ 3227710 w 3636492"/>
              <a:gd name="connsiteY3" fmla="*/ 817564 h 817564"/>
              <a:gd name="connsiteX4" fmla="*/ 0 w 3636492"/>
              <a:gd name="connsiteY4" fmla="*/ 817564 h 817564"/>
              <a:gd name="connsiteX5" fmla="*/ 0 w 3636492"/>
              <a:gd name="connsiteY5" fmla="*/ 0 h 817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36492" h="817564">
                <a:moveTo>
                  <a:pt x="3636492" y="817563"/>
                </a:moveTo>
                <a:lnTo>
                  <a:pt x="408782" y="817563"/>
                </a:lnTo>
                <a:lnTo>
                  <a:pt x="0" y="408782"/>
                </a:lnTo>
                <a:lnTo>
                  <a:pt x="408782" y="1"/>
                </a:lnTo>
                <a:lnTo>
                  <a:pt x="3636492" y="1"/>
                </a:lnTo>
                <a:lnTo>
                  <a:pt x="3636492" y="817563"/>
                </a:lnTo>
                <a:close/>
              </a:path>
            </a:pathLst>
          </a:custGeom>
          <a:gradFill rotWithShape="0">
            <a:gsLst>
              <a:gs pos="0">
                <a:srgbClr val="9BBB59">
                  <a:hueOff val="7500176"/>
                  <a:satOff val="-11253"/>
                  <a:lumOff val="-1830"/>
                  <a:alphaOff val="0"/>
                  <a:tint val="50000"/>
                  <a:satMod val="300000"/>
                </a:srgbClr>
              </a:gs>
              <a:gs pos="35000">
                <a:srgbClr val="9BBB59">
                  <a:hueOff val="7500176"/>
                  <a:satOff val="-11253"/>
                  <a:lumOff val="-1830"/>
                  <a:alphaOff val="0"/>
                  <a:tint val="37000"/>
                  <a:satMod val="300000"/>
                </a:srgbClr>
              </a:gs>
              <a:gs pos="100000">
                <a:srgbClr val="9BBB59">
                  <a:hueOff val="7500176"/>
                  <a:satOff val="-11253"/>
                  <a:lumOff val="-183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2">
            <a:scrgbClr r="0" g="0" b="0"/>
          </a:fillRef>
          <a:effectRef idx="1">
            <a:scrgbClr r="0" g="0" b="0"/>
          </a:effectRef>
          <a:fontRef idx="minor">
            <a:schemeClr val="dk1"/>
          </a:fontRef>
        </p:style>
        <p:txBody>
          <a:bodyPr spcFirstLastPara="0" vert="horz" wrap="square" lIns="564914" tIns="60961" rIns="113792" bIns="60960" numCol="1" spcCol="1270" anchor="ctr" anchorCtr="0">
            <a:noAutofit/>
          </a:bodyPr>
          <a:lstStyle/>
          <a:p>
            <a:pPr algn="ctr"/>
            <a:r>
              <a:rPr lang="ru-RU" sz="1400" b="1" dirty="0">
                <a:solidFill>
                  <a:srgbClr val="002060"/>
                </a:solidFill>
                <a:latin typeface="Times New Roman" pitchFamily="18" charset="0"/>
                <a:cs typeface="Times New Roman" pitchFamily="18" charset="0"/>
              </a:rPr>
              <a:t>требование в соответствии с п. 1 ч. 1 ст. 31 44-ФЗ (лицензия, аттестат аккредитации)</a:t>
            </a:r>
          </a:p>
        </p:txBody>
      </p:sp>
      <p:sp>
        <p:nvSpPr>
          <p:cNvPr id="14" name="Полилиния 16">
            <a:extLst>
              <a:ext uri="{FF2B5EF4-FFF2-40B4-BE49-F238E27FC236}">
                <a16:creationId xmlns:a16="http://schemas.microsoft.com/office/drawing/2014/main" id="{74FE3061-E8D7-475E-A9E4-D328043E31E0}"/>
              </a:ext>
            </a:extLst>
          </p:cNvPr>
          <p:cNvSpPr/>
          <p:nvPr/>
        </p:nvSpPr>
        <p:spPr>
          <a:xfrm>
            <a:off x="4211960" y="4317196"/>
            <a:ext cx="4114748" cy="508413"/>
          </a:xfrm>
          <a:custGeom>
            <a:avLst/>
            <a:gdLst>
              <a:gd name="connsiteX0" fmla="*/ 0 w 3636492"/>
              <a:gd name="connsiteY0" fmla="*/ 0 h 817564"/>
              <a:gd name="connsiteX1" fmla="*/ 3227710 w 3636492"/>
              <a:gd name="connsiteY1" fmla="*/ 0 h 817564"/>
              <a:gd name="connsiteX2" fmla="*/ 3636492 w 3636492"/>
              <a:gd name="connsiteY2" fmla="*/ 408782 h 817564"/>
              <a:gd name="connsiteX3" fmla="*/ 3227710 w 3636492"/>
              <a:gd name="connsiteY3" fmla="*/ 817564 h 817564"/>
              <a:gd name="connsiteX4" fmla="*/ 0 w 3636492"/>
              <a:gd name="connsiteY4" fmla="*/ 817564 h 817564"/>
              <a:gd name="connsiteX5" fmla="*/ 0 w 3636492"/>
              <a:gd name="connsiteY5" fmla="*/ 0 h 817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36492" h="817564">
                <a:moveTo>
                  <a:pt x="3636492" y="817563"/>
                </a:moveTo>
                <a:lnTo>
                  <a:pt x="408782" y="817563"/>
                </a:lnTo>
                <a:lnTo>
                  <a:pt x="0" y="408782"/>
                </a:lnTo>
                <a:lnTo>
                  <a:pt x="408782" y="1"/>
                </a:lnTo>
                <a:lnTo>
                  <a:pt x="3636492" y="1"/>
                </a:lnTo>
                <a:lnTo>
                  <a:pt x="3636492" y="817563"/>
                </a:lnTo>
                <a:close/>
              </a:path>
            </a:pathLst>
          </a:custGeom>
          <a:gradFill rotWithShape="0">
            <a:gsLst>
              <a:gs pos="0">
                <a:srgbClr val="9BBB59">
                  <a:hueOff val="7500176"/>
                  <a:satOff val="-11253"/>
                  <a:lumOff val="-1830"/>
                  <a:alphaOff val="0"/>
                  <a:tint val="50000"/>
                  <a:satMod val="300000"/>
                </a:srgbClr>
              </a:gs>
              <a:gs pos="35000">
                <a:srgbClr val="9BBB59">
                  <a:hueOff val="7500176"/>
                  <a:satOff val="-11253"/>
                  <a:lumOff val="-1830"/>
                  <a:alphaOff val="0"/>
                  <a:tint val="37000"/>
                  <a:satMod val="300000"/>
                </a:srgbClr>
              </a:gs>
              <a:gs pos="100000">
                <a:srgbClr val="9BBB59">
                  <a:hueOff val="7500176"/>
                  <a:satOff val="-11253"/>
                  <a:lumOff val="-183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2">
            <a:scrgbClr r="0" g="0" b="0"/>
          </a:fillRef>
          <a:effectRef idx="1">
            <a:scrgbClr r="0" g="0" b="0"/>
          </a:effectRef>
          <a:fontRef idx="minor">
            <a:schemeClr val="dk1"/>
          </a:fontRef>
        </p:style>
        <p:txBody>
          <a:bodyPr spcFirstLastPara="0" vert="horz" wrap="square" lIns="564914" tIns="60961" rIns="113792" bIns="60960" numCol="1" spcCol="1270" anchor="ctr" anchorCtr="0">
            <a:noAutofit/>
          </a:bodyPr>
          <a:lstStyle/>
          <a:p>
            <a:pPr algn="ctr"/>
            <a:r>
              <a:rPr lang="ru-RU" sz="1400" b="1" dirty="0">
                <a:solidFill>
                  <a:srgbClr val="002060"/>
                </a:solidFill>
                <a:latin typeface="Times New Roman" pitchFamily="18" charset="0"/>
                <a:cs typeface="Times New Roman" pitchFamily="18" charset="0"/>
              </a:rPr>
              <a:t>ранжировать заявки будет закупочная комиссия</a:t>
            </a:r>
          </a:p>
        </p:txBody>
      </p:sp>
      <p:sp>
        <p:nvSpPr>
          <p:cNvPr id="15" name="Полилиния 16">
            <a:extLst>
              <a:ext uri="{FF2B5EF4-FFF2-40B4-BE49-F238E27FC236}">
                <a16:creationId xmlns:a16="http://schemas.microsoft.com/office/drawing/2014/main" id="{6DC28AF4-A8F2-43C6-8EB0-723FB91EE8F7}"/>
              </a:ext>
            </a:extLst>
          </p:cNvPr>
          <p:cNvSpPr/>
          <p:nvPr/>
        </p:nvSpPr>
        <p:spPr>
          <a:xfrm>
            <a:off x="4211960" y="4876071"/>
            <a:ext cx="4114748" cy="508413"/>
          </a:xfrm>
          <a:custGeom>
            <a:avLst/>
            <a:gdLst>
              <a:gd name="connsiteX0" fmla="*/ 0 w 3636492"/>
              <a:gd name="connsiteY0" fmla="*/ 0 h 817564"/>
              <a:gd name="connsiteX1" fmla="*/ 3227710 w 3636492"/>
              <a:gd name="connsiteY1" fmla="*/ 0 h 817564"/>
              <a:gd name="connsiteX2" fmla="*/ 3636492 w 3636492"/>
              <a:gd name="connsiteY2" fmla="*/ 408782 h 817564"/>
              <a:gd name="connsiteX3" fmla="*/ 3227710 w 3636492"/>
              <a:gd name="connsiteY3" fmla="*/ 817564 h 817564"/>
              <a:gd name="connsiteX4" fmla="*/ 0 w 3636492"/>
              <a:gd name="connsiteY4" fmla="*/ 817564 h 817564"/>
              <a:gd name="connsiteX5" fmla="*/ 0 w 3636492"/>
              <a:gd name="connsiteY5" fmla="*/ 0 h 817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36492" h="817564">
                <a:moveTo>
                  <a:pt x="3636492" y="817563"/>
                </a:moveTo>
                <a:lnTo>
                  <a:pt x="408782" y="817563"/>
                </a:lnTo>
                <a:lnTo>
                  <a:pt x="0" y="408782"/>
                </a:lnTo>
                <a:lnTo>
                  <a:pt x="408782" y="1"/>
                </a:lnTo>
                <a:lnTo>
                  <a:pt x="3636492" y="1"/>
                </a:lnTo>
                <a:lnTo>
                  <a:pt x="3636492" y="817563"/>
                </a:lnTo>
                <a:close/>
              </a:path>
            </a:pathLst>
          </a:custGeom>
          <a:gradFill rotWithShape="0">
            <a:gsLst>
              <a:gs pos="0">
                <a:srgbClr val="9BBB59">
                  <a:hueOff val="7500176"/>
                  <a:satOff val="-11253"/>
                  <a:lumOff val="-1830"/>
                  <a:alphaOff val="0"/>
                  <a:tint val="50000"/>
                  <a:satMod val="300000"/>
                </a:srgbClr>
              </a:gs>
              <a:gs pos="35000">
                <a:srgbClr val="9BBB59">
                  <a:hueOff val="7500176"/>
                  <a:satOff val="-11253"/>
                  <a:lumOff val="-1830"/>
                  <a:alphaOff val="0"/>
                  <a:tint val="37000"/>
                  <a:satMod val="300000"/>
                </a:srgbClr>
              </a:gs>
              <a:gs pos="100000">
                <a:srgbClr val="9BBB59">
                  <a:hueOff val="7500176"/>
                  <a:satOff val="-11253"/>
                  <a:lumOff val="-183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2">
            <a:scrgbClr r="0" g="0" b="0"/>
          </a:fillRef>
          <a:effectRef idx="1">
            <a:scrgbClr r="0" g="0" b="0"/>
          </a:effectRef>
          <a:fontRef idx="minor">
            <a:schemeClr val="dk1"/>
          </a:fontRef>
        </p:style>
        <p:txBody>
          <a:bodyPr spcFirstLastPara="0" vert="horz" wrap="square" lIns="564914" tIns="60961" rIns="113792" bIns="60960" numCol="1" spcCol="1270" anchor="ctr" anchorCtr="0">
            <a:noAutofit/>
          </a:bodyPr>
          <a:lstStyle/>
          <a:p>
            <a:pPr algn="ctr"/>
            <a:r>
              <a:rPr lang="ru-RU" sz="1400" b="1" dirty="0">
                <a:solidFill>
                  <a:srgbClr val="002060"/>
                </a:solidFill>
                <a:latin typeface="Times New Roman" pitchFamily="18" charset="0"/>
                <a:cs typeface="Times New Roman" pitchFamily="18" charset="0"/>
              </a:rPr>
              <a:t>протокол разногласий победитель ЗК направить заказчику не сможет </a:t>
            </a:r>
          </a:p>
        </p:txBody>
      </p:sp>
      <p:sp>
        <p:nvSpPr>
          <p:cNvPr id="16" name="Полилиния 16">
            <a:extLst>
              <a:ext uri="{FF2B5EF4-FFF2-40B4-BE49-F238E27FC236}">
                <a16:creationId xmlns:a16="http://schemas.microsoft.com/office/drawing/2014/main" id="{45A81A60-E0CE-4D07-8A45-CE9AF8C3420D}"/>
              </a:ext>
            </a:extLst>
          </p:cNvPr>
          <p:cNvSpPr/>
          <p:nvPr/>
        </p:nvSpPr>
        <p:spPr>
          <a:xfrm>
            <a:off x="4211960" y="5448966"/>
            <a:ext cx="4114748" cy="508413"/>
          </a:xfrm>
          <a:custGeom>
            <a:avLst/>
            <a:gdLst>
              <a:gd name="connsiteX0" fmla="*/ 0 w 3636492"/>
              <a:gd name="connsiteY0" fmla="*/ 0 h 817564"/>
              <a:gd name="connsiteX1" fmla="*/ 3227710 w 3636492"/>
              <a:gd name="connsiteY1" fmla="*/ 0 h 817564"/>
              <a:gd name="connsiteX2" fmla="*/ 3636492 w 3636492"/>
              <a:gd name="connsiteY2" fmla="*/ 408782 h 817564"/>
              <a:gd name="connsiteX3" fmla="*/ 3227710 w 3636492"/>
              <a:gd name="connsiteY3" fmla="*/ 817564 h 817564"/>
              <a:gd name="connsiteX4" fmla="*/ 0 w 3636492"/>
              <a:gd name="connsiteY4" fmla="*/ 817564 h 817564"/>
              <a:gd name="connsiteX5" fmla="*/ 0 w 3636492"/>
              <a:gd name="connsiteY5" fmla="*/ 0 h 817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36492" h="817564">
                <a:moveTo>
                  <a:pt x="3636492" y="817563"/>
                </a:moveTo>
                <a:lnTo>
                  <a:pt x="408782" y="817563"/>
                </a:lnTo>
                <a:lnTo>
                  <a:pt x="0" y="408782"/>
                </a:lnTo>
                <a:lnTo>
                  <a:pt x="408782" y="1"/>
                </a:lnTo>
                <a:lnTo>
                  <a:pt x="3636492" y="1"/>
                </a:lnTo>
                <a:lnTo>
                  <a:pt x="3636492" y="817563"/>
                </a:lnTo>
                <a:close/>
              </a:path>
            </a:pathLst>
          </a:custGeom>
          <a:gradFill rotWithShape="0">
            <a:gsLst>
              <a:gs pos="0">
                <a:srgbClr val="9BBB59">
                  <a:hueOff val="7500176"/>
                  <a:satOff val="-11253"/>
                  <a:lumOff val="-1830"/>
                  <a:alphaOff val="0"/>
                  <a:tint val="50000"/>
                  <a:satMod val="300000"/>
                </a:srgbClr>
              </a:gs>
              <a:gs pos="35000">
                <a:srgbClr val="9BBB59">
                  <a:hueOff val="7500176"/>
                  <a:satOff val="-11253"/>
                  <a:lumOff val="-1830"/>
                  <a:alphaOff val="0"/>
                  <a:tint val="37000"/>
                  <a:satMod val="300000"/>
                </a:srgbClr>
              </a:gs>
              <a:gs pos="100000">
                <a:srgbClr val="9BBB59">
                  <a:hueOff val="7500176"/>
                  <a:satOff val="-11253"/>
                  <a:lumOff val="-183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2">
            <a:scrgbClr r="0" g="0" b="0"/>
          </a:fillRef>
          <a:effectRef idx="1">
            <a:scrgbClr r="0" g="0" b="0"/>
          </a:effectRef>
          <a:fontRef idx="minor">
            <a:schemeClr val="dk1"/>
          </a:fontRef>
        </p:style>
        <p:txBody>
          <a:bodyPr spcFirstLastPara="0" vert="horz" wrap="square" lIns="564914" tIns="60961" rIns="113792" bIns="60960" numCol="1" spcCol="1270" anchor="ctr" anchorCtr="0">
            <a:noAutofit/>
          </a:bodyPr>
          <a:lstStyle/>
          <a:p>
            <a:pPr algn="ctr"/>
            <a:r>
              <a:rPr lang="ru-RU" sz="1400" b="1" dirty="0">
                <a:solidFill>
                  <a:srgbClr val="002060"/>
                </a:solidFill>
                <a:latin typeface="Times New Roman" pitchFamily="18" charset="0"/>
                <a:cs typeface="Times New Roman" pitchFamily="18" charset="0"/>
              </a:rPr>
              <a:t>заключение контракта не ранее, чем через 2 </a:t>
            </a:r>
            <a:r>
              <a:rPr lang="ru-RU" sz="1400" b="1" dirty="0" err="1">
                <a:solidFill>
                  <a:srgbClr val="002060"/>
                </a:solidFill>
                <a:latin typeface="Times New Roman" pitchFamily="18" charset="0"/>
                <a:cs typeface="Times New Roman" pitchFamily="18" charset="0"/>
              </a:rPr>
              <a:t>р.д</a:t>
            </a:r>
            <a:r>
              <a:rPr lang="ru-RU" sz="1400" b="1" dirty="0">
                <a:solidFill>
                  <a:srgbClr val="002060"/>
                </a:solidFill>
                <a:latin typeface="Times New Roman" pitchFamily="18" charset="0"/>
                <a:cs typeface="Times New Roman" pitchFamily="18" charset="0"/>
              </a:rPr>
              <a:t>.</a:t>
            </a:r>
          </a:p>
        </p:txBody>
      </p:sp>
      <p:sp>
        <p:nvSpPr>
          <p:cNvPr id="17" name="Прямоугольник с двумя вырезанными соседними углами 4">
            <a:extLst>
              <a:ext uri="{FF2B5EF4-FFF2-40B4-BE49-F238E27FC236}">
                <a16:creationId xmlns:a16="http://schemas.microsoft.com/office/drawing/2014/main" id="{4AA373FA-344E-4C8B-AD76-DDBE46273C7A}"/>
              </a:ext>
            </a:extLst>
          </p:cNvPr>
          <p:cNvSpPr/>
          <p:nvPr/>
        </p:nvSpPr>
        <p:spPr>
          <a:xfrm>
            <a:off x="1332534" y="1014480"/>
            <a:ext cx="2879427" cy="651735"/>
          </a:xfrm>
          <a:prstGeom prst="snip2SameRect">
            <a:avLst/>
          </a:prstGeom>
          <a:ln w="381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lvl="0" algn="ctr"/>
            <a:r>
              <a:rPr lang="ru-RU" b="1" dirty="0">
                <a:solidFill>
                  <a:srgbClr val="002060"/>
                </a:solidFill>
                <a:latin typeface="Times New Roman" pitchFamily="18" charset="0"/>
                <a:cs typeface="Times New Roman" pitchFamily="18" charset="0"/>
              </a:rPr>
              <a:t>Запрос котировок в электронной форме</a:t>
            </a:r>
            <a:endParaRPr lang="ru-RU" b="1" dirty="0">
              <a:solidFill>
                <a:srgbClr val="002060"/>
              </a:solidFill>
            </a:endParaRPr>
          </a:p>
        </p:txBody>
      </p:sp>
      <p:sp>
        <p:nvSpPr>
          <p:cNvPr id="18" name="Прямоугольник 17">
            <a:extLst>
              <a:ext uri="{FF2B5EF4-FFF2-40B4-BE49-F238E27FC236}">
                <a16:creationId xmlns:a16="http://schemas.microsoft.com/office/drawing/2014/main" id="{06C56FA1-244C-40E0-AFED-69BA6EA30D1D}"/>
              </a:ext>
            </a:extLst>
          </p:cNvPr>
          <p:cNvSpPr/>
          <p:nvPr/>
        </p:nvSpPr>
        <p:spPr>
          <a:xfrm>
            <a:off x="1595534" y="2695556"/>
            <a:ext cx="2353426" cy="2252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b="1" dirty="0">
                <a:solidFill>
                  <a:schemeClr val="tx1"/>
                </a:solidFill>
                <a:latin typeface="Times New Roman" pitchFamily="18" charset="0"/>
                <a:cs typeface="Times New Roman" pitchFamily="18" charset="0"/>
              </a:rPr>
              <a:t>Порядок осуществления запроса котировок в электронной форме </a:t>
            </a:r>
            <a:r>
              <a:rPr lang="ru-RU" sz="1400" b="1" dirty="0">
                <a:solidFill>
                  <a:srgbClr val="C00000"/>
                </a:solidFill>
                <a:latin typeface="Times New Roman" pitchFamily="18" charset="0"/>
                <a:cs typeface="Times New Roman" pitchFamily="18" charset="0"/>
              </a:rPr>
              <a:t>с 01.07.2020</a:t>
            </a:r>
          </a:p>
        </p:txBody>
      </p:sp>
      <p:sp>
        <p:nvSpPr>
          <p:cNvPr id="19" name="Полилиния 16">
            <a:extLst>
              <a:ext uri="{FF2B5EF4-FFF2-40B4-BE49-F238E27FC236}">
                <a16:creationId xmlns:a16="http://schemas.microsoft.com/office/drawing/2014/main" id="{79D7A523-CC2F-4B3F-85D4-31E12CC0FA9D}"/>
              </a:ext>
            </a:extLst>
          </p:cNvPr>
          <p:cNvSpPr/>
          <p:nvPr/>
        </p:nvSpPr>
        <p:spPr>
          <a:xfrm>
            <a:off x="4211960" y="6008236"/>
            <a:ext cx="4114748" cy="508413"/>
          </a:xfrm>
          <a:custGeom>
            <a:avLst/>
            <a:gdLst>
              <a:gd name="connsiteX0" fmla="*/ 0 w 3636492"/>
              <a:gd name="connsiteY0" fmla="*/ 0 h 817564"/>
              <a:gd name="connsiteX1" fmla="*/ 3227710 w 3636492"/>
              <a:gd name="connsiteY1" fmla="*/ 0 h 817564"/>
              <a:gd name="connsiteX2" fmla="*/ 3636492 w 3636492"/>
              <a:gd name="connsiteY2" fmla="*/ 408782 h 817564"/>
              <a:gd name="connsiteX3" fmla="*/ 3227710 w 3636492"/>
              <a:gd name="connsiteY3" fmla="*/ 817564 h 817564"/>
              <a:gd name="connsiteX4" fmla="*/ 0 w 3636492"/>
              <a:gd name="connsiteY4" fmla="*/ 817564 h 817564"/>
              <a:gd name="connsiteX5" fmla="*/ 0 w 3636492"/>
              <a:gd name="connsiteY5" fmla="*/ 0 h 817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36492" h="817564">
                <a:moveTo>
                  <a:pt x="3636492" y="817563"/>
                </a:moveTo>
                <a:lnTo>
                  <a:pt x="408782" y="817563"/>
                </a:lnTo>
                <a:lnTo>
                  <a:pt x="0" y="408782"/>
                </a:lnTo>
                <a:lnTo>
                  <a:pt x="408782" y="1"/>
                </a:lnTo>
                <a:lnTo>
                  <a:pt x="3636492" y="1"/>
                </a:lnTo>
                <a:lnTo>
                  <a:pt x="3636492" y="817563"/>
                </a:lnTo>
                <a:close/>
              </a:path>
            </a:pathLst>
          </a:custGeom>
          <a:gradFill rotWithShape="0">
            <a:gsLst>
              <a:gs pos="0">
                <a:srgbClr val="9BBB59">
                  <a:hueOff val="7500176"/>
                  <a:satOff val="-11253"/>
                  <a:lumOff val="-1830"/>
                  <a:alphaOff val="0"/>
                  <a:tint val="50000"/>
                  <a:satMod val="300000"/>
                </a:srgbClr>
              </a:gs>
              <a:gs pos="35000">
                <a:srgbClr val="9BBB59">
                  <a:hueOff val="7500176"/>
                  <a:satOff val="-11253"/>
                  <a:lumOff val="-1830"/>
                  <a:alphaOff val="0"/>
                  <a:tint val="37000"/>
                  <a:satMod val="300000"/>
                </a:srgbClr>
              </a:gs>
              <a:gs pos="100000">
                <a:srgbClr val="9BBB59">
                  <a:hueOff val="7500176"/>
                  <a:satOff val="-11253"/>
                  <a:lumOff val="-183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p:spPr>
        <p:style>
          <a:lnRef idx="0">
            <a:scrgbClr r="0" g="0" b="0"/>
          </a:lnRef>
          <a:fillRef idx="2">
            <a:scrgbClr r="0" g="0" b="0"/>
          </a:fillRef>
          <a:effectRef idx="1">
            <a:scrgbClr r="0" g="0" b="0"/>
          </a:effectRef>
          <a:fontRef idx="minor">
            <a:schemeClr val="dk1"/>
          </a:fontRef>
        </p:style>
        <p:txBody>
          <a:bodyPr spcFirstLastPara="0" vert="horz" wrap="square" lIns="564914" tIns="60961" rIns="113792" bIns="60960" numCol="1" spcCol="1270" anchor="ctr" anchorCtr="0">
            <a:noAutofit/>
          </a:bodyPr>
          <a:lstStyle/>
          <a:p>
            <a:pPr algn="ctr"/>
            <a:r>
              <a:rPr lang="ru-RU" sz="1400" b="1" dirty="0">
                <a:solidFill>
                  <a:srgbClr val="002060"/>
                </a:solidFill>
                <a:latin typeface="Times New Roman" pitchFamily="18" charset="0"/>
                <a:cs typeface="Times New Roman" pitchFamily="18" charset="0"/>
              </a:rPr>
              <a:t>заключение контракта с ед. поставщиком без продления срока подачи заявок</a:t>
            </a:r>
          </a:p>
        </p:txBody>
      </p:sp>
    </p:spTree>
    <p:extLst>
      <p:ext uri="{BB962C8B-B14F-4D97-AF65-F5344CB8AC3E}">
        <p14:creationId xmlns:p14="http://schemas.microsoft.com/office/powerpoint/2010/main" val="2373813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algn="ctr">
              <a:buNone/>
            </a:pPr>
            <a:endParaRPr lang="ru-RU" sz="5000" b="1" i="1" dirty="0">
              <a:solidFill>
                <a:schemeClr val="tx2"/>
              </a:solidFill>
              <a:latin typeface="Times New Roman" pitchFamily="18" charset="0"/>
              <a:cs typeface="Times New Roman" pitchFamily="18" charset="0"/>
            </a:endParaRPr>
          </a:p>
          <a:p>
            <a:pPr algn="ctr">
              <a:buNone/>
            </a:pPr>
            <a:r>
              <a:rPr lang="ru-RU" sz="5000" b="1" i="1" dirty="0">
                <a:solidFill>
                  <a:schemeClr val="tx2"/>
                </a:solidFill>
                <a:latin typeface="Times New Roman" pitchFamily="18" charset="0"/>
                <a:cs typeface="Times New Roman" pitchFamily="18" charset="0"/>
              </a:rPr>
              <a:t>Спасибо за внимание!</a:t>
            </a: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332656"/>
            <a:ext cx="371175" cy="3600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marL="0" indent="0" algn="ctr">
              <a:buNone/>
            </a:pPr>
            <a:r>
              <a:rPr lang="ru-RU" sz="1600" b="1" dirty="0">
                <a:solidFill>
                  <a:schemeClr val="tx2"/>
                </a:solidFill>
                <a:latin typeface="Times New Roman" pitchFamily="18" charset="0"/>
                <a:cs typeface="Times New Roman" pitchFamily="18" charset="0"/>
              </a:rPr>
              <a:t>Извещение о проведении электронного запроса котировок содержит (ст. 82.4 44-ФЗ):</a:t>
            </a:r>
          </a:p>
          <a:p>
            <a:pPr marL="0" indent="358775" algn="just">
              <a:buNone/>
            </a:pPr>
            <a:endParaRPr lang="ru-RU" sz="1600" b="1" dirty="0">
              <a:solidFill>
                <a:schemeClr val="tx2"/>
              </a:solidFill>
              <a:latin typeface="Times New Roman" pitchFamily="18" charset="0"/>
              <a:cs typeface="Times New Roman" pitchFamily="18" charset="0"/>
            </a:endParaRPr>
          </a:p>
          <a:p>
            <a:pPr algn="just">
              <a:buFont typeface="Wingdings" pitchFamily="2" charset="2"/>
              <a:buChar char="ü"/>
            </a:pPr>
            <a:r>
              <a:rPr lang="ru-RU" sz="1400" dirty="0">
                <a:solidFill>
                  <a:schemeClr val="tx2"/>
                </a:solidFill>
                <a:latin typeface="Times New Roman" pitchFamily="18" charset="0"/>
                <a:cs typeface="Times New Roman" pitchFamily="18" charset="0"/>
              </a:rPr>
              <a:t>адрес ЭП в сети «Интернет»;</a:t>
            </a:r>
          </a:p>
          <a:p>
            <a:pPr algn="just">
              <a:buFont typeface="Wingdings" pitchFamily="2" charset="2"/>
              <a:buChar char="ü"/>
            </a:pPr>
            <a:r>
              <a:rPr lang="ru-RU" sz="1400" dirty="0">
                <a:solidFill>
                  <a:schemeClr val="tx2"/>
                </a:solidFill>
                <a:latin typeface="Times New Roman" pitchFamily="18" charset="0"/>
                <a:cs typeface="Times New Roman" pitchFamily="18" charset="0"/>
              </a:rPr>
              <a:t>информацию в соответствии с пп.1-6, п.8, пп.9-12 ст.42 44-ФЗ:</a:t>
            </a:r>
          </a:p>
          <a:p>
            <a:pPr algn="just">
              <a:buFontTx/>
              <a:buChar char="-"/>
            </a:pPr>
            <a:r>
              <a:rPr lang="ru-RU" sz="1200" dirty="0">
                <a:solidFill>
                  <a:schemeClr val="tx2"/>
                </a:solidFill>
                <a:latin typeface="Times New Roman" pitchFamily="18" charset="0"/>
                <a:cs typeface="Times New Roman" pitchFamily="18" charset="0"/>
              </a:rPr>
              <a:t>наименование, место нахождения, почтовый адрес, адрес электронной почты, номер контактного телефона, ответственное должностное лицо; </a:t>
            </a:r>
          </a:p>
          <a:p>
            <a:pPr algn="just">
              <a:buFontTx/>
              <a:buChar char="-"/>
            </a:pPr>
            <a:r>
              <a:rPr lang="ru-RU" sz="1200" dirty="0">
                <a:solidFill>
                  <a:schemeClr val="tx2"/>
                </a:solidFill>
                <a:latin typeface="Times New Roman" pitchFamily="18" charset="0"/>
                <a:cs typeface="Times New Roman" pitchFamily="18" charset="0"/>
              </a:rPr>
              <a:t>краткое изложение условий контракта (наименование, описание объекта закупки, количество, место доставки, место выполнения работы, оказания услуги, сроки поставки товара, завершения работы, график оказания услуг, НМЦК, источник финансирования; цена единицы работы, услуги, цена запасных частей к технике, оборудованию - если объем подлежащих выполнению работ, услуг невозможно определить); </a:t>
            </a:r>
          </a:p>
          <a:p>
            <a:pPr algn="just">
              <a:buFontTx/>
              <a:buChar char="-"/>
            </a:pPr>
            <a:r>
              <a:rPr lang="ru-RU" sz="1200" dirty="0">
                <a:solidFill>
                  <a:schemeClr val="tx2"/>
                </a:solidFill>
                <a:latin typeface="Times New Roman" pitchFamily="18" charset="0"/>
                <a:cs typeface="Times New Roman" pitchFamily="18" charset="0"/>
              </a:rPr>
              <a:t>идентификационный код закупки; </a:t>
            </a:r>
          </a:p>
          <a:p>
            <a:pPr algn="just">
              <a:buFontTx/>
              <a:buChar char="-"/>
            </a:pPr>
            <a:r>
              <a:rPr lang="ru-RU" sz="1200" dirty="0">
                <a:solidFill>
                  <a:schemeClr val="tx2"/>
                </a:solidFill>
                <a:latin typeface="Times New Roman" pitchFamily="18" charset="0"/>
                <a:cs typeface="Times New Roman" pitchFamily="18" charset="0"/>
              </a:rPr>
              <a:t>ограничение участия в определении поставщика; </a:t>
            </a:r>
          </a:p>
          <a:p>
            <a:pPr algn="just">
              <a:buFontTx/>
              <a:buChar char="-"/>
            </a:pPr>
            <a:r>
              <a:rPr lang="ru-RU" sz="1200" dirty="0">
                <a:solidFill>
                  <a:schemeClr val="tx2"/>
                </a:solidFill>
                <a:latin typeface="Times New Roman" pitchFamily="18" charset="0"/>
                <a:cs typeface="Times New Roman" pitchFamily="18" charset="0"/>
              </a:rPr>
              <a:t>способ определения поставщика; </a:t>
            </a:r>
          </a:p>
          <a:p>
            <a:pPr algn="just">
              <a:buFontTx/>
              <a:buChar char="-"/>
            </a:pPr>
            <a:r>
              <a:rPr lang="ru-RU" sz="1200" dirty="0">
                <a:solidFill>
                  <a:schemeClr val="tx2"/>
                </a:solidFill>
                <a:latin typeface="Times New Roman" pitchFamily="18" charset="0"/>
                <a:cs typeface="Times New Roman" pitchFamily="18" charset="0"/>
              </a:rPr>
              <a:t>срок, место и порядок подачи заявок; </a:t>
            </a:r>
          </a:p>
          <a:p>
            <a:pPr algn="just">
              <a:buFontTx/>
              <a:buChar char="-"/>
            </a:pPr>
            <a:r>
              <a:rPr lang="ru-RU" sz="1200" dirty="0">
                <a:solidFill>
                  <a:schemeClr val="tx2"/>
                </a:solidFill>
                <a:latin typeface="Times New Roman" pitchFamily="18" charset="0"/>
                <a:cs typeface="Times New Roman" pitchFamily="18" charset="0"/>
              </a:rPr>
              <a:t>размер обеспечения исполнения контракта (право заказчика);</a:t>
            </a:r>
          </a:p>
          <a:p>
            <a:pPr algn="just">
              <a:buFontTx/>
              <a:buChar char="-"/>
            </a:pPr>
            <a:r>
              <a:rPr lang="ru-RU" sz="1200" dirty="0">
                <a:solidFill>
                  <a:schemeClr val="tx2"/>
                </a:solidFill>
                <a:latin typeface="Times New Roman" pitchFamily="18" charset="0"/>
                <a:cs typeface="Times New Roman" pitchFamily="18" charset="0"/>
              </a:rPr>
              <a:t>преимущества учреждениям и предприятиям УИС, организациям инвалидов; </a:t>
            </a:r>
          </a:p>
          <a:p>
            <a:pPr algn="just">
              <a:buFontTx/>
              <a:buChar char="-"/>
            </a:pPr>
            <a:r>
              <a:rPr lang="ru-RU" sz="1200" dirty="0">
                <a:solidFill>
                  <a:schemeClr val="tx2"/>
                </a:solidFill>
                <a:latin typeface="Times New Roman" pitchFamily="18" charset="0"/>
                <a:cs typeface="Times New Roman" pitchFamily="18" charset="0"/>
              </a:rPr>
              <a:t>информация об условиях, запретах, ограничениях иностранных ТРУ; </a:t>
            </a:r>
          </a:p>
          <a:p>
            <a:pPr algn="just">
              <a:buFontTx/>
              <a:buChar char="-"/>
            </a:pPr>
            <a:r>
              <a:rPr lang="ru-RU" sz="1200" dirty="0">
                <a:solidFill>
                  <a:schemeClr val="tx2"/>
                </a:solidFill>
                <a:latin typeface="Times New Roman" pitchFamily="18" charset="0"/>
                <a:cs typeface="Times New Roman" pitchFamily="18" charset="0"/>
              </a:rPr>
              <a:t>информация об осуществлении закупки ТРУ по государственному оборонному заказу;</a:t>
            </a:r>
          </a:p>
          <a:p>
            <a:pPr algn="just">
              <a:buFontTx/>
              <a:buChar char="-"/>
            </a:pPr>
            <a:r>
              <a:rPr lang="ru-RU" sz="1200" dirty="0">
                <a:solidFill>
                  <a:schemeClr val="tx2"/>
                </a:solidFill>
                <a:latin typeface="Times New Roman" pitchFamily="18" charset="0"/>
                <a:cs typeface="Times New Roman" pitchFamily="18" charset="0"/>
              </a:rPr>
              <a:t>размер аванса (если предусмотрена выплата аванса)</a:t>
            </a:r>
          </a:p>
          <a:p>
            <a:pPr algn="just">
              <a:buFontTx/>
              <a:buChar char="-"/>
            </a:pPr>
            <a:endParaRPr lang="ru-RU" sz="1200" dirty="0">
              <a:solidFill>
                <a:schemeClr val="tx2"/>
              </a:solidFill>
              <a:latin typeface="Times New Roman" pitchFamily="18" charset="0"/>
              <a:cs typeface="Times New Roman" pitchFamily="18" charset="0"/>
            </a:endParaRPr>
          </a:p>
          <a:p>
            <a:endParaRPr lang="ru-RU" sz="1400" dirty="0">
              <a:solidFill>
                <a:schemeClr val="tx2"/>
              </a:solidFill>
              <a:latin typeface="Times New Roman" pitchFamily="18" charset="0"/>
              <a:cs typeface="Times New Roman" pitchFamily="18" charset="0"/>
            </a:endParaRPr>
          </a:p>
          <a:p>
            <a:endParaRPr lang="ru-RU" sz="1400" dirty="0">
              <a:solidFill>
                <a:schemeClr val="tx2"/>
              </a:solidFill>
              <a:latin typeface="Times New Roman" pitchFamily="18" charset="0"/>
              <a:cs typeface="Times New Roman" pitchFamily="18" charset="0"/>
            </a:endParaRPr>
          </a:p>
          <a:p>
            <a:pPr algn="just"/>
            <a:endParaRPr lang="ru-RU" sz="1400" dirty="0">
              <a:solidFill>
                <a:schemeClr val="tx2"/>
              </a:solidFill>
              <a:latin typeface="Times New Roman" pitchFamily="18" charset="0"/>
              <a:cs typeface="Times New Roman" pitchFamily="18" charset="0"/>
            </a:endParaRPr>
          </a:p>
          <a:p>
            <a:pPr>
              <a:buNone/>
            </a:pPr>
            <a:endParaRPr lang="ru-RU" sz="1400" dirty="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a:solidFill>
                  <a:srgbClr val="002060"/>
                </a:solidFill>
                <a:latin typeface="Times New Roman" pitchFamily="18" charset="0"/>
                <a:cs typeface="Times New Roman" pitchFamily="18" charset="0"/>
              </a:rPr>
              <a:t>ОСОБЕННОСТИ ПРОВЕДЕНИЯ ЭЛЕКТРОННОГО ЗАПРОСА КОТИРОВОК</a:t>
            </a:r>
          </a:p>
        </p:txBody>
      </p:sp>
    </p:spTree>
    <p:extLst>
      <p:ext uri="{BB962C8B-B14F-4D97-AF65-F5344CB8AC3E}">
        <p14:creationId xmlns:p14="http://schemas.microsoft.com/office/powerpoint/2010/main" val="723768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1196752"/>
            <a:ext cx="8229600" cy="4525963"/>
          </a:xfrm>
        </p:spPr>
        <p:txBody>
          <a:bodyPr>
            <a:noAutofit/>
          </a:bodyPr>
          <a:lstStyle/>
          <a:p>
            <a:pPr marL="0" indent="0" algn="ctr">
              <a:buNone/>
            </a:pPr>
            <a:r>
              <a:rPr lang="ru-RU" sz="1600" b="1" dirty="0">
                <a:solidFill>
                  <a:schemeClr val="tx2"/>
                </a:solidFill>
                <a:latin typeface="Times New Roman" pitchFamily="18" charset="0"/>
                <a:cs typeface="Times New Roman" pitchFamily="18" charset="0"/>
              </a:rPr>
              <a:t>Извещение о проведении электронного запроса котировок содержит (ст. 82.4 44-ФЗ):</a:t>
            </a:r>
          </a:p>
          <a:p>
            <a:pPr marL="0" indent="358775" algn="just">
              <a:buNone/>
            </a:pPr>
            <a:endParaRPr lang="ru-RU" sz="1600" b="1" dirty="0">
              <a:solidFill>
                <a:schemeClr val="tx2"/>
              </a:solidFill>
              <a:latin typeface="Times New Roman" pitchFamily="18" charset="0"/>
              <a:cs typeface="Times New Roman" pitchFamily="18" charset="0"/>
            </a:endParaRPr>
          </a:p>
          <a:p>
            <a:pPr algn="just">
              <a:buFont typeface="Wingdings" pitchFamily="2" charset="2"/>
              <a:buChar char="ü"/>
            </a:pPr>
            <a:r>
              <a:rPr lang="ru-RU" sz="1400" dirty="0">
                <a:solidFill>
                  <a:schemeClr val="tx2"/>
                </a:solidFill>
                <a:latin typeface="Times New Roman" pitchFamily="18" charset="0"/>
                <a:cs typeface="Times New Roman" pitchFamily="18" charset="0"/>
              </a:rPr>
              <a:t>дату и время окончания срока подачи заявок на участие;</a:t>
            </a:r>
          </a:p>
          <a:p>
            <a:pPr algn="just">
              <a:buFont typeface="Wingdings" pitchFamily="2" charset="2"/>
              <a:buChar char="ü"/>
            </a:pPr>
            <a:r>
              <a:rPr lang="ru-RU" sz="1400" dirty="0">
                <a:solidFill>
                  <a:schemeClr val="tx2"/>
                </a:solidFill>
                <a:latin typeface="Times New Roman" pitchFamily="18" charset="0"/>
                <a:cs typeface="Times New Roman" pitchFamily="18" charset="0"/>
              </a:rPr>
              <a:t>информацию о контрактной службе, контрактном управляющем, ответственных за заключение контракта;</a:t>
            </a:r>
          </a:p>
          <a:p>
            <a:pPr algn="just">
              <a:buFont typeface="Wingdings" pitchFamily="2" charset="2"/>
              <a:buChar char="ü"/>
            </a:pPr>
            <a:r>
              <a:rPr lang="ru-RU" sz="1400" dirty="0">
                <a:solidFill>
                  <a:schemeClr val="tx2"/>
                </a:solidFill>
                <a:latin typeface="Times New Roman" pitchFamily="18" charset="0"/>
                <a:cs typeface="Times New Roman" pitchFamily="18" charset="0"/>
              </a:rPr>
              <a:t> срок, в течение которого победитель или иной участник должен подписать контракт;</a:t>
            </a:r>
          </a:p>
          <a:p>
            <a:pPr algn="just">
              <a:buFont typeface="Wingdings" pitchFamily="2" charset="2"/>
              <a:buChar char="ü"/>
            </a:pPr>
            <a:r>
              <a:rPr lang="ru-RU" sz="1400" dirty="0">
                <a:solidFill>
                  <a:schemeClr val="tx2"/>
                </a:solidFill>
                <a:latin typeface="Times New Roman" pitchFamily="18" charset="0"/>
                <a:cs typeface="Times New Roman" pitchFamily="18" charset="0"/>
              </a:rPr>
              <a:t>условия признания победителя или иного участника уклонившимися от заключения контракта;</a:t>
            </a:r>
          </a:p>
          <a:p>
            <a:pPr algn="just">
              <a:buFont typeface="Wingdings" pitchFamily="2" charset="2"/>
              <a:buChar char="ü"/>
            </a:pPr>
            <a:r>
              <a:rPr lang="ru-RU" sz="1400" dirty="0">
                <a:solidFill>
                  <a:schemeClr val="tx2"/>
                </a:solidFill>
                <a:latin typeface="Times New Roman" pitchFamily="18" charset="0"/>
                <a:cs typeface="Times New Roman" pitchFamily="18" charset="0"/>
              </a:rPr>
              <a:t>информацию о возможности одностороннего отказа от исполнения контракта в соответствии с             чч.8 - 25 ст.95 44ФЗ;</a:t>
            </a:r>
          </a:p>
          <a:p>
            <a:pPr algn="just">
              <a:buFont typeface="Wingdings" pitchFamily="2" charset="2"/>
              <a:buChar char="ü"/>
            </a:pPr>
            <a:r>
              <a:rPr lang="ru-RU" sz="1400" dirty="0">
                <a:solidFill>
                  <a:schemeClr val="tx2"/>
                </a:solidFill>
                <a:latin typeface="Times New Roman" pitchFamily="18" charset="0"/>
                <a:cs typeface="Times New Roman" pitchFamily="18" charset="0"/>
              </a:rPr>
              <a:t>требования к участникам и </a:t>
            </a:r>
            <a:r>
              <a:rPr lang="ru-RU" sz="1400" b="1" dirty="0">
                <a:solidFill>
                  <a:schemeClr val="tx2"/>
                </a:solidFill>
                <a:latin typeface="Times New Roman" pitchFamily="18" charset="0"/>
                <a:cs typeface="Times New Roman" pitchFamily="18" charset="0"/>
              </a:rPr>
              <a:t>перечень информации и электронных документов, </a:t>
            </a:r>
            <a:r>
              <a:rPr lang="ru-RU" sz="1400" dirty="0">
                <a:solidFill>
                  <a:schemeClr val="tx2"/>
                </a:solidFill>
                <a:latin typeface="Times New Roman" pitchFamily="18" charset="0"/>
                <a:cs typeface="Times New Roman" pitchFamily="18" charset="0"/>
              </a:rPr>
              <a:t>которые должны быть представлены участниками по п.1 ч.1 ст.31 44-ФЗ, по ч. 1.1 ст. 31 44-ФЗ (при наличии данного требования) </a:t>
            </a:r>
          </a:p>
          <a:p>
            <a:pPr marL="0" indent="0" algn="just">
              <a:buNone/>
            </a:pPr>
            <a:endParaRPr lang="ru-RU" sz="1400" dirty="0">
              <a:solidFill>
                <a:schemeClr val="tx2"/>
              </a:solidFill>
              <a:latin typeface="Times New Roman" pitchFamily="18" charset="0"/>
              <a:cs typeface="Times New Roman" pitchFamily="18" charset="0"/>
            </a:endParaRPr>
          </a:p>
          <a:p>
            <a:pPr marL="0" indent="357188" algn="just">
              <a:buNone/>
            </a:pPr>
            <a:r>
              <a:rPr lang="ru-RU" sz="1400" dirty="0">
                <a:solidFill>
                  <a:schemeClr val="tx2"/>
                </a:solidFill>
                <a:latin typeface="Times New Roman" pitchFamily="18" charset="0"/>
                <a:cs typeface="Times New Roman" pitchFamily="18" charset="0"/>
              </a:rPr>
              <a:t>К извещению должен быть приложен проект контракта.</a:t>
            </a:r>
          </a:p>
          <a:p>
            <a:pPr algn="just">
              <a:buFontTx/>
              <a:buChar char="-"/>
            </a:pPr>
            <a:endParaRPr lang="ru-RU" sz="1200" dirty="0">
              <a:solidFill>
                <a:schemeClr val="tx2"/>
              </a:solidFill>
              <a:latin typeface="Times New Roman" pitchFamily="18" charset="0"/>
              <a:cs typeface="Times New Roman" pitchFamily="18" charset="0"/>
            </a:endParaRPr>
          </a:p>
          <a:p>
            <a:endParaRPr lang="ru-RU" sz="1400" dirty="0">
              <a:solidFill>
                <a:schemeClr val="tx2"/>
              </a:solidFill>
              <a:latin typeface="Times New Roman" pitchFamily="18" charset="0"/>
              <a:cs typeface="Times New Roman" pitchFamily="18" charset="0"/>
            </a:endParaRPr>
          </a:p>
          <a:p>
            <a:endParaRPr lang="ru-RU" sz="1400" dirty="0">
              <a:solidFill>
                <a:schemeClr val="tx2"/>
              </a:solidFill>
              <a:latin typeface="Times New Roman" pitchFamily="18" charset="0"/>
              <a:cs typeface="Times New Roman" pitchFamily="18" charset="0"/>
            </a:endParaRPr>
          </a:p>
          <a:p>
            <a:pPr algn="just"/>
            <a:endParaRPr lang="ru-RU" sz="1400" dirty="0">
              <a:solidFill>
                <a:schemeClr val="tx2"/>
              </a:solidFill>
              <a:latin typeface="Times New Roman" pitchFamily="18" charset="0"/>
              <a:cs typeface="Times New Roman" pitchFamily="18" charset="0"/>
            </a:endParaRPr>
          </a:p>
          <a:p>
            <a:pPr>
              <a:buNone/>
            </a:pPr>
            <a:endParaRPr lang="ru-RU" sz="1400" dirty="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a:solidFill>
                  <a:srgbClr val="002060"/>
                </a:solidFill>
                <a:latin typeface="Times New Roman" pitchFamily="18" charset="0"/>
                <a:cs typeface="Times New Roman" pitchFamily="18" charset="0"/>
              </a:rPr>
              <a:t>ОСОБЕННОСТИ ПРОВЕДЕНИЯ ЭЛЕКТРОННОГО ЗАПРОСА КОТИРОВОК</a:t>
            </a:r>
          </a:p>
        </p:txBody>
      </p:sp>
    </p:spTree>
    <p:extLst>
      <p:ext uri="{BB962C8B-B14F-4D97-AF65-F5344CB8AC3E}">
        <p14:creationId xmlns:p14="http://schemas.microsoft.com/office/powerpoint/2010/main" val="2890162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74376" y="871032"/>
            <a:ext cx="8229600" cy="4525963"/>
          </a:xfrm>
        </p:spPr>
        <p:txBody>
          <a:bodyPr>
            <a:noAutofit/>
          </a:bodyPr>
          <a:lstStyle/>
          <a:p>
            <a:pPr marL="0" indent="0" algn="ctr">
              <a:buNone/>
            </a:pPr>
            <a:r>
              <a:rPr lang="ru-RU" sz="1600" b="1" dirty="0">
                <a:solidFill>
                  <a:schemeClr val="tx2"/>
                </a:solidFill>
                <a:latin typeface="Times New Roman" pitchFamily="18" charset="0"/>
                <a:cs typeface="Times New Roman" pitchFamily="18" charset="0"/>
              </a:rPr>
              <a:t>Извещение о проведении электронного запроса котировок содержит (ст. 82.4 44-ФЗ):</a:t>
            </a:r>
          </a:p>
          <a:p>
            <a:pPr marL="0" indent="358775" algn="just">
              <a:buNone/>
            </a:pPr>
            <a:endParaRPr lang="ru-RU" sz="1600" b="1" dirty="0">
              <a:solidFill>
                <a:schemeClr val="tx2"/>
              </a:solidFill>
              <a:latin typeface="Times New Roman" pitchFamily="18" charset="0"/>
              <a:cs typeface="Times New Roman" pitchFamily="18" charset="0"/>
            </a:endParaRPr>
          </a:p>
          <a:p>
            <a:pPr algn="just">
              <a:buFontTx/>
              <a:buChar char="-"/>
            </a:pPr>
            <a:endParaRPr lang="ru-RU" sz="1200" dirty="0">
              <a:solidFill>
                <a:schemeClr val="tx2"/>
              </a:solidFill>
              <a:latin typeface="Times New Roman" pitchFamily="18" charset="0"/>
              <a:cs typeface="Times New Roman" pitchFamily="18" charset="0"/>
            </a:endParaRPr>
          </a:p>
          <a:p>
            <a:endParaRPr lang="ru-RU" sz="1400" dirty="0">
              <a:solidFill>
                <a:schemeClr val="tx2"/>
              </a:solidFill>
              <a:latin typeface="Times New Roman" pitchFamily="18" charset="0"/>
              <a:cs typeface="Times New Roman" pitchFamily="18" charset="0"/>
            </a:endParaRPr>
          </a:p>
          <a:p>
            <a:endParaRPr lang="ru-RU" sz="1400" dirty="0">
              <a:solidFill>
                <a:schemeClr val="tx2"/>
              </a:solidFill>
              <a:latin typeface="Times New Roman" pitchFamily="18" charset="0"/>
              <a:cs typeface="Times New Roman" pitchFamily="18" charset="0"/>
            </a:endParaRPr>
          </a:p>
          <a:p>
            <a:pPr algn="just"/>
            <a:endParaRPr lang="ru-RU" sz="1400" dirty="0">
              <a:solidFill>
                <a:schemeClr val="tx2"/>
              </a:solidFill>
              <a:latin typeface="Times New Roman" pitchFamily="18" charset="0"/>
              <a:cs typeface="Times New Roman" pitchFamily="18" charset="0"/>
            </a:endParaRPr>
          </a:p>
          <a:p>
            <a:pPr>
              <a:buNone/>
            </a:pPr>
            <a:endParaRPr lang="ru-RU" sz="1400" dirty="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a:solidFill>
                  <a:srgbClr val="002060"/>
                </a:solidFill>
                <a:latin typeface="Times New Roman" pitchFamily="18" charset="0"/>
                <a:cs typeface="Times New Roman" pitchFamily="18" charset="0"/>
              </a:rPr>
              <a:t>ОСОБЕННОСТИ ПРОВЕДЕНИЯ ЭЛЕКТРОННОГО ЗАПРОСА КОТИРОВОК</a:t>
            </a:r>
          </a:p>
        </p:txBody>
      </p:sp>
      <p:pic>
        <p:nvPicPr>
          <p:cNvPr id="7" name="Рисунок 6">
            <a:extLst>
              <a:ext uri="{FF2B5EF4-FFF2-40B4-BE49-F238E27FC236}">
                <a16:creationId xmlns:a16="http://schemas.microsoft.com/office/drawing/2014/main" id="{87759FD9-7C51-48B2-B0D9-E5BC7DEC13E1}"/>
              </a:ext>
            </a:extLst>
          </p:cNvPr>
          <p:cNvPicPr>
            <a:picLocks noChangeAspect="1"/>
          </p:cNvPicPr>
          <p:nvPr/>
        </p:nvPicPr>
        <p:blipFill>
          <a:blip r:embed="rId4"/>
          <a:stretch>
            <a:fillRect/>
          </a:stretch>
        </p:blipFill>
        <p:spPr>
          <a:xfrm>
            <a:off x="385192" y="1412355"/>
            <a:ext cx="8373616" cy="5112989"/>
          </a:xfrm>
          <a:prstGeom prst="rect">
            <a:avLst/>
          </a:prstGeom>
        </p:spPr>
      </p:pic>
    </p:spTree>
    <p:extLst>
      <p:ext uri="{BB962C8B-B14F-4D97-AF65-F5344CB8AC3E}">
        <p14:creationId xmlns:p14="http://schemas.microsoft.com/office/powerpoint/2010/main" val="939017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74376" y="871032"/>
            <a:ext cx="8229600" cy="4525963"/>
          </a:xfrm>
        </p:spPr>
        <p:txBody>
          <a:bodyPr>
            <a:noAutofit/>
          </a:bodyPr>
          <a:lstStyle/>
          <a:p>
            <a:pPr marL="0" indent="0" algn="ctr">
              <a:buNone/>
            </a:pPr>
            <a:r>
              <a:rPr lang="ru-RU" sz="1600" b="1" dirty="0">
                <a:solidFill>
                  <a:schemeClr val="tx2"/>
                </a:solidFill>
                <a:latin typeface="Times New Roman" pitchFamily="18" charset="0"/>
                <a:cs typeface="Times New Roman" pitchFamily="18" charset="0"/>
              </a:rPr>
              <a:t>Извещение о проведении электронного запроса котировок содержит (ст. 82.4 44-ФЗ):</a:t>
            </a:r>
          </a:p>
          <a:p>
            <a:pPr marL="0" indent="358775" algn="just">
              <a:buNone/>
            </a:pPr>
            <a:endParaRPr lang="ru-RU" sz="1600" b="1" dirty="0">
              <a:solidFill>
                <a:schemeClr val="tx2"/>
              </a:solidFill>
              <a:latin typeface="Times New Roman" pitchFamily="18" charset="0"/>
              <a:cs typeface="Times New Roman" pitchFamily="18" charset="0"/>
            </a:endParaRPr>
          </a:p>
          <a:p>
            <a:pPr algn="just">
              <a:buFontTx/>
              <a:buChar char="-"/>
            </a:pPr>
            <a:endParaRPr lang="ru-RU" sz="1200" dirty="0">
              <a:solidFill>
                <a:schemeClr val="tx2"/>
              </a:solidFill>
              <a:latin typeface="Times New Roman" pitchFamily="18" charset="0"/>
              <a:cs typeface="Times New Roman" pitchFamily="18" charset="0"/>
            </a:endParaRPr>
          </a:p>
          <a:p>
            <a:endParaRPr lang="ru-RU" sz="1400" dirty="0">
              <a:solidFill>
                <a:schemeClr val="tx2"/>
              </a:solidFill>
              <a:latin typeface="Times New Roman" pitchFamily="18" charset="0"/>
              <a:cs typeface="Times New Roman" pitchFamily="18" charset="0"/>
            </a:endParaRPr>
          </a:p>
          <a:p>
            <a:endParaRPr lang="ru-RU" sz="1400" dirty="0">
              <a:solidFill>
                <a:schemeClr val="tx2"/>
              </a:solidFill>
              <a:latin typeface="Times New Roman" pitchFamily="18" charset="0"/>
              <a:cs typeface="Times New Roman" pitchFamily="18" charset="0"/>
            </a:endParaRPr>
          </a:p>
          <a:p>
            <a:pPr algn="just"/>
            <a:endParaRPr lang="ru-RU" sz="1400" dirty="0">
              <a:solidFill>
                <a:schemeClr val="tx2"/>
              </a:solidFill>
              <a:latin typeface="Times New Roman" pitchFamily="18" charset="0"/>
              <a:cs typeface="Times New Roman" pitchFamily="18" charset="0"/>
            </a:endParaRPr>
          </a:p>
          <a:p>
            <a:pPr>
              <a:buNone/>
            </a:pPr>
            <a:endParaRPr lang="ru-RU" sz="1400" dirty="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a:solidFill>
                  <a:srgbClr val="002060"/>
                </a:solidFill>
                <a:latin typeface="Times New Roman" pitchFamily="18" charset="0"/>
                <a:cs typeface="Times New Roman" pitchFamily="18" charset="0"/>
              </a:rPr>
              <a:t>ОСОБЕННОСТИ ПРОВЕДЕНИЯ ЭЛЕКТРОННОГО ЗАПРОСА КОТИРОВОК</a:t>
            </a:r>
          </a:p>
        </p:txBody>
      </p:sp>
      <p:pic>
        <p:nvPicPr>
          <p:cNvPr id="9" name="Рисунок 8">
            <a:extLst>
              <a:ext uri="{FF2B5EF4-FFF2-40B4-BE49-F238E27FC236}">
                <a16:creationId xmlns:a16="http://schemas.microsoft.com/office/drawing/2014/main" id="{F5B80F4C-8E36-431B-9ADA-F58A55D8B0C3}"/>
              </a:ext>
            </a:extLst>
          </p:cNvPr>
          <p:cNvPicPr>
            <a:picLocks noChangeAspect="1"/>
          </p:cNvPicPr>
          <p:nvPr/>
        </p:nvPicPr>
        <p:blipFill>
          <a:blip r:embed="rId4"/>
          <a:stretch>
            <a:fillRect/>
          </a:stretch>
        </p:blipFill>
        <p:spPr>
          <a:xfrm>
            <a:off x="75445" y="1340768"/>
            <a:ext cx="8993110" cy="5066453"/>
          </a:xfrm>
          <a:prstGeom prst="rect">
            <a:avLst/>
          </a:prstGeom>
        </p:spPr>
      </p:pic>
    </p:spTree>
    <p:extLst>
      <p:ext uri="{BB962C8B-B14F-4D97-AF65-F5344CB8AC3E}">
        <p14:creationId xmlns:p14="http://schemas.microsoft.com/office/powerpoint/2010/main" val="3434197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74376" y="871032"/>
            <a:ext cx="8229600" cy="4525963"/>
          </a:xfrm>
        </p:spPr>
        <p:txBody>
          <a:bodyPr>
            <a:noAutofit/>
          </a:bodyPr>
          <a:lstStyle/>
          <a:p>
            <a:pPr marL="0" indent="0" algn="ctr">
              <a:buNone/>
            </a:pPr>
            <a:r>
              <a:rPr lang="ru-RU" sz="1600" b="1" dirty="0">
                <a:solidFill>
                  <a:schemeClr val="tx2"/>
                </a:solidFill>
                <a:latin typeface="Times New Roman" pitchFamily="18" charset="0"/>
                <a:cs typeface="Times New Roman" pitchFamily="18" charset="0"/>
              </a:rPr>
              <a:t>Извещение о проведении электронного запроса котировок содержит (ст. 82.4 44-ФЗ):</a:t>
            </a:r>
          </a:p>
          <a:p>
            <a:pPr marL="0" indent="358775" algn="just">
              <a:buNone/>
            </a:pPr>
            <a:endParaRPr lang="ru-RU" sz="1600" b="1" dirty="0">
              <a:solidFill>
                <a:schemeClr val="tx2"/>
              </a:solidFill>
              <a:latin typeface="Times New Roman" pitchFamily="18" charset="0"/>
              <a:cs typeface="Times New Roman" pitchFamily="18" charset="0"/>
            </a:endParaRPr>
          </a:p>
          <a:p>
            <a:pPr algn="just">
              <a:buFontTx/>
              <a:buChar char="-"/>
            </a:pPr>
            <a:endParaRPr lang="ru-RU" sz="1200" dirty="0">
              <a:solidFill>
                <a:schemeClr val="tx2"/>
              </a:solidFill>
              <a:latin typeface="Times New Roman" pitchFamily="18" charset="0"/>
              <a:cs typeface="Times New Roman" pitchFamily="18" charset="0"/>
            </a:endParaRPr>
          </a:p>
          <a:p>
            <a:endParaRPr lang="ru-RU" sz="1400" dirty="0">
              <a:solidFill>
                <a:schemeClr val="tx2"/>
              </a:solidFill>
              <a:latin typeface="Times New Roman" pitchFamily="18" charset="0"/>
              <a:cs typeface="Times New Roman" pitchFamily="18" charset="0"/>
            </a:endParaRPr>
          </a:p>
          <a:p>
            <a:endParaRPr lang="ru-RU" sz="1400" dirty="0">
              <a:solidFill>
                <a:schemeClr val="tx2"/>
              </a:solidFill>
              <a:latin typeface="Times New Roman" pitchFamily="18" charset="0"/>
              <a:cs typeface="Times New Roman" pitchFamily="18" charset="0"/>
            </a:endParaRPr>
          </a:p>
          <a:p>
            <a:pPr algn="just"/>
            <a:endParaRPr lang="ru-RU" sz="1400" dirty="0">
              <a:solidFill>
                <a:schemeClr val="tx2"/>
              </a:solidFill>
              <a:latin typeface="Times New Roman" pitchFamily="18" charset="0"/>
              <a:cs typeface="Times New Roman" pitchFamily="18" charset="0"/>
            </a:endParaRPr>
          </a:p>
          <a:p>
            <a:pPr>
              <a:buNone/>
            </a:pPr>
            <a:endParaRPr lang="ru-RU" sz="1400" dirty="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a:solidFill>
                  <a:srgbClr val="002060"/>
                </a:solidFill>
                <a:latin typeface="Times New Roman" pitchFamily="18" charset="0"/>
                <a:cs typeface="Times New Roman" pitchFamily="18" charset="0"/>
              </a:rPr>
              <a:t>ОСОБЕННОСТИ ПРОВЕДЕНИЯ ЭЛЕКТРОННОГО ЗАПРОСА КОТИРОВОК</a:t>
            </a:r>
          </a:p>
        </p:txBody>
      </p:sp>
      <p:pic>
        <p:nvPicPr>
          <p:cNvPr id="7" name="Рисунок 6">
            <a:extLst>
              <a:ext uri="{FF2B5EF4-FFF2-40B4-BE49-F238E27FC236}">
                <a16:creationId xmlns:a16="http://schemas.microsoft.com/office/drawing/2014/main" id="{CBE7A3F1-BF6D-4710-BC5B-EA092B350EBB}"/>
              </a:ext>
            </a:extLst>
          </p:cNvPr>
          <p:cNvPicPr>
            <a:picLocks noChangeAspect="1"/>
          </p:cNvPicPr>
          <p:nvPr/>
        </p:nvPicPr>
        <p:blipFill>
          <a:blip r:embed="rId4"/>
          <a:stretch>
            <a:fillRect/>
          </a:stretch>
        </p:blipFill>
        <p:spPr>
          <a:xfrm>
            <a:off x="179512" y="1213078"/>
            <a:ext cx="8785006" cy="5435644"/>
          </a:xfrm>
          <a:prstGeom prst="rect">
            <a:avLst/>
          </a:prstGeom>
        </p:spPr>
      </p:pic>
    </p:spTree>
    <p:extLst>
      <p:ext uri="{BB962C8B-B14F-4D97-AF65-F5344CB8AC3E}">
        <p14:creationId xmlns:p14="http://schemas.microsoft.com/office/powerpoint/2010/main" val="4041218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74376" y="871032"/>
            <a:ext cx="8229600" cy="4525963"/>
          </a:xfrm>
        </p:spPr>
        <p:txBody>
          <a:bodyPr>
            <a:noAutofit/>
          </a:bodyPr>
          <a:lstStyle/>
          <a:p>
            <a:pPr marL="0" indent="0" algn="ctr">
              <a:buNone/>
            </a:pPr>
            <a:r>
              <a:rPr lang="ru-RU" sz="1600" b="1" dirty="0">
                <a:solidFill>
                  <a:schemeClr val="tx2"/>
                </a:solidFill>
                <a:latin typeface="Times New Roman" pitchFamily="18" charset="0"/>
                <a:cs typeface="Times New Roman" pitchFamily="18" charset="0"/>
              </a:rPr>
              <a:t>Извещение о проведении электронного запроса котировок содержит (ст. 82.4 44-ФЗ):</a:t>
            </a:r>
          </a:p>
          <a:p>
            <a:pPr marL="0" indent="358775" algn="just">
              <a:buNone/>
            </a:pPr>
            <a:endParaRPr lang="ru-RU" sz="1600" b="1" dirty="0">
              <a:solidFill>
                <a:schemeClr val="tx2"/>
              </a:solidFill>
              <a:latin typeface="Times New Roman" pitchFamily="18" charset="0"/>
              <a:cs typeface="Times New Roman" pitchFamily="18" charset="0"/>
            </a:endParaRPr>
          </a:p>
          <a:p>
            <a:pPr algn="just">
              <a:buFontTx/>
              <a:buChar char="-"/>
            </a:pPr>
            <a:endParaRPr lang="ru-RU" sz="1200" dirty="0">
              <a:solidFill>
                <a:schemeClr val="tx2"/>
              </a:solidFill>
              <a:latin typeface="Times New Roman" pitchFamily="18" charset="0"/>
              <a:cs typeface="Times New Roman" pitchFamily="18" charset="0"/>
            </a:endParaRPr>
          </a:p>
          <a:p>
            <a:endParaRPr lang="ru-RU" sz="1400" dirty="0">
              <a:solidFill>
                <a:schemeClr val="tx2"/>
              </a:solidFill>
              <a:latin typeface="Times New Roman" pitchFamily="18" charset="0"/>
              <a:cs typeface="Times New Roman" pitchFamily="18" charset="0"/>
            </a:endParaRPr>
          </a:p>
          <a:p>
            <a:endParaRPr lang="ru-RU" sz="1400" dirty="0">
              <a:solidFill>
                <a:schemeClr val="tx2"/>
              </a:solidFill>
              <a:latin typeface="Times New Roman" pitchFamily="18" charset="0"/>
              <a:cs typeface="Times New Roman" pitchFamily="18" charset="0"/>
            </a:endParaRPr>
          </a:p>
          <a:p>
            <a:pPr algn="just"/>
            <a:endParaRPr lang="ru-RU" sz="1400" dirty="0">
              <a:solidFill>
                <a:schemeClr val="tx2"/>
              </a:solidFill>
              <a:latin typeface="Times New Roman" pitchFamily="18" charset="0"/>
              <a:cs typeface="Times New Roman" pitchFamily="18" charset="0"/>
            </a:endParaRPr>
          </a:p>
          <a:p>
            <a:pPr>
              <a:buNone/>
            </a:pPr>
            <a:endParaRPr lang="ru-RU" sz="1400" dirty="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a:solidFill>
                  <a:srgbClr val="002060"/>
                </a:solidFill>
                <a:latin typeface="Times New Roman" pitchFamily="18" charset="0"/>
                <a:cs typeface="Times New Roman" pitchFamily="18" charset="0"/>
              </a:rPr>
              <a:t>ОСОБЕННОСТИ ПРОВЕДЕНИЯ ЭЛЕКТРОННОГО ЗАПРОСА КОТИРОВОК</a:t>
            </a:r>
          </a:p>
        </p:txBody>
      </p:sp>
      <p:pic>
        <p:nvPicPr>
          <p:cNvPr id="8" name="Рисунок 7">
            <a:extLst>
              <a:ext uri="{FF2B5EF4-FFF2-40B4-BE49-F238E27FC236}">
                <a16:creationId xmlns:a16="http://schemas.microsoft.com/office/drawing/2014/main" id="{A268C9AC-1116-4FC3-BDD6-D50F9AAA2B87}"/>
              </a:ext>
            </a:extLst>
          </p:cNvPr>
          <p:cNvPicPr>
            <a:picLocks noChangeAspect="1"/>
          </p:cNvPicPr>
          <p:nvPr/>
        </p:nvPicPr>
        <p:blipFill>
          <a:blip r:embed="rId4"/>
          <a:stretch>
            <a:fillRect/>
          </a:stretch>
        </p:blipFill>
        <p:spPr>
          <a:xfrm>
            <a:off x="38139" y="1216004"/>
            <a:ext cx="9144000" cy="5573361"/>
          </a:xfrm>
          <a:prstGeom prst="rect">
            <a:avLst/>
          </a:prstGeom>
        </p:spPr>
      </p:pic>
    </p:spTree>
    <p:extLst>
      <p:ext uri="{BB962C8B-B14F-4D97-AF65-F5344CB8AC3E}">
        <p14:creationId xmlns:p14="http://schemas.microsoft.com/office/powerpoint/2010/main" val="3827436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74376" y="871032"/>
            <a:ext cx="8229600" cy="4525963"/>
          </a:xfrm>
        </p:spPr>
        <p:txBody>
          <a:bodyPr>
            <a:noAutofit/>
          </a:bodyPr>
          <a:lstStyle/>
          <a:p>
            <a:pPr marL="0" indent="0" algn="ctr">
              <a:buNone/>
            </a:pPr>
            <a:r>
              <a:rPr lang="ru-RU" sz="1600" b="1" dirty="0">
                <a:solidFill>
                  <a:schemeClr val="tx2"/>
                </a:solidFill>
                <a:latin typeface="Times New Roman" pitchFamily="18" charset="0"/>
                <a:cs typeface="Times New Roman" pitchFamily="18" charset="0"/>
              </a:rPr>
              <a:t>Извещение о проведении электронного запроса котировок содержит (ст. 82.4 44-ФЗ):</a:t>
            </a:r>
          </a:p>
          <a:p>
            <a:pPr marL="0" indent="358775" algn="just">
              <a:buNone/>
            </a:pPr>
            <a:endParaRPr lang="ru-RU" sz="1600" b="1" dirty="0">
              <a:solidFill>
                <a:schemeClr val="tx2"/>
              </a:solidFill>
              <a:latin typeface="Times New Roman" pitchFamily="18" charset="0"/>
              <a:cs typeface="Times New Roman" pitchFamily="18" charset="0"/>
            </a:endParaRPr>
          </a:p>
          <a:p>
            <a:pPr algn="just">
              <a:buFontTx/>
              <a:buChar char="-"/>
            </a:pPr>
            <a:endParaRPr lang="ru-RU" sz="1200" dirty="0">
              <a:solidFill>
                <a:schemeClr val="tx2"/>
              </a:solidFill>
              <a:latin typeface="Times New Roman" pitchFamily="18" charset="0"/>
              <a:cs typeface="Times New Roman" pitchFamily="18" charset="0"/>
            </a:endParaRPr>
          </a:p>
          <a:p>
            <a:endParaRPr lang="ru-RU" sz="1400" dirty="0">
              <a:solidFill>
                <a:schemeClr val="tx2"/>
              </a:solidFill>
              <a:latin typeface="Times New Roman" pitchFamily="18" charset="0"/>
              <a:cs typeface="Times New Roman" pitchFamily="18" charset="0"/>
            </a:endParaRPr>
          </a:p>
          <a:p>
            <a:endParaRPr lang="ru-RU" sz="1400" dirty="0">
              <a:solidFill>
                <a:schemeClr val="tx2"/>
              </a:solidFill>
              <a:latin typeface="Times New Roman" pitchFamily="18" charset="0"/>
              <a:cs typeface="Times New Roman" pitchFamily="18" charset="0"/>
            </a:endParaRPr>
          </a:p>
          <a:p>
            <a:pPr algn="just"/>
            <a:endParaRPr lang="ru-RU" sz="1400" dirty="0">
              <a:solidFill>
                <a:schemeClr val="tx2"/>
              </a:solidFill>
              <a:latin typeface="Times New Roman" pitchFamily="18" charset="0"/>
              <a:cs typeface="Times New Roman" pitchFamily="18" charset="0"/>
            </a:endParaRPr>
          </a:p>
          <a:p>
            <a:pPr>
              <a:buNone/>
            </a:pPr>
            <a:endParaRPr lang="ru-RU" sz="1400" dirty="0">
              <a:solidFill>
                <a:schemeClr val="tx2"/>
              </a:solidFill>
              <a:latin typeface="Times New Roman" pitchFamily="18" charset="0"/>
              <a:cs typeface="Times New Roman" pitchFamily="18" charset="0"/>
            </a:endParaRPr>
          </a:p>
        </p:txBody>
      </p:sp>
      <p:pic>
        <p:nvPicPr>
          <p:cNvPr id="4"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680" y="6720730"/>
            <a:ext cx="9154043" cy="137270"/>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2" descr="http://www.comscore.com/var/comscore/storage/images/insights/comscore_academy/digital_analytix_courses/596737-50-eng-US/Digital_Analytix_Course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5093" b="48673"/>
          <a:stretch/>
        </p:blipFill>
        <p:spPr bwMode="auto">
          <a:xfrm>
            <a:off x="179512" y="260648"/>
            <a:ext cx="8785006" cy="504056"/>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332656"/>
            <a:ext cx="371175" cy="360040"/>
          </a:xfrm>
          <a:prstGeom prst="rect">
            <a:avLst/>
          </a:prstGeom>
        </p:spPr>
      </p:pic>
      <p:sp>
        <p:nvSpPr>
          <p:cNvPr id="2" name="Заголовок 1"/>
          <p:cNvSpPr>
            <a:spLocks noGrp="1"/>
          </p:cNvSpPr>
          <p:nvPr>
            <p:ph type="title"/>
          </p:nvPr>
        </p:nvSpPr>
        <p:spPr>
          <a:xfrm>
            <a:off x="611560" y="332656"/>
            <a:ext cx="8229600" cy="418058"/>
          </a:xfrm>
        </p:spPr>
        <p:txBody>
          <a:bodyPr>
            <a:normAutofit fontScale="90000"/>
          </a:bodyPr>
          <a:lstStyle/>
          <a:p>
            <a:r>
              <a:rPr lang="ru-RU" sz="2000" b="1" dirty="0">
                <a:solidFill>
                  <a:srgbClr val="002060"/>
                </a:solidFill>
                <a:latin typeface="Times New Roman" pitchFamily="18" charset="0"/>
                <a:cs typeface="Times New Roman" pitchFamily="18" charset="0"/>
              </a:rPr>
              <a:t>ОСОБЕННОСТИ ПРОВЕДЕНИЯ ЭЛЕКТРОННОГО ЗАПРОСА КОТИРОВОК</a:t>
            </a:r>
          </a:p>
        </p:txBody>
      </p:sp>
      <p:pic>
        <p:nvPicPr>
          <p:cNvPr id="9" name="Рисунок 8">
            <a:extLst>
              <a:ext uri="{FF2B5EF4-FFF2-40B4-BE49-F238E27FC236}">
                <a16:creationId xmlns:a16="http://schemas.microsoft.com/office/drawing/2014/main" id="{433DAA88-E735-4B4C-A407-4855656B5ABB}"/>
              </a:ext>
            </a:extLst>
          </p:cNvPr>
          <p:cNvPicPr>
            <a:picLocks noChangeAspect="1"/>
          </p:cNvPicPr>
          <p:nvPr/>
        </p:nvPicPr>
        <p:blipFill>
          <a:blip r:embed="rId4"/>
          <a:stretch>
            <a:fillRect/>
          </a:stretch>
        </p:blipFill>
        <p:spPr>
          <a:xfrm>
            <a:off x="146835" y="1310986"/>
            <a:ext cx="8694325" cy="5337736"/>
          </a:xfrm>
          <a:prstGeom prst="rect">
            <a:avLst/>
          </a:prstGeom>
        </p:spPr>
      </p:pic>
    </p:spTree>
    <p:extLst>
      <p:ext uri="{BB962C8B-B14F-4D97-AF65-F5344CB8AC3E}">
        <p14:creationId xmlns:p14="http://schemas.microsoft.com/office/powerpoint/2010/main" val="18834150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918</TotalTime>
  <Words>1716</Words>
  <Application>Microsoft Office PowerPoint</Application>
  <PresentationFormat>Экран (4:3)</PresentationFormat>
  <Paragraphs>300</Paragraphs>
  <Slides>22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22</vt:i4>
      </vt:variant>
    </vt:vector>
  </HeadingPairs>
  <TitlesOfParts>
    <vt:vector size="27" baseType="lpstr">
      <vt:lpstr>Arial</vt:lpstr>
      <vt:lpstr>Calibri</vt:lpstr>
      <vt:lpstr>Times New Roman</vt:lpstr>
      <vt:lpstr>Wingdings</vt:lpstr>
      <vt:lpstr>Тема Office</vt:lpstr>
      <vt:lpstr>Презентация PowerPoint</vt:lpstr>
      <vt:lpstr>ОСОБЕННОСТИ ПРОВЕДЕНИЯ ЭЛЕКТРОННОГО ЗАПРОСА КОТИРОВОК</vt:lpstr>
      <vt:lpstr>ОСОБЕННОСТИ ПРОВЕДЕНИЯ ЭЛЕКТРОННОГО ЗАПРОСА КОТИРОВОК</vt:lpstr>
      <vt:lpstr>ОСОБЕННОСТИ ПРОВЕДЕНИЯ ЭЛЕКТРОННОГО ЗАПРОСА КОТИРОВОК</vt:lpstr>
      <vt:lpstr>ОСОБЕННОСТИ ПРОВЕДЕНИЯ ЭЛЕКТРОННОГО ЗАПРОСА КОТИРОВОК</vt:lpstr>
      <vt:lpstr>ОСОБЕННОСТИ ПРОВЕДЕНИЯ ЭЛЕКТРОННОГО ЗАПРОСА КОТИРОВОК</vt:lpstr>
      <vt:lpstr>ОСОБЕННОСТИ ПРОВЕДЕНИЯ ЭЛЕКТРОННОГО ЗАПРОСА КОТИРОВОК</vt:lpstr>
      <vt:lpstr>ОСОБЕННОСТИ ПРОВЕДЕНИЯ ЭЛЕКТРОННОГО ЗАПРОСА КОТИРОВОК</vt:lpstr>
      <vt:lpstr>ОСОБЕННОСТИ ПРОВЕДЕНИЯ ЭЛЕКТРОННОГО ЗАПРОСА КОТИРОВОК</vt:lpstr>
      <vt:lpstr>ОСОБЕННОСТИ ПРОВЕДЕНИЯ ЭЛЕКТРОННОГО ЗАПРОСА КОТИРОВОК</vt:lpstr>
      <vt:lpstr>ПРОВЕДЕНИЕ ЭЛЕКТРОННОГО ЗАПРОСА КОТИРОВОК</vt:lpstr>
      <vt:lpstr>ОСОБЕННОСТИ ПРОВЕДЕНИЯ ЭЛЕКТРОННОГО ЗАПРОСА КОТИРОВОК</vt:lpstr>
      <vt:lpstr>ОСОБЕННОСТИ ПРОВЕДЕНИЯ ЭЛЕКТРОННОГО ЗАПРОСА КОТИРОВОК</vt:lpstr>
      <vt:lpstr>ОСОБЕННОСТИ ПРОВЕДЕНИЯ ЭЛЕКТРОННОГО ЗАПРОСА КОТИРОВОК</vt:lpstr>
      <vt:lpstr>ОСОБЕННОСТИ ПРОВЕДЕНИЯ ЭЛЕКТРОННОГО ЗАПРОСА КОТИРОВОК</vt:lpstr>
      <vt:lpstr>ОСОБЕННОСТИ ПРОВЕДЕНИЯ ЭЛЕКТРОННОГО ЗАПРОСА КОТИРОВОК</vt:lpstr>
      <vt:lpstr>ОСОБЕННОСТИ ПРОВЕДЕНИЯ ЭЛЕКТРОННОГО ЗАПРОСА КОТИРОВОК</vt:lpstr>
      <vt:lpstr>ОСОБЕННОСТИ ПРОВЕДЕНИЯ ЭЛЕКТРОННОГО ЗАПРОСА КОТИРОВОК</vt:lpstr>
      <vt:lpstr>ОСОБЕННОСТИ ПРОВЕДЕНИЯ ЭЛЕКТРОННОГО ЗАПРОСА КОТИРОВОК</vt:lpstr>
      <vt:lpstr>ОСОБЕННОСТИ ПРОВЕДЕНИЯ ЭЛЕКТРОННОГО ЗАПРОСА КОТИРОВОК</vt:lpstr>
      <vt:lpstr>ОСОБЕННОСТИ ПРОВЕДЕНИЯ ЭЛЕКТРОННОГО ЗАПРОСА КОТИРОВОК</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Юлия В. Рыжкова</dc:creator>
  <cp:lastModifiedBy>Юлия В. Рыжкова</cp:lastModifiedBy>
  <cp:revision>114</cp:revision>
  <dcterms:created xsi:type="dcterms:W3CDTF">2018-10-17T15:30:49Z</dcterms:created>
  <dcterms:modified xsi:type="dcterms:W3CDTF">2020-02-05T14:04:55Z</dcterms:modified>
</cp:coreProperties>
</file>