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68" r:id="rId5"/>
    <p:sldId id="276" r:id="rId6"/>
    <p:sldId id="277" r:id="rId7"/>
    <p:sldId id="269" r:id="rId8"/>
    <p:sldId id="278" r:id="rId9"/>
    <p:sldId id="270" r:id="rId10"/>
    <p:sldId id="279" r:id="rId11"/>
    <p:sldId id="273" r:id="rId12"/>
    <p:sldId id="280" r:id="rId13"/>
    <p:sldId id="281" r:id="rId14"/>
    <p:sldId id="272" r:id="rId15"/>
    <p:sldId id="274" r:id="rId16"/>
    <p:sldId id="275" r:id="rId17"/>
    <p:sldId id="264" r:id="rId18"/>
    <p:sldId id="283" r:id="rId19"/>
    <p:sldId id="284" r:id="rId20"/>
    <p:sldId id="282" r:id="rId21"/>
  </p:sldIdLst>
  <p:sldSz cx="9144000" cy="6858000" type="screen4x3"/>
  <p:notesSz cx="6735763" cy="97996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9F4"/>
    <a:srgbClr val="FFD1D1"/>
    <a:srgbClr val="B6CBE4"/>
    <a:srgbClr val="4F81B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autoAdjust="0"/>
    <p:restoredTop sz="94713" autoAdjust="0"/>
  </p:normalViewPr>
  <p:slideViewPr>
    <p:cSldViewPr>
      <p:cViewPr>
        <p:scale>
          <a:sx n="66" d="100"/>
          <a:sy n="66" d="100"/>
        </p:scale>
        <p:origin x="-2316" y="-9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19.06.2019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19.06.2019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19.06.2019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19.06.2019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19.06.2019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19.06.2019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19.06.2019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19.06.2019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19.06.2019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19.06.2019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19.06.2019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19.06.2019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consultantplus://offline/ref=9EA1B79D9400A1273FF1E3CE671BB1A438FBDECD8C2BE793E92B099BA092E3A2D0CF964AE9FB0207m4z7Q" TargetMode="External"/><Relationship Id="rId3" Type="http://schemas.openxmlformats.org/officeDocument/2006/relationships/image" Target="../media/image3.png"/><Relationship Id="rId7" Type="http://schemas.openxmlformats.org/officeDocument/2006/relationships/hyperlink" Target="consultantplus://offline/ref=9EA1B79D9400A1273FF1E3CE671BB1A438FBDECD8C2BE793E92B099BA092E3A2D0CF964AE9FB0204m4zCQ"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consultantplus://offline/ref=9EA1B79D9400A1273FF1E3CE671BB1A438FBDECD8C2BE793E92B099BA092E3A2D0CF964AE9FA0605m4zCQ" TargetMode="External"/><Relationship Id="rId5" Type="http://schemas.openxmlformats.org/officeDocument/2006/relationships/hyperlink" Target="consultantplus://offline/ref=9EA1B79D9400A1273FF1E3CE671BB1A438FBDECD8C2BE793E92B099BA092E3A2D0CF964AE9FB0206m4zDQ" TargetMode="External"/><Relationship Id="rId4" Type="http://schemas.openxmlformats.org/officeDocument/2006/relationships/hyperlink" Target="consultantplus://offline/ref=9EA1B79D9400A1273FF1E3CE671BB1A438FBDECD8C2BE793E92B099BA092E3A2D0CF964AE9FB0206m4z3Q" TargetMode="External"/><Relationship Id="rId9" Type="http://schemas.openxmlformats.org/officeDocument/2006/relationships/hyperlink" Target="consultantplus://offline/ref=9EA1B79D9400A1273FF1E3CE671BB1A438FBDECD8C2BE793E92B099BA092E3A2D0CF964FE8mFz3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2780928"/>
            <a:ext cx="8424936" cy="1569660"/>
          </a:xfrm>
          <a:prstGeom prst="rect">
            <a:avLst/>
          </a:prstGeom>
          <a:noFill/>
        </p:spPr>
        <p:txBody>
          <a:bodyPr wrap="square" rtlCol="0">
            <a:spAutoFit/>
          </a:bodyPr>
          <a:lstStyle/>
          <a:p>
            <a:pPr algn="ctr"/>
            <a:r>
              <a:rPr lang="ru-RU" sz="3200" b="1" dirty="0" smtClean="0">
                <a:solidFill>
                  <a:schemeClr val="tx2"/>
                </a:solidFill>
                <a:latin typeface="Times New Roman" pitchFamily="18" charset="0"/>
                <a:cs typeface="Times New Roman" pitchFamily="18" charset="0"/>
              </a:rPr>
              <a:t>Особенности проведения </a:t>
            </a:r>
            <a:r>
              <a:rPr lang="ru-RU" sz="3200" b="1" dirty="0" smtClean="0">
                <a:solidFill>
                  <a:schemeClr val="tx2"/>
                </a:solidFill>
                <a:latin typeface="Times New Roman" pitchFamily="18" charset="0"/>
                <a:cs typeface="Times New Roman" pitchFamily="18" charset="0"/>
              </a:rPr>
              <a:t>запроса котировок и запроса предложений в электронной форме</a:t>
            </a:r>
            <a:endParaRPr lang="ru-RU" sz="3200" b="1" dirty="0">
              <a:solidFill>
                <a:schemeClr val="tx2"/>
              </a:solidFill>
              <a:latin typeface="Times New Roman" pitchFamily="18" charset="0"/>
              <a:cs typeface="Times New Roman" pitchFamily="18" charset="0"/>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67944" y="1340768"/>
            <a:ext cx="1261996" cy="1224136"/>
          </a:xfrm>
          <a:prstGeom prst="rect">
            <a:avLst/>
          </a:prstGeom>
        </p:spPr>
      </p:pic>
      <p:pic>
        <p:nvPicPr>
          <p:cNvPr id="12"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5093" b="48673"/>
          <a:stretch/>
        </p:blipFill>
        <p:spPr bwMode="auto">
          <a:xfrm>
            <a:off x="179512" y="188639"/>
            <a:ext cx="8784975" cy="504057"/>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1620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smtClean="0">
                <a:solidFill>
                  <a:schemeClr val="tx2"/>
                </a:solidFill>
                <a:latin typeface="Times New Roman" pitchFamily="18" charset="0"/>
                <a:cs typeface="Times New Roman" pitchFamily="18" charset="0"/>
              </a:rPr>
              <a:t>Заявка </a:t>
            </a:r>
            <a:r>
              <a:rPr lang="ru-RU" sz="1600" b="1" dirty="0">
                <a:solidFill>
                  <a:schemeClr val="tx2"/>
                </a:solidFill>
                <a:latin typeface="Times New Roman" pitchFamily="18" charset="0"/>
                <a:cs typeface="Times New Roman" pitchFamily="18" charset="0"/>
              </a:rPr>
              <a:t>на участие в электронном запросе </a:t>
            </a:r>
            <a:r>
              <a:rPr lang="ru-RU" sz="1600" b="1" dirty="0" smtClean="0">
                <a:solidFill>
                  <a:schemeClr val="tx2"/>
                </a:solidFill>
                <a:latin typeface="Times New Roman" pitchFamily="18" charset="0"/>
                <a:cs typeface="Times New Roman" pitchFamily="18" charset="0"/>
              </a:rPr>
              <a:t>котировок</a:t>
            </a:r>
          </a:p>
          <a:p>
            <a:pPr marL="0" indent="0" algn="ctr">
              <a:buNone/>
            </a:pPr>
            <a:endParaRPr lang="ru-RU" sz="800" b="1" dirty="0" smtClean="0">
              <a:solidFill>
                <a:schemeClr val="tx2"/>
              </a:solidFill>
              <a:latin typeface="Times New Roman" pitchFamily="18" charset="0"/>
              <a:cs typeface="Times New Roman" pitchFamily="18" charset="0"/>
            </a:endParaRPr>
          </a:p>
          <a:p>
            <a:pPr algn="just">
              <a:buFont typeface="Wingdings" pitchFamily="2" charset="2"/>
              <a:buChar char="ü"/>
            </a:pPr>
            <a:r>
              <a:rPr lang="ru-RU" sz="1600" dirty="0" smtClean="0">
                <a:solidFill>
                  <a:schemeClr val="tx2"/>
                </a:solidFill>
                <a:latin typeface="Times New Roman" pitchFamily="18" charset="0"/>
                <a:cs typeface="Times New Roman" pitchFamily="18" charset="0"/>
              </a:rPr>
              <a:t>только </a:t>
            </a:r>
            <a:r>
              <a:rPr lang="ru-RU" sz="1600" dirty="0">
                <a:solidFill>
                  <a:schemeClr val="tx2"/>
                </a:solidFill>
                <a:latin typeface="Times New Roman" pitchFamily="18" charset="0"/>
                <a:cs typeface="Times New Roman" pitchFamily="18" charset="0"/>
              </a:rPr>
              <a:t>от лиц, зарегистрированных в ЕИС (с 01.01.2019 г. по 31.12.2019 г. ранее аккредитованных на ЭП должны пройти регистрацию в ЕИС) и аккредитованных на </a:t>
            </a:r>
            <a:r>
              <a:rPr lang="ru-RU" sz="1600" dirty="0" smtClean="0">
                <a:solidFill>
                  <a:schemeClr val="tx2"/>
                </a:solidFill>
                <a:latin typeface="Times New Roman" pitchFamily="18" charset="0"/>
                <a:cs typeface="Times New Roman" pitchFamily="18" charset="0"/>
              </a:rPr>
              <a:t>ЭП;</a:t>
            </a:r>
            <a:endParaRPr lang="ru-RU" sz="1600" dirty="0">
              <a:solidFill>
                <a:schemeClr val="tx2"/>
              </a:solidFill>
              <a:latin typeface="Times New Roman" pitchFamily="18" charset="0"/>
              <a:cs typeface="Times New Roman" pitchFamily="18" charset="0"/>
            </a:endParaRPr>
          </a:p>
          <a:p>
            <a:pPr algn="just">
              <a:buFont typeface="Wingdings" pitchFamily="2" charset="2"/>
              <a:buChar char="ü"/>
            </a:pPr>
            <a:r>
              <a:rPr lang="ru-RU" sz="1600" dirty="0" smtClean="0">
                <a:solidFill>
                  <a:schemeClr val="tx2"/>
                </a:solidFill>
                <a:latin typeface="Times New Roman" pitchFamily="18" charset="0"/>
                <a:cs typeface="Times New Roman" pitchFamily="18" charset="0"/>
              </a:rPr>
              <a:t>подается оператору; </a:t>
            </a:r>
            <a:endParaRPr lang="ru-RU" sz="1600" dirty="0">
              <a:solidFill>
                <a:schemeClr val="tx2"/>
              </a:solidFill>
              <a:latin typeface="Times New Roman" pitchFamily="18" charset="0"/>
              <a:cs typeface="Times New Roman" pitchFamily="18" charset="0"/>
            </a:endParaRPr>
          </a:p>
          <a:p>
            <a:pPr algn="just">
              <a:buFont typeface="Wingdings" pitchFamily="2" charset="2"/>
              <a:buChar char="ü"/>
            </a:pPr>
            <a:r>
              <a:rPr lang="ru-RU" sz="1600" dirty="0" smtClean="0">
                <a:solidFill>
                  <a:schemeClr val="tx2"/>
                </a:solidFill>
                <a:latin typeface="Times New Roman" pitchFamily="18" charset="0"/>
                <a:cs typeface="Times New Roman" pitchFamily="18" charset="0"/>
              </a:rPr>
              <a:t>участник </a:t>
            </a:r>
            <a:r>
              <a:rPr lang="ru-RU" sz="1600" dirty="0">
                <a:solidFill>
                  <a:schemeClr val="tx2"/>
                </a:solidFill>
                <a:latin typeface="Times New Roman" pitchFamily="18" charset="0"/>
                <a:cs typeface="Times New Roman" pitchFamily="18" charset="0"/>
              </a:rPr>
              <a:t>вправе подать только одну заявку (если 2 и более, то все заявки возвращаются оператором участнику</a:t>
            </a:r>
            <a:r>
              <a:rPr lang="ru-RU" sz="1600" dirty="0" smtClean="0">
                <a:solidFill>
                  <a:schemeClr val="tx2"/>
                </a:solidFill>
                <a:latin typeface="Times New Roman" pitchFamily="18" charset="0"/>
                <a:cs typeface="Times New Roman" pitchFamily="18" charset="0"/>
              </a:rPr>
              <a:t>);</a:t>
            </a:r>
            <a:endParaRPr lang="ru-RU" sz="1600" dirty="0">
              <a:solidFill>
                <a:schemeClr val="tx2"/>
              </a:solidFill>
              <a:latin typeface="Times New Roman" pitchFamily="18" charset="0"/>
              <a:cs typeface="Times New Roman" pitchFamily="18" charset="0"/>
            </a:endParaRPr>
          </a:p>
          <a:p>
            <a:pPr algn="just">
              <a:buFont typeface="Wingdings" pitchFamily="2" charset="2"/>
              <a:buChar char="ü"/>
            </a:pPr>
            <a:r>
              <a:rPr lang="ru-RU" sz="1600" dirty="0" smtClean="0">
                <a:solidFill>
                  <a:schemeClr val="tx2"/>
                </a:solidFill>
                <a:latin typeface="Times New Roman" pitchFamily="18" charset="0"/>
                <a:cs typeface="Times New Roman" pitchFamily="18" charset="0"/>
              </a:rPr>
              <a:t>участник </a:t>
            </a:r>
            <a:r>
              <a:rPr lang="ru-RU" sz="1600" dirty="0">
                <a:solidFill>
                  <a:schemeClr val="tx2"/>
                </a:solidFill>
                <a:latin typeface="Times New Roman" pitchFamily="18" charset="0"/>
                <a:cs typeface="Times New Roman" pitchFamily="18" charset="0"/>
              </a:rPr>
              <a:t>вправе отозвать свою заявку до </a:t>
            </a:r>
            <a:r>
              <a:rPr lang="ru-RU" sz="1600" dirty="0" smtClean="0">
                <a:solidFill>
                  <a:schemeClr val="tx2"/>
                </a:solidFill>
                <a:latin typeface="Times New Roman" pitchFamily="18" charset="0"/>
                <a:cs typeface="Times New Roman" pitchFamily="18" charset="0"/>
              </a:rPr>
              <a:t>истечении </a:t>
            </a:r>
            <a:r>
              <a:rPr lang="ru-RU" sz="1600" dirty="0">
                <a:solidFill>
                  <a:schemeClr val="tx2"/>
                </a:solidFill>
                <a:latin typeface="Times New Roman" pitchFamily="18" charset="0"/>
                <a:cs typeface="Times New Roman" pitchFamily="18" charset="0"/>
              </a:rPr>
              <a:t>срока окончания подачи заявок  </a:t>
            </a:r>
            <a:endParaRPr lang="ru-RU" sz="16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358775" algn="just">
              <a:buNone/>
            </a:pPr>
            <a:endParaRPr lang="ru-RU" sz="1600" b="1" dirty="0" smtClean="0">
              <a:solidFill>
                <a:schemeClr val="tx2"/>
              </a:solidFill>
              <a:latin typeface="Times New Roman" pitchFamily="18" charset="0"/>
              <a:cs typeface="Times New Roman" pitchFamily="18" charset="0"/>
            </a:endParaRPr>
          </a:p>
          <a:p>
            <a:pPr algn="just"/>
            <a:endParaRPr lang="ru-RU" sz="1600"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
        <p:nvSpPr>
          <p:cNvPr id="8" name="Прямоугольник 7"/>
          <p:cNvSpPr/>
          <p:nvPr/>
        </p:nvSpPr>
        <p:spPr>
          <a:xfrm>
            <a:off x="755576" y="3933056"/>
            <a:ext cx="7848872" cy="1152128"/>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dirty="0">
                <a:solidFill>
                  <a:schemeClr val="tx2"/>
                </a:solidFill>
                <a:latin typeface="Times New Roman" pitchFamily="18" charset="0"/>
                <a:cs typeface="Times New Roman" pitchFamily="18" charset="0"/>
              </a:rPr>
              <a:t>Оператор ЭП присваивает заявке </a:t>
            </a:r>
            <a:endParaRPr lang="ru-RU" sz="1600" dirty="0" smtClean="0">
              <a:solidFill>
                <a:schemeClr val="tx2"/>
              </a:solidFill>
              <a:latin typeface="Times New Roman" pitchFamily="18" charset="0"/>
              <a:cs typeface="Times New Roman" pitchFamily="18" charset="0"/>
            </a:endParaRPr>
          </a:p>
          <a:p>
            <a:r>
              <a:rPr lang="ru-RU" sz="1600" dirty="0" smtClean="0">
                <a:solidFill>
                  <a:schemeClr val="tx2"/>
                </a:solidFill>
                <a:latin typeface="Times New Roman" pitchFamily="18" charset="0"/>
                <a:cs typeface="Times New Roman" pitchFamily="18" charset="0"/>
              </a:rPr>
              <a:t>идентификационный </a:t>
            </a:r>
            <a:r>
              <a:rPr lang="ru-RU" sz="1600" dirty="0">
                <a:solidFill>
                  <a:schemeClr val="tx2"/>
                </a:solidFill>
                <a:latin typeface="Times New Roman" pitchFamily="18" charset="0"/>
                <a:cs typeface="Times New Roman" pitchFamily="18" charset="0"/>
              </a:rPr>
              <a:t>номер и направляет </a:t>
            </a:r>
            <a:endParaRPr lang="ru-RU" sz="1600" dirty="0" smtClean="0">
              <a:solidFill>
                <a:schemeClr val="tx2"/>
              </a:solidFill>
              <a:latin typeface="Times New Roman" pitchFamily="18" charset="0"/>
              <a:cs typeface="Times New Roman" pitchFamily="18" charset="0"/>
            </a:endParaRPr>
          </a:p>
          <a:p>
            <a:r>
              <a:rPr lang="ru-RU" sz="1600" dirty="0" smtClean="0">
                <a:solidFill>
                  <a:schemeClr val="tx2"/>
                </a:solidFill>
                <a:latin typeface="Times New Roman" pitchFamily="18" charset="0"/>
                <a:cs typeface="Times New Roman" pitchFamily="18" charset="0"/>
              </a:rPr>
              <a:t>участнику </a:t>
            </a:r>
            <a:r>
              <a:rPr lang="ru-RU" sz="1600" dirty="0">
                <a:solidFill>
                  <a:schemeClr val="tx2"/>
                </a:solidFill>
                <a:latin typeface="Times New Roman" pitchFamily="18" charset="0"/>
                <a:cs typeface="Times New Roman" pitchFamily="18" charset="0"/>
              </a:rPr>
              <a:t>уведомление о получении заявки </a:t>
            </a:r>
          </a:p>
        </p:txBody>
      </p:sp>
      <p:sp>
        <p:nvSpPr>
          <p:cNvPr id="9" name="Нашивка 8"/>
          <p:cNvSpPr/>
          <p:nvPr/>
        </p:nvSpPr>
        <p:spPr>
          <a:xfrm>
            <a:off x="4788024" y="3933056"/>
            <a:ext cx="792088" cy="115212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0" name="TextBox 9"/>
          <p:cNvSpPr txBox="1"/>
          <p:nvPr/>
        </p:nvSpPr>
        <p:spPr>
          <a:xfrm>
            <a:off x="5883688" y="4216732"/>
            <a:ext cx="2520280" cy="584775"/>
          </a:xfrm>
          <a:prstGeom prst="rect">
            <a:avLst/>
          </a:prstGeom>
          <a:noFill/>
        </p:spPr>
        <p:txBody>
          <a:bodyPr wrap="square" rtlCol="0">
            <a:spAutoFit/>
          </a:bodyPr>
          <a:lstStyle/>
          <a:p>
            <a:r>
              <a:rPr lang="ru-RU" sz="1600" dirty="0">
                <a:solidFill>
                  <a:schemeClr val="tx2"/>
                </a:solidFill>
                <a:latin typeface="Times New Roman" pitchFamily="18" charset="0"/>
                <a:cs typeface="Times New Roman" pitchFamily="18" charset="0"/>
              </a:rPr>
              <a:t>в течение 1 часа с момента получения заявки </a:t>
            </a:r>
          </a:p>
        </p:txBody>
      </p:sp>
    </p:spTree>
    <p:extLst>
      <p:ext uri="{BB962C8B-B14F-4D97-AF65-F5344CB8AC3E}">
        <p14:creationId xmlns:p14="http://schemas.microsoft.com/office/powerpoint/2010/main" xmlns="" val="355468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a:solidFill>
                  <a:srgbClr val="002060"/>
                </a:solidFill>
                <a:latin typeface="Times New Roman" pitchFamily="18" charset="0"/>
                <a:cs typeface="Times New Roman" pitchFamily="18" charset="0"/>
              </a:rPr>
              <a:t>Возврат заявки оператором</a:t>
            </a:r>
          </a:p>
          <a:p>
            <a:pPr marL="0" indent="0" algn="ctr">
              <a:buNone/>
            </a:pPr>
            <a:endParaRPr lang="ru-RU" sz="800" b="1" dirty="0" smtClean="0">
              <a:solidFill>
                <a:schemeClr val="tx2"/>
              </a:solidFill>
              <a:latin typeface="Times New Roman" pitchFamily="18" charset="0"/>
              <a:cs typeface="Times New Roman" pitchFamily="18" charset="0"/>
            </a:endParaRPr>
          </a:p>
          <a:p>
            <a:pPr algn="just">
              <a:buFont typeface="Wingdings" pitchFamily="2" charset="2"/>
              <a:buChar char="ü"/>
            </a:pPr>
            <a:r>
              <a:rPr lang="ru-RU" sz="1600" dirty="0" smtClean="0">
                <a:solidFill>
                  <a:schemeClr val="tx2"/>
                </a:solidFill>
                <a:latin typeface="Times New Roman" pitchFamily="18" charset="0"/>
                <a:cs typeface="Times New Roman" pitchFamily="18" charset="0"/>
              </a:rPr>
              <a:t>заявка </a:t>
            </a:r>
            <a:r>
              <a:rPr lang="ru-RU" sz="1600" dirty="0">
                <a:solidFill>
                  <a:schemeClr val="tx2"/>
                </a:solidFill>
                <a:latin typeface="Times New Roman" pitchFamily="18" charset="0"/>
                <a:cs typeface="Times New Roman" pitchFamily="18" charset="0"/>
              </a:rPr>
              <a:t>подана с нарушением требований ч.6 ст.24.1 </a:t>
            </a:r>
            <a:r>
              <a:rPr lang="ru-RU" sz="1600" i="1" dirty="0">
                <a:solidFill>
                  <a:schemeClr val="tx2"/>
                </a:solidFill>
                <a:latin typeface="Times New Roman" pitchFamily="18" charset="0"/>
                <a:cs typeface="Times New Roman" pitchFamily="18" charset="0"/>
              </a:rPr>
              <a:t>(подписание электронных документов усиленной квалифицированной подписью)</a:t>
            </a:r>
          </a:p>
          <a:p>
            <a:pPr algn="just">
              <a:buFont typeface="Wingdings" pitchFamily="2" charset="2"/>
              <a:buChar char="ü"/>
            </a:pPr>
            <a:r>
              <a:rPr lang="ru-RU" sz="1600" dirty="0" smtClean="0">
                <a:solidFill>
                  <a:schemeClr val="tx2"/>
                </a:solidFill>
                <a:latin typeface="Times New Roman" pitchFamily="18" charset="0"/>
                <a:cs typeface="Times New Roman" pitchFamily="18" charset="0"/>
              </a:rPr>
              <a:t>подача </a:t>
            </a:r>
            <a:r>
              <a:rPr lang="ru-RU" sz="1600" dirty="0">
                <a:solidFill>
                  <a:schemeClr val="tx2"/>
                </a:solidFill>
                <a:latin typeface="Times New Roman" pitchFamily="18" charset="0"/>
                <a:cs typeface="Times New Roman" pitchFamily="18" charset="0"/>
              </a:rPr>
              <a:t>участником двух и более заявок, если поданные раннее заявки не отозваны </a:t>
            </a:r>
            <a:r>
              <a:rPr lang="ru-RU" sz="1600" i="1" dirty="0">
                <a:solidFill>
                  <a:schemeClr val="tx2"/>
                </a:solidFill>
                <a:latin typeface="Times New Roman" pitchFamily="18" charset="0"/>
                <a:cs typeface="Times New Roman" pitchFamily="18" charset="0"/>
              </a:rPr>
              <a:t>(возвращаются все заявки)</a:t>
            </a:r>
          </a:p>
          <a:p>
            <a:pPr algn="just">
              <a:buFont typeface="Wingdings" pitchFamily="2" charset="2"/>
              <a:buChar char="ü"/>
            </a:pPr>
            <a:r>
              <a:rPr lang="ru-RU" sz="1600" dirty="0" smtClean="0">
                <a:solidFill>
                  <a:schemeClr val="tx2"/>
                </a:solidFill>
                <a:latin typeface="Times New Roman" pitchFamily="18" charset="0"/>
                <a:cs typeface="Times New Roman" pitchFamily="18" charset="0"/>
              </a:rPr>
              <a:t>получения </a:t>
            </a:r>
            <a:r>
              <a:rPr lang="ru-RU" sz="1600" dirty="0">
                <a:solidFill>
                  <a:schemeClr val="tx2"/>
                </a:solidFill>
                <a:latin typeface="Times New Roman" pitchFamily="18" charset="0"/>
                <a:cs typeface="Times New Roman" pitchFamily="18" charset="0"/>
              </a:rPr>
              <a:t>заявки после даты или времени окончания срока подачи заявок на участие</a:t>
            </a:r>
          </a:p>
          <a:p>
            <a:pPr algn="just">
              <a:buFont typeface="Wingdings" pitchFamily="2" charset="2"/>
              <a:buChar char="ü"/>
            </a:pPr>
            <a:r>
              <a:rPr lang="ru-RU" sz="1600" dirty="0" smtClean="0">
                <a:solidFill>
                  <a:schemeClr val="tx2"/>
                </a:solidFill>
                <a:latin typeface="Times New Roman" pitchFamily="18" charset="0"/>
                <a:cs typeface="Times New Roman" pitchFamily="18" charset="0"/>
              </a:rPr>
              <a:t>получения </a:t>
            </a:r>
            <a:r>
              <a:rPr lang="ru-RU" sz="1600" dirty="0">
                <a:solidFill>
                  <a:schemeClr val="tx2"/>
                </a:solidFill>
                <a:latin typeface="Times New Roman" pitchFamily="18" charset="0"/>
                <a:cs typeface="Times New Roman" pitchFamily="18" charset="0"/>
              </a:rPr>
              <a:t>заявки от участника с нарушением требований ч.9 ст.24.2 44-ФЗ </a:t>
            </a:r>
            <a:r>
              <a:rPr lang="ru-RU" sz="1600" i="1" dirty="0">
                <a:solidFill>
                  <a:schemeClr val="tx2"/>
                </a:solidFill>
                <a:latin typeface="Times New Roman" pitchFamily="18" charset="0"/>
                <a:cs typeface="Times New Roman" pitchFamily="18" charset="0"/>
              </a:rPr>
              <a:t>(до окончания срока регистрации в ЕИС осталось 3 месяца и менее)</a:t>
            </a:r>
          </a:p>
          <a:p>
            <a:pPr algn="just">
              <a:buFont typeface="Wingdings" pitchFamily="2" charset="2"/>
              <a:buChar char="ü"/>
            </a:pPr>
            <a:r>
              <a:rPr lang="ru-RU" sz="1600" dirty="0" smtClean="0">
                <a:solidFill>
                  <a:schemeClr val="tx2"/>
                </a:solidFill>
                <a:latin typeface="Times New Roman" pitchFamily="18" charset="0"/>
                <a:cs typeface="Times New Roman" pitchFamily="18" charset="0"/>
              </a:rPr>
              <a:t>заявка </a:t>
            </a:r>
            <a:r>
              <a:rPr lang="ru-RU" sz="1600" dirty="0">
                <a:solidFill>
                  <a:schemeClr val="tx2"/>
                </a:solidFill>
                <a:latin typeface="Times New Roman" pitchFamily="18" charset="0"/>
                <a:cs typeface="Times New Roman" pitchFamily="18" charset="0"/>
              </a:rPr>
              <a:t>не содержит предложение о цене контракта, предложение превышает НМЦК или равно «0»</a:t>
            </a:r>
          </a:p>
          <a:p>
            <a:pPr algn="just">
              <a:buFont typeface="Wingdings" pitchFamily="2" charset="2"/>
              <a:buChar char="ü"/>
            </a:pPr>
            <a:r>
              <a:rPr lang="ru-RU" sz="1600" dirty="0" smtClean="0">
                <a:solidFill>
                  <a:schemeClr val="tx2"/>
                </a:solidFill>
                <a:latin typeface="Times New Roman" pitchFamily="18" charset="0"/>
                <a:cs typeface="Times New Roman" pitchFamily="18" charset="0"/>
              </a:rPr>
              <a:t>в </a:t>
            </a:r>
            <a:r>
              <a:rPr lang="ru-RU" sz="1600" dirty="0">
                <a:solidFill>
                  <a:schemeClr val="tx2"/>
                </a:solidFill>
                <a:latin typeface="Times New Roman" pitchFamily="18" charset="0"/>
                <a:cs typeface="Times New Roman" pitchFamily="18" charset="0"/>
              </a:rPr>
              <a:t>РНП содержится информация об участнике, в </a:t>
            </a:r>
            <a:r>
              <a:rPr lang="ru-RU" sz="1600" dirty="0" err="1">
                <a:solidFill>
                  <a:schemeClr val="tx2"/>
                </a:solidFill>
                <a:latin typeface="Times New Roman" pitchFamily="18" charset="0"/>
                <a:cs typeface="Times New Roman" pitchFamily="18" charset="0"/>
              </a:rPr>
              <a:t>т.ч</a:t>
            </a:r>
            <a:r>
              <a:rPr lang="ru-RU" sz="1600" dirty="0">
                <a:solidFill>
                  <a:schemeClr val="tx2"/>
                </a:solidFill>
                <a:latin typeface="Times New Roman" pitchFamily="18" charset="0"/>
                <a:cs typeface="Times New Roman" pitchFamily="18" charset="0"/>
              </a:rPr>
              <a:t>. информация об учредителях, членах КИО, ЕИО </a:t>
            </a:r>
            <a:r>
              <a:rPr lang="ru-RU" sz="1600" i="1" dirty="0">
                <a:solidFill>
                  <a:schemeClr val="tx2"/>
                </a:solidFill>
                <a:latin typeface="Times New Roman" pitchFamily="18" charset="0"/>
                <a:cs typeface="Times New Roman" pitchFamily="18" charset="0"/>
              </a:rPr>
              <a:t>(если заказчик установил требование по ч.1.1 ст.31 44-ФЗ)</a:t>
            </a: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0" algn="just">
              <a:buNone/>
            </a:pPr>
            <a:r>
              <a:rPr lang="ru-RU" sz="1400" dirty="0">
                <a:solidFill>
                  <a:srgbClr val="C00000"/>
                </a:solidFill>
                <a:latin typeface="Times New Roman" pitchFamily="18" charset="0"/>
                <a:cs typeface="Times New Roman" pitchFamily="18" charset="0"/>
              </a:rPr>
              <a:t>!!!</a:t>
            </a:r>
            <a:r>
              <a:rPr lang="ru-RU" sz="1400" dirty="0">
                <a:solidFill>
                  <a:schemeClr val="tx2"/>
                </a:solidFill>
                <a:latin typeface="Times New Roman" pitchFamily="18" charset="0"/>
                <a:cs typeface="Times New Roman" pitchFamily="18" charset="0"/>
              </a:rPr>
              <a:t> </a:t>
            </a:r>
            <a:r>
              <a:rPr lang="ru-RU" sz="1400" i="1" dirty="0">
                <a:solidFill>
                  <a:schemeClr val="tx2"/>
                </a:solidFill>
                <a:latin typeface="Times New Roman" pitchFamily="18" charset="0"/>
                <a:cs typeface="Times New Roman" pitchFamily="18" charset="0"/>
              </a:rPr>
              <a:t>Оператор ЭП обязан уведомить участника об основаниях возврата заявки  с указанием положений 44-ФЗ, которые были нарушены, одновременно с возвратом заявки</a:t>
            </a:r>
            <a:endParaRPr lang="ru-RU" sz="1400" i="1"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358775" algn="just">
              <a:buNone/>
            </a:pPr>
            <a:endParaRPr lang="ru-RU" sz="1600" b="1" dirty="0" smtClean="0">
              <a:solidFill>
                <a:schemeClr val="tx2"/>
              </a:solidFill>
              <a:latin typeface="Times New Roman" pitchFamily="18" charset="0"/>
              <a:cs typeface="Times New Roman" pitchFamily="18" charset="0"/>
            </a:endParaRPr>
          </a:p>
          <a:p>
            <a:pPr algn="just"/>
            <a:endParaRPr lang="ru-RU" sz="1600"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57544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a:solidFill>
                  <a:srgbClr val="002060"/>
                </a:solidFill>
                <a:latin typeface="Times New Roman" pitchFamily="18" charset="0"/>
                <a:cs typeface="Times New Roman" pitchFamily="18" charset="0"/>
              </a:rPr>
              <a:t>Отклонение</a:t>
            </a:r>
            <a:r>
              <a:rPr lang="ru-RU" sz="1600" dirty="0">
                <a:solidFill>
                  <a:srgbClr val="002060"/>
                </a:solidFill>
                <a:latin typeface="Times New Roman" pitchFamily="18" charset="0"/>
                <a:cs typeface="Times New Roman" pitchFamily="18" charset="0"/>
              </a:rPr>
              <a:t> </a:t>
            </a:r>
            <a:r>
              <a:rPr lang="ru-RU" sz="1600" b="1" dirty="0">
                <a:solidFill>
                  <a:srgbClr val="002060"/>
                </a:solidFill>
                <a:latin typeface="Times New Roman" pitchFamily="18" charset="0"/>
                <a:cs typeface="Times New Roman" pitchFamily="18" charset="0"/>
              </a:rPr>
              <a:t>заявки комиссией</a:t>
            </a:r>
          </a:p>
          <a:p>
            <a:pPr marL="0" indent="0" algn="ctr">
              <a:buNone/>
            </a:pPr>
            <a:endParaRPr lang="ru-RU" sz="800" b="1" dirty="0" smtClean="0">
              <a:solidFill>
                <a:schemeClr val="tx2"/>
              </a:solidFill>
              <a:latin typeface="Times New Roman" pitchFamily="18" charset="0"/>
              <a:cs typeface="Times New Roman" pitchFamily="18" charset="0"/>
            </a:endParaRPr>
          </a:p>
          <a:p>
            <a:pPr algn="just">
              <a:buAutoNum type="arabicParenR"/>
            </a:pPr>
            <a:r>
              <a:rPr lang="ru-RU" sz="1600" dirty="0" err="1">
                <a:solidFill>
                  <a:schemeClr val="tx2"/>
                </a:solidFill>
                <a:latin typeface="Times New Roman" pitchFamily="18" charset="0"/>
                <a:cs typeface="Times New Roman" pitchFamily="18" charset="0"/>
              </a:rPr>
              <a:t>непредоставление</a:t>
            </a:r>
            <a:r>
              <a:rPr lang="ru-RU" sz="1600" dirty="0">
                <a:solidFill>
                  <a:schemeClr val="tx2"/>
                </a:solidFill>
                <a:latin typeface="Times New Roman" pitchFamily="18" charset="0"/>
                <a:cs typeface="Times New Roman" pitchFamily="18" charset="0"/>
              </a:rPr>
              <a:t> документов и (или) информации или предоставления недостоверной информации, предусмотренной ч. 9 ст. 82.3 44-ФЗ;</a:t>
            </a:r>
          </a:p>
          <a:p>
            <a:pPr marL="0" indent="0" algn="just">
              <a:buNone/>
            </a:pPr>
            <a:r>
              <a:rPr lang="ru-RU" sz="1600" dirty="0">
                <a:solidFill>
                  <a:schemeClr val="tx2"/>
                </a:solidFill>
                <a:latin typeface="Times New Roman" pitchFamily="18" charset="0"/>
                <a:cs typeface="Times New Roman" pitchFamily="18" charset="0"/>
              </a:rPr>
              <a:t>2) </a:t>
            </a:r>
            <a:r>
              <a:rPr lang="ru-RU" sz="1600" dirty="0" smtClean="0">
                <a:solidFill>
                  <a:schemeClr val="tx2"/>
                </a:solidFill>
                <a:latin typeface="Times New Roman" pitchFamily="18" charset="0"/>
                <a:cs typeface="Times New Roman" pitchFamily="18" charset="0"/>
              </a:rPr>
              <a:t>  несоответствия </a:t>
            </a:r>
            <a:r>
              <a:rPr lang="ru-RU" sz="1600" dirty="0">
                <a:solidFill>
                  <a:schemeClr val="tx2"/>
                </a:solidFill>
                <a:latin typeface="Times New Roman" pitchFamily="18" charset="0"/>
                <a:cs typeface="Times New Roman" pitchFamily="18" charset="0"/>
              </a:rPr>
              <a:t>информации ч. 9 ст. 82.3 44-ФЗ.</a:t>
            </a: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0" algn="just">
              <a:buNone/>
            </a:pPr>
            <a:r>
              <a:rPr lang="ru-RU" sz="1400" dirty="0">
                <a:solidFill>
                  <a:srgbClr val="C00000"/>
                </a:solidFill>
                <a:latin typeface="Times New Roman" pitchFamily="18" charset="0"/>
                <a:cs typeface="Times New Roman" pitchFamily="18" charset="0"/>
              </a:rPr>
              <a:t>!!!</a:t>
            </a:r>
            <a:r>
              <a:rPr lang="ru-RU" sz="1400" dirty="0">
                <a:solidFill>
                  <a:schemeClr val="tx2"/>
                </a:solidFill>
                <a:latin typeface="Times New Roman" pitchFamily="18" charset="0"/>
                <a:cs typeface="Times New Roman" pitchFamily="18" charset="0"/>
              </a:rPr>
              <a:t> </a:t>
            </a:r>
            <a:r>
              <a:rPr lang="ru-RU" sz="1400" i="1" dirty="0">
                <a:solidFill>
                  <a:schemeClr val="tx2"/>
                </a:solidFill>
                <a:latin typeface="Times New Roman" pitchFamily="18" charset="0"/>
                <a:cs typeface="Times New Roman" pitchFamily="18" charset="0"/>
              </a:rPr>
              <a:t>Заявка не отклоняется: отсутствуют документы, предусмотренные НПА, принятыми в соответствии со ст.14 44-ФЗ (за исключением случаев, когда установлен запрет)</a:t>
            </a: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358775" algn="just">
              <a:buNone/>
            </a:pPr>
            <a:endParaRPr lang="ru-RU" sz="1600" b="1" dirty="0" smtClean="0">
              <a:solidFill>
                <a:schemeClr val="tx2"/>
              </a:solidFill>
              <a:latin typeface="Times New Roman" pitchFamily="18" charset="0"/>
              <a:cs typeface="Times New Roman" pitchFamily="18" charset="0"/>
            </a:endParaRPr>
          </a:p>
          <a:p>
            <a:pPr algn="just"/>
            <a:endParaRPr lang="ru-RU" sz="1600"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511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smtClean="0">
                <a:solidFill>
                  <a:srgbClr val="002060"/>
                </a:solidFill>
                <a:latin typeface="Times New Roman" pitchFamily="18" charset="0"/>
                <a:cs typeface="Times New Roman" pitchFamily="18" charset="0"/>
              </a:rPr>
              <a:t>Протокол </a:t>
            </a:r>
            <a:r>
              <a:rPr lang="ru-RU" sz="1600" b="1" dirty="0">
                <a:solidFill>
                  <a:srgbClr val="002060"/>
                </a:solidFill>
                <a:latin typeface="Times New Roman" pitchFamily="18" charset="0"/>
                <a:cs typeface="Times New Roman" pitchFamily="18" charset="0"/>
              </a:rPr>
              <a:t>рассмотрения заявок на участие</a:t>
            </a:r>
          </a:p>
          <a:p>
            <a:pPr marL="0" indent="0" algn="ctr">
              <a:buNone/>
            </a:pPr>
            <a:endParaRPr lang="ru-RU" sz="1600" b="1" dirty="0" smtClean="0">
              <a:solidFill>
                <a:srgbClr val="002060"/>
              </a:solidFill>
              <a:latin typeface="Times New Roman" pitchFamily="18" charset="0"/>
              <a:cs typeface="Times New Roman" pitchFamily="18" charset="0"/>
            </a:endParaRPr>
          </a:p>
          <a:p>
            <a:pPr marL="0" indent="0" algn="ctr">
              <a:buNone/>
            </a:pPr>
            <a:endParaRPr lang="ru-RU" sz="1600" b="1" dirty="0">
              <a:solidFill>
                <a:srgbClr val="002060"/>
              </a:solidFill>
              <a:latin typeface="Times New Roman" pitchFamily="18" charset="0"/>
              <a:cs typeface="Times New Roman" pitchFamily="18" charset="0"/>
            </a:endParaRPr>
          </a:p>
          <a:p>
            <a:pPr marL="0" indent="0" algn="ctr">
              <a:buNone/>
            </a:pPr>
            <a:endParaRPr lang="ru-RU" sz="800" b="1"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r>
              <a:rPr lang="ru-RU" sz="1400" i="1" dirty="0" smtClean="0">
                <a:solidFill>
                  <a:schemeClr val="tx2"/>
                </a:solidFill>
                <a:latin typeface="Times New Roman" pitchFamily="18" charset="0"/>
                <a:cs typeface="Times New Roman" pitchFamily="18" charset="0"/>
              </a:rPr>
              <a:t>Рассматривает </a:t>
            </a:r>
            <a:r>
              <a:rPr lang="ru-RU" sz="1400" i="1" dirty="0">
                <a:solidFill>
                  <a:schemeClr val="tx2"/>
                </a:solidFill>
                <a:latin typeface="Times New Roman" pitchFamily="18" charset="0"/>
                <a:cs typeface="Times New Roman" pitchFamily="18" charset="0"/>
              </a:rPr>
              <a:t>заявки котировочная комиссия заказчика, которая после оформления протокола направляет его оператору площадки. Оператор площадки </a:t>
            </a:r>
            <a:r>
              <a:rPr lang="ru-RU" sz="1400" b="1" i="1" dirty="0">
                <a:solidFill>
                  <a:srgbClr val="FF0000"/>
                </a:solidFill>
                <a:latin typeface="Times New Roman" pitchFamily="18" charset="0"/>
                <a:cs typeface="Times New Roman" pitchFamily="18" charset="0"/>
              </a:rPr>
              <a:t>(!)</a:t>
            </a:r>
            <a:r>
              <a:rPr lang="ru-RU" sz="1400" i="1" dirty="0">
                <a:solidFill>
                  <a:schemeClr val="tx2"/>
                </a:solidFill>
                <a:latin typeface="Times New Roman" pitchFamily="18" charset="0"/>
                <a:cs typeface="Times New Roman" pitchFamily="18" charset="0"/>
              </a:rPr>
              <a:t> составляет протокол рассмотрения и оценки заявок, в котором </a:t>
            </a:r>
            <a:r>
              <a:rPr lang="ru-RU" sz="1400" i="1" dirty="0" err="1">
                <a:solidFill>
                  <a:schemeClr val="tx2"/>
                </a:solidFill>
                <a:latin typeface="Times New Roman" pitchFamily="18" charset="0"/>
                <a:cs typeface="Times New Roman" pitchFamily="18" charset="0"/>
              </a:rPr>
              <a:t>проранжированы</a:t>
            </a:r>
            <a:r>
              <a:rPr lang="ru-RU" sz="1400" i="1" dirty="0">
                <a:solidFill>
                  <a:schemeClr val="tx2"/>
                </a:solidFill>
                <a:latin typeface="Times New Roman" pitchFamily="18" charset="0"/>
                <a:cs typeface="Times New Roman" pitchFamily="18" charset="0"/>
              </a:rPr>
              <a:t> заявки и указан победитель.</a:t>
            </a: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358775" algn="just">
              <a:buNone/>
            </a:pPr>
            <a:endParaRPr lang="ru-RU" sz="1600" b="1" dirty="0" smtClean="0">
              <a:solidFill>
                <a:schemeClr val="tx2"/>
              </a:solidFill>
              <a:latin typeface="Times New Roman" pitchFamily="18" charset="0"/>
              <a:cs typeface="Times New Roman" pitchFamily="18" charset="0"/>
            </a:endParaRPr>
          </a:p>
          <a:p>
            <a:pPr algn="just"/>
            <a:endParaRPr lang="ru-RU" sz="1600"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
        <p:nvSpPr>
          <p:cNvPr id="7" name="Прямоугольник 6"/>
          <p:cNvSpPr/>
          <p:nvPr/>
        </p:nvSpPr>
        <p:spPr>
          <a:xfrm>
            <a:off x="971600" y="1682528"/>
            <a:ext cx="4032448" cy="864096"/>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algn="just"/>
            <a:r>
              <a:rPr lang="ru-RU" sz="1400" dirty="0">
                <a:solidFill>
                  <a:schemeClr val="tx2"/>
                </a:solidFill>
                <a:latin typeface="Times New Roman" pitchFamily="18" charset="0"/>
                <a:cs typeface="Times New Roman" pitchFamily="18" charset="0"/>
              </a:rPr>
              <a:t>подписывается всеми присутствующими членами комиссии не позднее даты окончания срока рассмотрения заявок</a:t>
            </a:r>
          </a:p>
        </p:txBody>
      </p:sp>
      <p:sp>
        <p:nvSpPr>
          <p:cNvPr id="8" name="Прямоугольник 7"/>
          <p:cNvSpPr/>
          <p:nvPr/>
        </p:nvSpPr>
        <p:spPr>
          <a:xfrm>
            <a:off x="971600" y="2834656"/>
            <a:ext cx="4032448" cy="2178520"/>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algn="just"/>
            <a:r>
              <a:rPr lang="ru-RU" sz="1400" b="1" dirty="0">
                <a:solidFill>
                  <a:schemeClr val="tx2"/>
                </a:solidFill>
                <a:latin typeface="Times New Roman" pitchFamily="18" charset="0"/>
                <a:cs typeface="Times New Roman" pitchFamily="18" charset="0"/>
              </a:rPr>
              <a:t>содержит информацию:</a:t>
            </a:r>
          </a:p>
          <a:p>
            <a:pPr marL="377825" indent="-285750" algn="just">
              <a:buFont typeface="Wingdings" pitchFamily="2" charset="2"/>
              <a:buChar char="ü"/>
            </a:pPr>
            <a:r>
              <a:rPr lang="ru-RU" sz="1400" dirty="0" smtClean="0">
                <a:solidFill>
                  <a:schemeClr val="tx2"/>
                </a:solidFill>
                <a:latin typeface="Times New Roman" pitchFamily="18" charset="0"/>
                <a:cs typeface="Times New Roman" pitchFamily="18" charset="0"/>
              </a:rPr>
              <a:t>о </a:t>
            </a:r>
            <a:r>
              <a:rPr lang="ru-RU" sz="1400" dirty="0">
                <a:solidFill>
                  <a:schemeClr val="tx2"/>
                </a:solidFill>
                <a:latin typeface="Times New Roman" pitchFamily="18" charset="0"/>
                <a:cs typeface="Times New Roman" pitchFamily="18" charset="0"/>
              </a:rPr>
              <a:t>месте, дате и времени рассмотрения заявок</a:t>
            </a:r>
          </a:p>
          <a:p>
            <a:pPr marL="377825" indent="-285750" algn="just">
              <a:buFont typeface="Wingdings" pitchFamily="2" charset="2"/>
              <a:buChar char="ü"/>
            </a:pPr>
            <a:r>
              <a:rPr lang="ru-RU" sz="1400" dirty="0" smtClean="0">
                <a:solidFill>
                  <a:schemeClr val="tx2"/>
                </a:solidFill>
                <a:latin typeface="Times New Roman" pitchFamily="18" charset="0"/>
                <a:cs typeface="Times New Roman" pitchFamily="18" charset="0"/>
              </a:rPr>
              <a:t>об </a:t>
            </a:r>
            <a:r>
              <a:rPr lang="ru-RU" sz="1400" dirty="0">
                <a:solidFill>
                  <a:schemeClr val="tx2"/>
                </a:solidFill>
                <a:latin typeface="Times New Roman" pitchFamily="18" charset="0"/>
                <a:cs typeface="Times New Roman" pitchFamily="18" charset="0"/>
              </a:rPr>
              <a:t>идентификационных номерах заявок</a:t>
            </a:r>
          </a:p>
          <a:p>
            <a:pPr marL="377825" indent="-285750" algn="just">
              <a:buFont typeface="Wingdings" pitchFamily="2" charset="2"/>
              <a:buChar char="ü"/>
            </a:pPr>
            <a:r>
              <a:rPr lang="ru-RU" sz="1400" dirty="0" smtClean="0">
                <a:solidFill>
                  <a:schemeClr val="tx2"/>
                </a:solidFill>
                <a:latin typeface="Times New Roman" pitchFamily="18" charset="0"/>
                <a:cs typeface="Times New Roman" pitchFamily="18" charset="0"/>
              </a:rPr>
              <a:t>об </a:t>
            </a:r>
            <a:r>
              <a:rPr lang="ru-RU" sz="1400" dirty="0">
                <a:solidFill>
                  <a:schemeClr val="tx2"/>
                </a:solidFill>
                <a:latin typeface="Times New Roman" pitchFamily="18" charset="0"/>
                <a:cs typeface="Times New Roman" pitchFamily="18" charset="0"/>
              </a:rPr>
              <a:t>отклоненных заявках с обоснованием причин отклонения (в </a:t>
            </a:r>
            <a:r>
              <a:rPr lang="ru-RU" sz="1400" dirty="0" err="1">
                <a:solidFill>
                  <a:schemeClr val="tx2"/>
                </a:solidFill>
                <a:latin typeface="Times New Roman" pitchFamily="18" charset="0"/>
                <a:cs typeface="Times New Roman" pitchFamily="18" charset="0"/>
              </a:rPr>
              <a:t>т.ч</a:t>
            </a:r>
            <a:r>
              <a:rPr lang="ru-RU" sz="1400" dirty="0">
                <a:solidFill>
                  <a:schemeClr val="tx2"/>
                </a:solidFill>
                <a:latin typeface="Times New Roman" pitchFamily="18" charset="0"/>
                <a:cs typeface="Times New Roman" pitchFamily="18" charset="0"/>
              </a:rPr>
              <a:t>. с указанием положений 44-ФЗ и извещения, которым заявка не соответствует)</a:t>
            </a:r>
          </a:p>
          <a:p>
            <a:pPr marL="377825" indent="-285750" algn="just">
              <a:buFont typeface="Wingdings" pitchFamily="2" charset="2"/>
              <a:buChar char="ü"/>
            </a:pPr>
            <a:r>
              <a:rPr lang="ru-RU" sz="1400" dirty="0" smtClean="0">
                <a:solidFill>
                  <a:schemeClr val="tx2"/>
                </a:solidFill>
                <a:latin typeface="Times New Roman" pitchFamily="18" charset="0"/>
                <a:cs typeface="Times New Roman" pitchFamily="18" charset="0"/>
              </a:rPr>
              <a:t>о </a:t>
            </a:r>
            <a:r>
              <a:rPr lang="ru-RU" sz="1400" dirty="0">
                <a:solidFill>
                  <a:schemeClr val="tx2"/>
                </a:solidFill>
                <a:latin typeface="Times New Roman" pitchFamily="18" charset="0"/>
                <a:cs typeface="Times New Roman" pitchFamily="18" charset="0"/>
              </a:rPr>
              <a:t>решении каждого присутствующего члена комиссии в отношении каждой заявки</a:t>
            </a:r>
          </a:p>
        </p:txBody>
      </p:sp>
      <p:sp>
        <p:nvSpPr>
          <p:cNvPr id="11" name="Скругленный прямоугольник 10"/>
          <p:cNvSpPr/>
          <p:nvPr/>
        </p:nvSpPr>
        <p:spPr>
          <a:xfrm>
            <a:off x="6372200" y="2204864"/>
            <a:ext cx="2160240" cy="1584176"/>
          </a:xfrm>
          <a:prstGeom prst="round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solidFill>
                  <a:schemeClr val="tx2"/>
                </a:solidFill>
                <a:latin typeface="Times New Roman" pitchFamily="18" charset="0"/>
                <a:cs typeface="Times New Roman" pitchFamily="18" charset="0"/>
              </a:rPr>
              <a:t>направляется заказчиком оператору ЭП  </a:t>
            </a:r>
            <a:r>
              <a:rPr lang="ru-RU" sz="1400" b="1" dirty="0">
                <a:solidFill>
                  <a:schemeClr val="tx2"/>
                </a:solidFill>
                <a:latin typeface="Times New Roman" pitchFamily="18" charset="0"/>
                <a:cs typeface="Times New Roman" pitchFamily="18" charset="0"/>
              </a:rPr>
              <a:t>не позднее даты окончания срока рассмотрения заявок на участи</a:t>
            </a:r>
          </a:p>
        </p:txBody>
      </p:sp>
      <p:sp>
        <p:nvSpPr>
          <p:cNvPr id="13" name="Нашивка 12"/>
          <p:cNvSpPr/>
          <p:nvPr/>
        </p:nvSpPr>
        <p:spPr>
          <a:xfrm>
            <a:off x="5319112" y="2430800"/>
            <a:ext cx="720080" cy="936104"/>
          </a:xfrm>
          <a:prstGeom prst="chevron">
            <a:avLst/>
          </a:prstGeom>
          <a:solidFill>
            <a:srgbClr val="FFD1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xmlns="" val="63819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358775" algn="just">
              <a:buNone/>
            </a:pPr>
            <a:endParaRPr lang="ru-RU" sz="1600" b="1" dirty="0" smtClean="0">
              <a:solidFill>
                <a:schemeClr val="tx2"/>
              </a:solidFill>
              <a:latin typeface="Times New Roman" pitchFamily="18" charset="0"/>
              <a:cs typeface="Times New Roman" pitchFamily="18" charset="0"/>
            </a:endParaRPr>
          </a:p>
          <a:p>
            <a:pPr marL="0" indent="358775" algn="just">
              <a:buNone/>
            </a:pPr>
            <a:endParaRPr lang="ru-RU" sz="1600" b="1" dirty="0" smtClean="0">
              <a:solidFill>
                <a:schemeClr val="tx2"/>
              </a:solidFill>
              <a:latin typeface="Times New Roman" pitchFamily="18" charset="0"/>
              <a:cs typeface="Times New Roman" pitchFamily="18" charset="0"/>
            </a:endParaRPr>
          </a:p>
          <a:p>
            <a:pPr algn="just"/>
            <a:endParaRPr lang="ru-RU" sz="1600"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
        <p:nvSpPr>
          <p:cNvPr id="7" name="Прямоугольник 6"/>
          <p:cNvSpPr/>
          <p:nvPr/>
        </p:nvSpPr>
        <p:spPr>
          <a:xfrm>
            <a:off x="948704" y="3645024"/>
            <a:ext cx="770485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latin typeface="Times New Roman" pitchFamily="18" charset="0"/>
                <a:cs typeface="Times New Roman" pitchFamily="18" charset="0"/>
              </a:rPr>
              <a:t>Заключение контракта</a:t>
            </a:r>
          </a:p>
          <a:p>
            <a:pPr algn="ctr"/>
            <a:endParaRPr lang="ru-RU" sz="1400" dirty="0" smtClean="0">
              <a:latin typeface="Times New Roman" pitchFamily="18" charset="0"/>
              <a:cs typeface="Times New Roman" pitchFamily="18" charset="0"/>
            </a:endParaRPr>
          </a:p>
          <a:p>
            <a:pPr marL="285750" indent="-285750" algn="just">
              <a:buFontTx/>
              <a:buChar char="-"/>
            </a:pPr>
            <a:r>
              <a:rPr lang="ru-RU" sz="1400" dirty="0" smtClean="0">
                <a:latin typeface="Times New Roman" pitchFamily="18" charset="0"/>
                <a:cs typeface="Times New Roman" pitchFamily="18" charset="0"/>
              </a:rPr>
              <a:t>не ранее 7 дней с даты размещения протокола в ЕИС;</a:t>
            </a:r>
          </a:p>
          <a:p>
            <a:pPr marL="285750" indent="-285750" algn="just">
              <a:buFontTx/>
              <a:buChar char="-"/>
            </a:pPr>
            <a:r>
              <a:rPr lang="ru-RU" sz="1400" dirty="0" smtClean="0">
                <a:latin typeface="Times New Roman" pitchFamily="18" charset="0"/>
                <a:cs typeface="Times New Roman" pitchFamily="18" charset="0"/>
              </a:rPr>
              <a:t>в контракт – цена, информация о товаре (включая товарный знак) из заявки победителя</a:t>
            </a:r>
          </a:p>
          <a:p>
            <a:pPr marL="285750" indent="-285750" algn="just">
              <a:buFontTx/>
              <a:buChar char="-"/>
            </a:pPr>
            <a:endParaRPr lang="ru-RU"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10257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smtClean="0">
                <a:solidFill>
                  <a:schemeClr val="tx2"/>
                </a:solidFill>
                <a:latin typeface="Times New Roman" pitchFamily="18" charset="0"/>
                <a:cs typeface="Times New Roman" pitchFamily="18" charset="0"/>
              </a:rPr>
              <a:t>Признание запроса котировок в электронной форме </a:t>
            </a:r>
            <a:r>
              <a:rPr lang="ru-RU" sz="1600" b="1" dirty="0" smtClean="0">
                <a:solidFill>
                  <a:srgbClr val="C00000"/>
                </a:solidFill>
                <a:latin typeface="Times New Roman" pitchFamily="18" charset="0"/>
                <a:cs typeface="Times New Roman" pitchFamily="18" charset="0"/>
              </a:rPr>
              <a:t>несостоявшимся</a:t>
            </a:r>
          </a:p>
          <a:p>
            <a:pPr marL="0" indent="0" algn="ctr">
              <a:buNone/>
            </a:pPr>
            <a:endParaRPr lang="ru-RU" sz="800" b="1"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358775" algn="just">
              <a:buNone/>
            </a:pPr>
            <a:endParaRPr lang="ru-RU" sz="1600" b="1" dirty="0" smtClean="0">
              <a:solidFill>
                <a:schemeClr val="tx2"/>
              </a:solidFill>
              <a:latin typeface="Times New Roman" pitchFamily="18" charset="0"/>
              <a:cs typeface="Times New Roman" pitchFamily="18" charset="0"/>
            </a:endParaRPr>
          </a:p>
          <a:p>
            <a:pPr algn="just"/>
            <a:endParaRPr lang="ru-RU" sz="1600"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
        <p:nvSpPr>
          <p:cNvPr id="7" name="Прямоугольник 6"/>
          <p:cNvSpPr/>
          <p:nvPr/>
        </p:nvSpPr>
        <p:spPr>
          <a:xfrm>
            <a:off x="2051720" y="1700808"/>
            <a:ext cx="489654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rgbClr val="002060"/>
                </a:solidFill>
                <a:latin typeface="Times New Roman" pitchFamily="18" charset="0"/>
                <a:cs typeface="Times New Roman" pitchFamily="18" charset="0"/>
              </a:rPr>
              <a:t>По окончании срока подачи заявок</a:t>
            </a:r>
            <a:endParaRPr lang="ru-RU" sz="1400" b="1" dirty="0">
              <a:solidFill>
                <a:srgbClr val="002060"/>
              </a:solidFill>
              <a:latin typeface="Times New Roman" pitchFamily="18" charset="0"/>
              <a:cs typeface="Times New Roman" pitchFamily="18" charset="0"/>
            </a:endParaRPr>
          </a:p>
        </p:txBody>
      </p:sp>
      <p:sp>
        <p:nvSpPr>
          <p:cNvPr id="13" name="Прямоугольник 12"/>
          <p:cNvSpPr/>
          <p:nvPr/>
        </p:nvSpPr>
        <p:spPr>
          <a:xfrm>
            <a:off x="2813505" y="2420888"/>
            <a:ext cx="3126647" cy="1224136"/>
          </a:xfrm>
          <a:prstGeom prst="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itchFamily="2" charset="2"/>
              <a:buChar char="ü"/>
            </a:pPr>
            <a:r>
              <a:rPr lang="ru-RU" sz="1200" dirty="0" smtClean="0">
                <a:solidFill>
                  <a:schemeClr val="tx2"/>
                </a:solidFill>
                <a:latin typeface="Times New Roman" pitchFamily="18" charset="0"/>
                <a:cs typeface="Times New Roman" pitchFamily="18" charset="0"/>
              </a:rPr>
              <a:t>не подано ни одной заявки </a:t>
            </a:r>
            <a:r>
              <a:rPr lang="ru-RU" sz="1200" i="1" dirty="0" smtClean="0">
                <a:solidFill>
                  <a:schemeClr val="tx2"/>
                </a:solidFill>
                <a:latin typeface="Times New Roman" pitchFamily="18" charset="0"/>
                <a:cs typeface="Times New Roman" pitchFamily="18" charset="0"/>
              </a:rPr>
              <a:t>(ч. 14 ст. 82.3)</a:t>
            </a:r>
          </a:p>
          <a:p>
            <a:pPr marL="171450" indent="-171450" algn="just">
              <a:buFont typeface="Wingdings" pitchFamily="2" charset="2"/>
              <a:buChar char="ü"/>
            </a:pPr>
            <a:endParaRPr lang="ru-RU" sz="1200" dirty="0" smtClean="0">
              <a:solidFill>
                <a:schemeClr val="tx2"/>
              </a:solidFill>
              <a:latin typeface="Times New Roman" pitchFamily="18" charset="0"/>
              <a:cs typeface="Times New Roman" pitchFamily="18" charset="0"/>
            </a:endParaRPr>
          </a:p>
          <a:p>
            <a:pPr marL="171450" indent="-171450" algn="just">
              <a:buFont typeface="Wingdings" pitchFamily="2" charset="2"/>
              <a:buChar char="ü"/>
            </a:pPr>
            <a:r>
              <a:rPr lang="ru-RU" sz="1200" dirty="0" smtClean="0">
                <a:solidFill>
                  <a:schemeClr val="tx2"/>
                </a:solidFill>
                <a:latin typeface="Times New Roman" pitchFamily="18" charset="0"/>
                <a:cs typeface="Times New Roman" pitchFamily="18" charset="0"/>
              </a:rPr>
              <a:t>подана только одна заявка </a:t>
            </a:r>
            <a:r>
              <a:rPr lang="ru-RU" sz="1200" i="1" dirty="0" smtClean="0">
                <a:solidFill>
                  <a:schemeClr val="tx2"/>
                </a:solidFill>
                <a:latin typeface="Times New Roman" pitchFamily="18" charset="0"/>
                <a:cs typeface="Times New Roman" pitchFamily="18" charset="0"/>
              </a:rPr>
              <a:t>(ч. 14 ст. 82.3)</a:t>
            </a:r>
            <a:endParaRPr lang="ru-RU" sz="1200" i="1" dirty="0">
              <a:solidFill>
                <a:schemeClr val="tx2"/>
              </a:solidFill>
              <a:latin typeface="Times New Roman" pitchFamily="18" charset="0"/>
              <a:cs typeface="Times New Roman" pitchFamily="18" charset="0"/>
            </a:endParaRPr>
          </a:p>
        </p:txBody>
      </p:sp>
      <p:sp>
        <p:nvSpPr>
          <p:cNvPr id="11" name="Прямоугольник 10"/>
          <p:cNvSpPr/>
          <p:nvPr/>
        </p:nvSpPr>
        <p:spPr>
          <a:xfrm>
            <a:off x="2035720" y="3861048"/>
            <a:ext cx="489654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rgbClr val="002060"/>
                </a:solidFill>
                <a:latin typeface="Times New Roman" pitchFamily="18" charset="0"/>
                <a:cs typeface="Times New Roman" pitchFamily="18" charset="0"/>
              </a:rPr>
              <a:t>При рассмотрении котировочной комиссией</a:t>
            </a:r>
            <a:endParaRPr lang="ru-RU" sz="1400" b="1" dirty="0">
              <a:solidFill>
                <a:srgbClr val="002060"/>
              </a:solidFill>
              <a:latin typeface="Times New Roman" pitchFamily="18" charset="0"/>
              <a:cs typeface="Times New Roman" pitchFamily="18" charset="0"/>
            </a:endParaRPr>
          </a:p>
        </p:txBody>
      </p:sp>
      <p:sp>
        <p:nvSpPr>
          <p:cNvPr id="12" name="Прямоугольник 11"/>
          <p:cNvSpPr/>
          <p:nvPr/>
        </p:nvSpPr>
        <p:spPr>
          <a:xfrm>
            <a:off x="2843808" y="4437112"/>
            <a:ext cx="3126647" cy="1224136"/>
          </a:xfrm>
          <a:prstGeom prst="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itchFamily="2" charset="2"/>
              <a:buChar char="ü"/>
            </a:pPr>
            <a:r>
              <a:rPr lang="ru-RU" sz="1200" dirty="0" smtClean="0">
                <a:solidFill>
                  <a:schemeClr val="tx2"/>
                </a:solidFill>
                <a:latin typeface="Times New Roman" pitchFamily="18" charset="0"/>
                <a:cs typeface="Times New Roman" pitchFamily="18" charset="0"/>
              </a:rPr>
              <a:t>отклонены все заявки </a:t>
            </a:r>
            <a:r>
              <a:rPr lang="ru-RU" sz="1200" i="1" dirty="0" smtClean="0">
                <a:solidFill>
                  <a:schemeClr val="tx2"/>
                </a:solidFill>
                <a:latin typeface="Times New Roman" pitchFamily="18" charset="0"/>
                <a:cs typeface="Times New Roman" pitchFamily="18" charset="0"/>
              </a:rPr>
              <a:t>(ч. 9 ст. 82.4)</a:t>
            </a:r>
          </a:p>
          <a:p>
            <a:pPr marL="171450" indent="-171450" algn="just">
              <a:buFont typeface="Wingdings" pitchFamily="2" charset="2"/>
              <a:buChar char="ü"/>
            </a:pPr>
            <a:endParaRPr lang="ru-RU" sz="1200" dirty="0" smtClean="0">
              <a:solidFill>
                <a:schemeClr val="tx2"/>
              </a:solidFill>
              <a:latin typeface="Times New Roman" pitchFamily="18" charset="0"/>
              <a:cs typeface="Times New Roman" pitchFamily="18" charset="0"/>
            </a:endParaRPr>
          </a:p>
          <a:p>
            <a:pPr marL="171450" indent="-171450" algn="just">
              <a:buFont typeface="Wingdings" pitchFamily="2" charset="2"/>
              <a:buChar char="ü"/>
            </a:pPr>
            <a:r>
              <a:rPr lang="ru-RU" sz="1200" dirty="0" smtClean="0">
                <a:solidFill>
                  <a:schemeClr val="tx2"/>
                </a:solidFill>
                <a:latin typeface="Times New Roman" pitchFamily="18" charset="0"/>
                <a:cs typeface="Times New Roman" pitchFamily="18" charset="0"/>
              </a:rPr>
              <a:t>1 заявка признана соответствующей </a:t>
            </a:r>
          </a:p>
          <a:p>
            <a:pPr indent="176213" algn="just"/>
            <a:r>
              <a:rPr lang="ru-RU" sz="1200" i="1" dirty="0" smtClean="0">
                <a:solidFill>
                  <a:schemeClr val="tx2"/>
                </a:solidFill>
                <a:latin typeface="Times New Roman" pitchFamily="18" charset="0"/>
                <a:cs typeface="Times New Roman" pitchFamily="18" charset="0"/>
              </a:rPr>
              <a:t>(ч. 9 ст. 82.4)</a:t>
            </a:r>
            <a:endParaRPr lang="ru-RU" sz="1200" i="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490384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smtClean="0">
                <a:solidFill>
                  <a:schemeClr val="tx2"/>
                </a:solidFill>
                <a:latin typeface="Times New Roman" pitchFamily="18" charset="0"/>
                <a:cs typeface="Times New Roman" pitchFamily="18" charset="0"/>
              </a:rPr>
              <a:t>Признание запроса котировок в электронной форме </a:t>
            </a:r>
            <a:r>
              <a:rPr lang="ru-RU" sz="1600" b="1" dirty="0" smtClean="0">
                <a:solidFill>
                  <a:srgbClr val="C00000"/>
                </a:solidFill>
                <a:latin typeface="Times New Roman" pitchFamily="18" charset="0"/>
                <a:cs typeface="Times New Roman" pitchFamily="18" charset="0"/>
              </a:rPr>
              <a:t>несостоявшимся</a:t>
            </a:r>
          </a:p>
          <a:p>
            <a:pPr marL="0" indent="0" algn="ctr">
              <a:buNone/>
            </a:pPr>
            <a:endParaRPr lang="ru-RU" sz="800" b="1"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358775" algn="just">
              <a:buNone/>
            </a:pPr>
            <a:endParaRPr lang="ru-RU" sz="1600" b="1" dirty="0" smtClean="0">
              <a:solidFill>
                <a:schemeClr val="tx2"/>
              </a:solidFill>
              <a:latin typeface="Times New Roman" pitchFamily="18" charset="0"/>
              <a:cs typeface="Times New Roman" pitchFamily="18" charset="0"/>
            </a:endParaRPr>
          </a:p>
          <a:p>
            <a:pPr algn="just"/>
            <a:endParaRPr lang="ru-RU" sz="1600"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
        <p:nvSpPr>
          <p:cNvPr id="7" name="Прямоугольник 6"/>
          <p:cNvSpPr/>
          <p:nvPr/>
        </p:nvSpPr>
        <p:spPr>
          <a:xfrm>
            <a:off x="755576" y="1772816"/>
            <a:ext cx="31266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rgbClr val="002060"/>
                </a:solidFill>
                <a:latin typeface="Times New Roman" pitchFamily="18" charset="0"/>
                <a:cs typeface="Times New Roman" pitchFamily="18" charset="0"/>
              </a:rPr>
              <a:t>По окончании срока подачи заявок</a:t>
            </a:r>
            <a:endParaRPr lang="ru-RU" sz="1400" b="1" dirty="0">
              <a:solidFill>
                <a:srgbClr val="002060"/>
              </a:solidFill>
              <a:latin typeface="Times New Roman" pitchFamily="18" charset="0"/>
              <a:cs typeface="Times New Roman" pitchFamily="18" charset="0"/>
            </a:endParaRPr>
          </a:p>
        </p:txBody>
      </p:sp>
      <p:sp>
        <p:nvSpPr>
          <p:cNvPr id="13" name="Прямоугольник 12"/>
          <p:cNvSpPr/>
          <p:nvPr/>
        </p:nvSpPr>
        <p:spPr>
          <a:xfrm>
            <a:off x="755576" y="2492896"/>
            <a:ext cx="3126647" cy="1224136"/>
          </a:xfrm>
          <a:prstGeom prst="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itchFamily="2" charset="2"/>
              <a:buChar char="ü"/>
            </a:pPr>
            <a:r>
              <a:rPr lang="ru-RU" sz="1200" dirty="0" smtClean="0">
                <a:solidFill>
                  <a:schemeClr val="tx2"/>
                </a:solidFill>
                <a:latin typeface="Times New Roman" pitchFamily="18" charset="0"/>
                <a:cs typeface="Times New Roman" pitchFamily="18" charset="0"/>
              </a:rPr>
              <a:t>не подано ни одной заявки </a:t>
            </a:r>
            <a:r>
              <a:rPr lang="ru-RU" sz="1200" i="1" dirty="0" smtClean="0">
                <a:solidFill>
                  <a:schemeClr val="tx2"/>
                </a:solidFill>
                <a:latin typeface="Times New Roman" pitchFamily="18" charset="0"/>
                <a:cs typeface="Times New Roman" pitchFamily="18" charset="0"/>
              </a:rPr>
              <a:t>(ч. 14 ст. 82.3)</a:t>
            </a:r>
          </a:p>
          <a:p>
            <a:pPr marL="171450" indent="-171450" algn="just">
              <a:buFont typeface="Wingdings" pitchFamily="2" charset="2"/>
              <a:buChar char="ü"/>
            </a:pPr>
            <a:endParaRPr lang="ru-RU" sz="1200" dirty="0" smtClean="0">
              <a:solidFill>
                <a:schemeClr val="tx2"/>
              </a:solidFill>
              <a:latin typeface="Times New Roman" pitchFamily="18" charset="0"/>
              <a:cs typeface="Times New Roman" pitchFamily="18" charset="0"/>
            </a:endParaRPr>
          </a:p>
          <a:p>
            <a:pPr marL="171450" indent="-171450" algn="just">
              <a:buFont typeface="Wingdings" pitchFamily="2" charset="2"/>
              <a:buChar char="ü"/>
            </a:pPr>
            <a:r>
              <a:rPr lang="ru-RU" sz="1200" dirty="0" smtClean="0">
                <a:solidFill>
                  <a:schemeClr val="tx2"/>
                </a:solidFill>
                <a:latin typeface="Times New Roman" pitchFamily="18" charset="0"/>
                <a:cs typeface="Times New Roman" pitchFamily="18" charset="0"/>
              </a:rPr>
              <a:t>подана только одна заявка </a:t>
            </a:r>
            <a:r>
              <a:rPr lang="ru-RU" sz="1200" i="1" dirty="0" smtClean="0">
                <a:solidFill>
                  <a:schemeClr val="tx2"/>
                </a:solidFill>
                <a:latin typeface="Times New Roman" pitchFamily="18" charset="0"/>
                <a:cs typeface="Times New Roman" pitchFamily="18" charset="0"/>
              </a:rPr>
              <a:t>(ч. 14 ст. 82.3)</a:t>
            </a:r>
            <a:endParaRPr lang="ru-RU" sz="1200" i="1" dirty="0">
              <a:solidFill>
                <a:schemeClr val="tx2"/>
              </a:solidFill>
              <a:latin typeface="Times New Roman" pitchFamily="18" charset="0"/>
              <a:cs typeface="Times New Roman" pitchFamily="18" charset="0"/>
            </a:endParaRPr>
          </a:p>
        </p:txBody>
      </p:sp>
      <p:sp>
        <p:nvSpPr>
          <p:cNvPr id="11" name="Прямоугольник 10"/>
          <p:cNvSpPr/>
          <p:nvPr/>
        </p:nvSpPr>
        <p:spPr>
          <a:xfrm>
            <a:off x="763911" y="4221088"/>
            <a:ext cx="315695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rgbClr val="002060"/>
                </a:solidFill>
                <a:latin typeface="Times New Roman" pitchFamily="18" charset="0"/>
                <a:cs typeface="Times New Roman" pitchFamily="18" charset="0"/>
              </a:rPr>
              <a:t>При рассмотрении котировочной комиссией</a:t>
            </a:r>
            <a:endParaRPr lang="ru-RU" sz="1400" b="1" dirty="0">
              <a:solidFill>
                <a:srgbClr val="002060"/>
              </a:solidFill>
              <a:latin typeface="Times New Roman" pitchFamily="18" charset="0"/>
              <a:cs typeface="Times New Roman" pitchFamily="18" charset="0"/>
            </a:endParaRPr>
          </a:p>
        </p:txBody>
      </p:sp>
      <p:sp>
        <p:nvSpPr>
          <p:cNvPr id="12" name="Прямоугольник 11"/>
          <p:cNvSpPr/>
          <p:nvPr/>
        </p:nvSpPr>
        <p:spPr>
          <a:xfrm>
            <a:off x="794215" y="4797152"/>
            <a:ext cx="3126647" cy="1224136"/>
          </a:xfrm>
          <a:prstGeom prst="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itchFamily="2" charset="2"/>
              <a:buChar char="ü"/>
            </a:pPr>
            <a:r>
              <a:rPr lang="ru-RU" sz="1200" dirty="0" smtClean="0">
                <a:solidFill>
                  <a:schemeClr val="tx2"/>
                </a:solidFill>
                <a:latin typeface="Times New Roman" pitchFamily="18" charset="0"/>
                <a:cs typeface="Times New Roman" pitchFamily="18" charset="0"/>
              </a:rPr>
              <a:t>отклонены все заявки </a:t>
            </a:r>
            <a:r>
              <a:rPr lang="ru-RU" sz="1200" i="1" dirty="0" smtClean="0">
                <a:solidFill>
                  <a:schemeClr val="tx2"/>
                </a:solidFill>
                <a:latin typeface="Times New Roman" pitchFamily="18" charset="0"/>
                <a:cs typeface="Times New Roman" pitchFamily="18" charset="0"/>
              </a:rPr>
              <a:t>(ч. 9 ст. 82.4)</a:t>
            </a:r>
          </a:p>
          <a:p>
            <a:pPr marL="171450" indent="-171450" algn="just">
              <a:buFont typeface="Wingdings" pitchFamily="2" charset="2"/>
              <a:buChar char="ü"/>
            </a:pPr>
            <a:endParaRPr lang="ru-RU" sz="1200" dirty="0" smtClean="0">
              <a:solidFill>
                <a:schemeClr val="tx2"/>
              </a:solidFill>
              <a:latin typeface="Times New Roman" pitchFamily="18" charset="0"/>
              <a:cs typeface="Times New Roman" pitchFamily="18" charset="0"/>
            </a:endParaRPr>
          </a:p>
          <a:p>
            <a:pPr marL="171450" indent="-171450" algn="just">
              <a:buFont typeface="Wingdings" pitchFamily="2" charset="2"/>
              <a:buChar char="ü"/>
            </a:pPr>
            <a:r>
              <a:rPr lang="ru-RU" sz="1200" dirty="0" smtClean="0">
                <a:solidFill>
                  <a:schemeClr val="tx2"/>
                </a:solidFill>
                <a:latin typeface="Times New Roman" pitchFamily="18" charset="0"/>
                <a:cs typeface="Times New Roman" pitchFamily="18" charset="0"/>
              </a:rPr>
              <a:t>1 заявка признана соответствующей </a:t>
            </a:r>
          </a:p>
          <a:p>
            <a:pPr indent="176213" algn="just"/>
            <a:r>
              <a:rPr lang="ru-RU" sz="1200" i="1" dirty="0" smtClean="0">
                <a:solidFill>
                  <a:schemeClr val="tx2"/>
                </a:solidFill>
                <a:latin typeface="Times New Roman" pitchFamily="18" charset="0"/>
                <a:cs typeface="Times New Roman" pitchFamily="18" charset="0"/>
              </a:rPr>
              <a:t>(ч. 9 ст. 82.4)</a:t>
            </a:r>
            <a:endParaRPr lang="ru-RU" sz="1200" i="1" dirty="0">
              <a:solidFill>
                <a:schemeClr val="tx2"/>
              </a:solidFill>
              <a:latin typeface="Times New Roman" pitchFamily="18" charset="0"/>
              <a:cs typeface="Times New Roman" pitchFamily="18" charset="0"/>
            </a:endParaRPr>
          </a:p>
        </p:txBody>
      </p:sp>
      <p:sp>
        <p:nvSpPr>
          <p:cNvPr id="8" name="Стрелка вправо 7"/>
          <p:cNvSpPr/>
          <p:nvPr/>
        </p:nvSpPr>
        <p:spPr>
          <a:xfrm>
            <a:off x="3920862" y="3614536"/>
            <a:ext cx="648072"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4712950" y="3686544"/>
            <a:ext cx="41764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rgbClr val="C00000"/>
                </a:solidFill>
                <a:latin typeface="Times New Roman" pitchFamily="18" charset="0"/>
                <a:cs typeface="Times New Roman" pitchFamily="18" charset="0"/>
              </a:rPr>
              <a:t>Продление срока подачи заявок на 4 рабочих дня </a:t>
            </a:r>
            <a:endParaRPr lang="ru-RU" sz="1400" b="1" dirty="0">
              <a:solidFill>
                <a:srgbClr val="C00000"/>
              </a:solidFill>
              <a:latin typeface="Times New Roman" pitchFamily="18" charset="0"/>
              <a:cs typeface="Times New Roman" pitchFamily="18" charset="0"/>
            </a:endParaRPr>
          </a:p>
        </p:txBody>
      </p:sp>
      <p:sp>
        <p:nvSpPr>
          <p:cNvPr id="15" name="Прямоугольник 14"/>
          <p:cNvSpPr/>
          <p:nvPr/>
        </p:nvSpPr>
        <p:spPr>
          <a:xfrm>
            <a:off x="4577701" y="2007708"/>
            <a:ext cx="2016224" cy="1224136"/>
          </a:xfrm>
          <a:prstGeom prst="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1200" dirty="0" smtClean="0">
                <a:solidFill>
                  <a:schemeClr val="tx2"/>
                </a:solidFill>
                <a:latin typeface="Times New Roman" pitchFamily="18" charset="0"/>
                <a:cs typeface="Times New Roman" pitchFamily="18" charset="0"/>
              </a:rPr>
              <a:t>нет заявок; </a:t>
            </a:r>
          </a:p>
          <a:p>
            <a:pPr algn="just"/>
            <a:r>
              <a:rPr lang="ru-RU" sz="1200" dirty="0" smtClean="0">
                <a:solidFill>
                  <a:schemeClr val="tx2"/>
                </a:solidFill>
                <a:latin typeface="Times New Roman" pitchFamily="18" charset="0"/>
                <a:cs typeface="Times New Roman" pitchFamily="18" charset="0"/>
              </a:rPr>
              <a:t>все отклонены; </a:t>
            </a:r>
          </a:p>
          <a:p>
            <a:pPr algn="just"/>
            <a:r>
              <a:rPr lang="ru-RU" sz="1200" dirty="0" smtClean="0">
                <a:solidFill>
                  <a:schemeClr val="tx2"/>
                </a:solidFill>
                <a:latin typeface="Times New Roman" pitchFamily="18" charset="0"/>
                <a:cs typeface="Times New Roman" pitchFamily="18" charset="0"/>
              </a:rPr>
              <a:t>«второй победитель» уклонился или отказался от заключения контракта</a:t>
            </a:r>
            <a:endParaRPr lang="ru-RU" sz="1200" i="1" dirty="0">
              <a:solidFill>
                <a:schemeClr val="tx2"/>
              </a:solidFill>
              <a:latin typeface="Times New Roman" pitchFamily="18" charset="0"/>
              <a:cs typeface="Times New Roman" pitchFamily="18" charset="0"/>
            </a:endParaRPr>
          </a:p>
        </p:txBody>
      </p:sp>
      <p:sp>
        <p:nvSpPr>
          <p:cNvPr id="16" name="Стрелка вправо 15"/>
          <p:cNvSpPr/>
          <p:nvPr/>
        </p:nvSpPr>
        <p:spPr>
          <a:xfrm>
            <a:off x="6701936" y="2367748"/>
            <a:ext cx="504056" cy="432048"/>
          </a:xfrm>
          <a:prstGeom prst="rightArrow">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Скругленный прямоугольник 8"/>
          <p:cNvSpPr/>
          <p:nvPr/>
        </p:nvSpPr>
        <p:spPr>
          <a:xfrm>
            <a:off x="7314004" y="1971704"/>
            <a:ext cx="1512198" cy="1260140"/>
          </a:xfrm>
          <a:prstGeom prst="round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rgbClr val="4F81BD"/>
                </a:solidFill>
                <a:latin typeface="Times New Roman" pitchFamily="18" charset="0"/>
                <a:cs typeface="Times New Roman" pitchFamily="18" charset="0"/>
              </a:rPr>
              <a:t>Осуществление новой закупки </a:t>
            </a:r>
          </a:p>
          <a:p>
            <a:pPr algn="ctr"/>
            <a:r>
              <a:rPr lang="ru-RU" sz="1200" i="1" dirty="0" smtClean="0">
                <a:solidFill>
                  <a:srgbClr val="4F81BD"/>
                </a:solidFill>
                <a:latin typeface="Times New Roman" pitchFamily="18" charset="0"/>
                <a:cs typeface="Times New Roman" pitchFamily="18" charset="0"/>
              </a:rPr>
              <a:t>(ч. 2 ст. 82.6)</a:t>
            </a:r>
            <a:endParaRPr lang="ru-RU" sz="1200" i="1" dirty="0">
              <a:solidFill>
                <a:srgbClr val="4F81BD"/>
              </a:solidFill>
              <a:latin typeface="Times New Roman" pitchFamily="18" charset="0"/>
              <a:cs typeface="Times New Roman" pitchFamily="18" charset="0"/>
            </a:endParaRPr>
          </a:p>
        </p:txBody>
      </p:sp>
      <p:sp>
        <p:nvSpPr>
          <p:cNvPr id="18" name="Прямоугольник 17"/>
          <p:cNvSpPr/>
          <p:nvPr/>
        </p:nvSpPr>
        <p:spPr>
          <a:xfrm>
            <a:off x="4586036" y="4816020"/>
            <a:ext cx="2016224" cy="1224136"/>
          </a:xfrm>
          <a:prstGeom prst="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1200" dirty="0" smtClean="0">
                <a:solidFill>
                  <a:schemeClr val="tx2"/>
                </a:solidFill>
                <a:latin typeface="Times New Roman" pitchFamily="18" charset="0"/>
                <a:cs typeface="Times New Roman" pitchFamily="18" charset="0"/>
              </a:rPr>
              <a:t>так и осталась одна заявка, соответствующая требования извещения; </a:t>
            </a:r>
          </a:p>
          <a:p>
            <a:pPr algn="just"/>
            <a:r>
              <a:rPr lang="ru-RU" sz="1200" dirty="0" smtClean="0">
                <a:solidFill>
                  <a:schemeClr val="tx2"/>
                </a:solidFill>
                <a:latin typeface="Times New Roman" pitchFamily="18" charset="0"/>
                <a:cs typeface="Times New Roman" pitchFamily="18" charset="0"/>
              </a:rPr>
              <a:t>по результатам рассмотрения только одна заявка соответствует</a:t>
            </a:r>
            <a:endParaRPr lang="ru-RU" sz="1200" i="1" dirty="0">
              <a:solidFill>
                <a:schemeClr val="tx2"/>
              </a:solidFill>
              <a:latin typeface="Times New Roman" pitchFamily="18" charset="0"/>
              <a:cs typeface="Times New Roman" pitchFamily="18" charset="0"/>
            </a:endParaRPr>
          </a:p>
        </p:txBody>
      </p:sp>
      <p:sp>
        <p:nvSpPr>
          <p:cNvPr id="19" name="Стрелка вправо 18"/>
          <p:cNvSpPr/>
          <p:nvPr/>
        </p:nvSpPr>
        <p:spPr>
          <a:xfrm>
            <a:off x="6710271" y="5176060"/>
            <a:ext cx="504056" cy="432048"/>
          </a:xfrm>
          <a:prstGeom prst="rightArrow">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Скругленный прямоугольник 19"/>
          <p:cNvSpPr/>
          <p:nvPr/>
        </p:nvSpPr>
        <p:spPr>
          <a:xfrm>
            <a:off x="7322339" y="4780016"/>
            <a:ext cx="1512198" cy="1260140"/>
          </a:xfrm>
          <a:prstGeom prst="round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rgbClr val="4F81BD"/>
                </a:solidFill>
                <a:latin typeface="Times New Roman" pitchFamily="18" charset="0"/>
                <a:cs typeface="Times New Roman" pitchFamily="18" charset="0"/>
              </a:rPr>
              <a:t>Контракт с ед. поставщиком в соответствии с </a:t>
            </a:r>
          </a:p>
          <a:p>
            <a:pPr algn="ctr"/>
            <a:r>
              <a:rPr lang="ru-RU" sz="1200" dirty="0" smtClean="0">
                <a:solidFill>
                  <a:srgbClr val="4F81BD"/>
                </a:solidFill>
                <a:latin typeface="Times New Roman" pitchFamily="18" charset="0"/>
                <a:cs typeface="Times New Roman" pitchFamily="18" charset="0"/>
              </a:rPr>
              <a:t>п. 25.2 ч. 1 ст. 93 </a:t>
            </a:r>
            <a:r>
              <a:rPr lang="ru-RU" sz="1200" i="1" dirty="0" smtClean="0">
                <a:solidFill>
                  <a:srgbClr val="4F81BD"/>
                </a:solidFill>
                <a:latin typeface="Times New Roman" pitchFamily="18" charset="0"/>
                <a:cs typeface="Times New Roman" pitchFamily="18" charset="0"/>
              </a:rPr>
              <a:t>(ч. 3 ст. 82.6)</a:t>
            </a:r>
            <a:endParaRPr lang="ru-RU" sz="1200" i="1" dirty="0">
              <a:solidFill>
                <a:srgbClr val="4F81BD"/>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585783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pic>
        <p:nvPicPr>
          <p:cNvPr id="1026" name="Picture 2"/>
          <p:cNvPicPr>
            <a:picLocks noGrp="1" noChangeAspect="1" noChangeArrowheads="1"/>
          </p:cNvPicPr>
          <p:nvPr>
            <p:ph idx="1"/>
          </p:nvPr>
        </p:nvPicPr>
        <p:blipFill>
          <a:blip r:embed="rId4" cstate="print"/>
          <a:srcRect/>
          <a:stretch>
            <a:fillRect/>
          </a:stretch>
        </p:blipFill>
        <p:spPr bwMode="auto">
          <a:xfrm>
            <a:off x="611188" y="1732347"/>
            <a:ext cx="8229600" cy="3455218"/>
          </a:xfrm>
          <a:prstGeom prst="rect">
            <a:avLst/>
          </a:prstGeom>
          <a:noFill/>
          <a:ln w="9525">
            <a:noFill/>
            <a:miter lim="800000"/>
            <a:headEnd/>
            <a:tailEnd/>
          </a:ln>
        </p:spPr>
      </p:pic>
      <p:sp>
        <p:nvSpPr>
          <p:cNvPr id="8"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a:t>
            </a:r>
            <a:r>
              <a:rPr lang="ru-RU" sz="2000" b="1" dirty="0" smtClean="0">
                <a:solidFill>
                  <a:srgbClr val="002060"/>
                </a:solidFill>
                <a:latin typeface="Times New Roman" pitchFamily="18" charset="0"/>
                <a:cs typeface="Times New Roman" pitchFamily="18" charset="0"/>
              </a:rPr>
              <a:t>ПРОВЕДЕНИЯ ЭЛЕКТРОННОГО ЗАПРОСА </a:t>
            </a:r>
            <a:r>
              <a:rPr lang="ru-RU" sz="2000" b="1" dirty="0" smtClean="0">
                <a:solidFill>
                  <a:srgbClr val="002060"/>
                </a:solidFill>
                <a:latin typeface="Times New Roman" pitchFamily="18" charset="0"/>
                <a:cs typeface="Times New Roman" pitchFamily="18" charset="0"/>
              </a:rPr>
              <a:t>ПРЕДЛОЖЕНИЙ</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8"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СЛУЧАИ </a:t>
            </a:r>
            <a:r>
              <a:rPr lang="ru-RU" sz="2000" b="1" dirty="0" smtClean="0">
                <a:solidFill>
                  <a:srgbClr val="002060"/>
                </a:solidFill>
                <a:latin typeface="Times New Roman" pitchFamily="18" charset="0"/>
                <a:cs typeface="Times New Roman" pitchFamily="18" charset="0"/>
              </a:rPr>
              <a:t>ПРОВЕДЕНИЯ ЭЛЕКТРОННОГО ЗАПРОСА </a:t>
            </a:r>
            <a:r>
              <a:rPr lang="ru-RU" sz="2000" b="1" dirty="0" smtClean="0">
                <a:solidFill>
                  <a:srgbClr val="002060"/>
                </a:solidFill>
                <a:latin typeface="Times New Roman" pitchFamily="18" charset="0"/>
                <a:cs typeface="Times New Roman" pitchFamily="18" charset="0"/>
              </a:rPr>
              <a:t>ПРЕДЛОЖЕНИЙ</a:t>
            </a:r>
            <a:endParaRPr lang="ru-RU" sz="2000" b="1" dirty="0">
              <a:solidFill>
                <a:srgbClr val="00206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4" cstate="print"/>
          <a:srcRect/>
          <a:stretch>
            <a:fillRect/>
          </a:stretch>
        </p:blipFill>
        <p:spPr bwMode="auto">
          <a:xfrm>
            <a:off x="-10959" y="1412776"/>
            <a:ext cx="9154959" cy="42656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8"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РОВЕДЕНИЯ </a:t>
            </a:r>
            <a:r>
              <a:rPr lang="ru-RU" sz="2000" b="1" dirty="0" smtClean="0">
                <a:solidFill>
                  <a:srgbClr val="002060"/>
                </a:solidFill>
                <a:latin typeface="Times New Roman" pitchFamily="18" charset="0"/>
                <a:cs typeface="Times New Roman" pitchFamily="18" charset="0"/>
              </a:rPr>
              <a:t>ЭЛЕКТРОННОГО ЗАПРОСА </a:t>
            </a:r>
            <a:r>
              <a:rPr lang="ru-RU" sz="2000" b="1" dirty="0" smtClean="0">
                <a:solidFill>
                  <a:srgbClr val="002060"/>
                </a:solidFill>
                <a:latin typeface="Times New Roman" pitchFamily="18" charset="0"/>
                <a:cs typeface="Times New Roman" pitchFamily="18" charset="0"/>
              </a:rPr>
              <a:t>ПРЕДЛОЖЕНИЙ</a:t>
            </a:r>
            <a:endParaRPr lang="ru-RU" sz="2000" b="1" dirty="0">
              <a:solidFill>
                <a:srgbClr val="00206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4" cstate="print"/>
          <a:srcRect/>
          <a:stretch>
            <a:fillRect/>
          </a:stretch>
        </p:blipFill>
        <p:spPr bwMode="auto">
          <a:xfrm>
            <a:off x="0" y="1700808"/>
            <a:ext cx="8919066" cy="410445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24744"/>
            <a:ext cx="8229600" cy="4525963"/>
          </a:xfrm>
        </p:spPr>
        <p:txBody>
          <a:bodyPr>
            <a:noAutofit/>
          </a:bodyPr>
          <a:lstStyle/>
          <a:p>
            <a:r>
              <a:rPr lang="ru-RU" sz="2000" b="1" dirty="0" smtClean="0">
                <a:solidFill>
                  <a:schemeClr val="tx2"/>
                </a:solidFill>
                <a:latin typeface="Times New Roman" pitchFamily="18" charset="0"/>
                <a:cs typeface="Times New Roman" pitchFamily="18" charset="0"/>
              </a:rPr>
              <a:t>электронный аукцион</a:t>
            </a:r>
          </a:p>
          <a:p>
            <a:r>
              <a:rPr lang="ru-RU" sz="2000" b="1" dirty="0" smtClean="0">
                <a:solidFill>
                  <a:schemeClr val="tx2"/>
                </a:solidFill>
                <a:latin typeface="Times New Roman" pitchFamily="18" charset="0"/>
                <a:cs typeface="Times New Roman" pitchFamily="18" charset="0"/>
              </a:rPr>
              <a:t>открытый конкурс в электронной форме</a:t>
            </a:r>
          </a:p>
          <a:p>
            <a:r>
              <a:rPr lang="ru-RU" sz="2000" b="1" dirty="0" smtClean="0">
                <a:solidFill>
                  <a:schemeClr val="tx2"/>
                </a:solidFill>
                <a:latin typeface="Times New Roman" pitchFamily="18" charset="0"/>
                <a:cs typeface="Times New Roman" pitchFamily="18" charset="0"/>
              </a:rPr>
              <a:t>конкурс с ограниченным </a:t>
            </a:r>
            <a:r>
              <a:rPr lang="ru-RU" sz="2000" b="1" dirty="0">
                <a:solidFill>
                  <a:schemeClr val="tx2"/>
                </a:solidFill>
                <a:latin typeface="Times New Roman" pitchFamily="18" charset="0"/>
                <a:cs typeface="Times New Roman" pitchFamily="18" charset="0"/>
              </a:rPr>
              <a:t>участием в электронной форме</a:t>
            </a:r>
            <a:endParaRPr lang="ru-RU" sz="2000" b="1" dirty="0" smtClean="0">
              <a:solidFill>
                <a:schemeClr val="tx2"/>
              </a:solidFill>
              <a:latin typeface="Times New Roman" pitchFamily="18" charset="0"/>
              <a:cs typeface="Times New Roman" pitchFamily="18" charset="0"/>
            </a:endParaRPr>
          </a:p>
          <a:p>
            <a:r>
              <a:rPr lang="ru-RU" sz="2000" b="1" dirty="0" smtClean="0">
                <a:solidFill>
                  <a:schemeClr val="tx2"/>
                </a:solidFill>
                <a:latin typeface="Times New Roman" pitchFamily="18" charset="0"/>
                <a:cs typeface="Times New Roman" pitchFamily="18" charset="0"/>
              </a:rPr>
              <a:t>запрос </a:t>
            </a:r>
            <a:r>
              <a:rPr lang="ru-RU" sz="2000" b="1" dirty="0">
                <a:solidFill>
                  <a:schemeClr val="tx2"/>
                </a:solidFill>
                <a:latin typeface="Times New Roman" pitchFamily="18" charset="0"/>
                <a:cs typeface="Times New Roman" pitchFamily="18" charset="0"/>
              </a:rPr>
              <a:t>котировок в электронной форме</a:t>
            </a:r>
            <a:endParaRPr lang="ru-RU" sz="2000" b="1" dirty="0" smtClean="0">
              <a:solidFill>
                <a:schemeClr val="tx2"/>
              </a:solidFill>
              <a:latin typeface="Times New Roman" pitchFamily="18" charset="0"/>
              <a:cs typeface="Times New Roman" pitchFamily="18" charset="0"/>
            </a:endParaRPr>
          </a:p>
          <a:p>
            <a:r>
              <a:rPr lang="ru-RU" sz="2000" b="1" dirty="0" smtClean="0">
                <a:solidFill>
                  <a:schemeClr val="tx2"/>
                </a:solidFill>
                <a:latin typeface="Times New Roman" pitchFamily="18" charset="0"/>
                <a:cs typeface="Times New Roman" pitchFamily="18" charset="0"/>
              </a:rPr>
              <a:t>запрос </a:t>
            </a:r>
            <a:r>
              <a:rPr lang="ru-RU" sz="2000" b="1" dirty="0">
                <a:solidFill>
                  <a:schemeClr val="tx2"/>
                </a:solidFill>
                <a:latin typeface="Times New Roman" pitchFamily="18" charset="0"/>
                <a:cs typeface="Times New Roman" pitchFamily="18" charset="0"/>
              </a:rPr>
              <a:t>предложений в электронной форме</a:t>
            </a:r>
            <a:endParaRPr lang="ru-RU" sz="2000" b="1" dirty="0" smtClean="0">
              <a:solidFill>
                <a:schemeClr val="tx2"/>
              </a:solidFill>
              <a:latin typeface="Times New Roman" pitchFamily="18" charset="0"/>
              <a:cs typeface="Times New Roman" pitchFamily="18" charset="0"/>
            </a:endParaRPr>
          </a:p>
          <a:p>
            <a:r>
              <a:rPr lang="ru-RU" sz="2000" b="1" dirty="0" smtClean="0">
                <a:solidFill>
                  <a:schemeClr val="tx2"/>
                </a:solidFill>
                <a:latin typeface="Times New Roman" pitchFamily="18" charset="0"/>
                <a:cs typeface="Times New Roman" pitchFamily="18" charset="0"/>
              </a:rPr>
              <a:t>двухэтапный </a:t>
            </a:r>
            <a:r>
              <a:rPr lang="ru-RU" sz="2000" b="1" dirty="0">
                <a:solidFill>
                  <a:schemeClr val="tx2"/>
                </a:solidFill>
                <a:latin typeface="Times New Roman" pitchFamily="18" charset="0"/>
                <a:cs typeface="Times New Roman" pitchFamily="18" charset="0"/>
              </a:rPr>
              <a:t>конкурс в электронной форме</a:t>
            </a:r>
            <a:endParaRPr lang="ru-RU" sz="2000" b="1" dirty="0" smtClean="0">
              <a:solidFill>
                <a:schemeClr val="tx2"/>
              </a:solidFill>
              <a:latin typeface="Times New Roman" pitchFamily="18" charset="0"/>
              <a:cs typeface="Times New Roman" pitchFamily="18" charset="0"/>
            </a:endParaRPr>
          </a:p>
          <a:p>
            <a:endParaRPr lang="ru-RU" sz="2000" b="1" dirty="0" smtClean="0">
              <a:solidFill>
                <a:schemeClr val="tx2"/>
              </a:solidFill>
              <a:latin typeface="Times New Roman" pitchFamily="18" charset="0"/>
              <a:cs typeface="Times New Roman" pitchFamily="18" charset="0"/>
            </a:endParaRPr>
          </a:p>
          <a:p>
            <a:pPr>
              <a:buNone/>
            </a:pPr>
            <a:endParaRPr lang="ru-RU" sz="1600" b="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smtClean="0">
                <a:solidFill>
                  <a:srgbClr val="002060"/>
                </a:solidFill>
                <a:latin typeface="Times New Roman" pitchFamily="18" charset="0"/>
                <a:cs typeface="Times New Roman" pitchFamily="18" charset="0"/>
              </a:rPr>
              <a:t>ЭЛЕКТРОННЫЕ СПОСОБЫ КОНКУРЕНТНЫХ ЗАКУПОК</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lgn="ctr">
              <a:buNone/>
            </a:pPr>
            <a:endParaRPr lang="ru-RU" sz="5000" b="1" i="1" dirty="0" smtClean="0">
              <a:solidFill>
                <a:schemeClr val="tx2"/>
              </a:solidFill>
              <a:latin typeface="Times New Roman" pitchFamily="18" charset="0"/>
              <a:cs typeface="Times New Roman" pitchFamily="18" charset="0"/>
            </a:endParaRPr>
          </a:p>
          <a:p>
            <a:pPr algn="ctr">
              <a:buNone/>
            </a:pPr>
            <a:r>
              <a:rPr lang="ru-RU" sz="5000" b="1" i="1" dirty="0" smtClean="0">
                <a:solidFill>
                  <a:schemeClr val="tx2"/>
                </a:solidFill>
                <a:latin typeface="Times New Roman" pitchFamily="18" charset="0"/>
                <a:cs typeface="Times New Roman" pitchFamily="18" charset="0"/>
              </a:rPr>
              <a:t>Спасибо за внимание!</a:t>
            </a: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844824"/>
            <a:ext cx="8229600" cy="4525963"/>
          </a:xfrm>
        </p:spPr>
        <p:txBody>
          <a:bodyPr>
            <a:noAutofit/>
          </a:bodyPr>
          <a:lstStyle/>
          <a:p>
            <a:pPr>
              <a:buNone/>
            </a:pPr>
            <a:r>
              <a:rPr lang="ru-RU" sz="1600" b="1" dirty="0" smtClean="0">
                <a:solidFill>
                  <a:schemeClr val="tx2"/>
                </a:solidFill>
                <a:latin typeface="Times New Roman" pitchFamily="18" charset="0"/>
                <a:cs typeface="Times New Roman" pitchFamily="18" charset="0"/>
              </a:rPr>
              <a:t>Требование о применении электронных способов не распространяется:</a:t>
            </a:r>
          </a:p>
          <a:p>
            <a:pPr>
              <a:buNone/>
            </a:pPr>
            <a:endParaRPr lang="ru-RU" sz="1000" b="1" dirty="0" smtClean="0">
              <a:solidFill>
                <a:schemeClr val="tx2"/>
              </a:solidFill>
              <a:latin typeface="Times New Roman" pitchFamily="18" charset="0"/>
              <a:cs typeface="Times New Roman" pitchFamily="18" charset="0"/>
            </a:endParaRPr>
          </a:p>
          <a:p>
            <a:r>
              <a:rPr lang="ru-RU" sz="1400" dirty="0" smtClean="0">
                <a:solidFill>
                  <a:schemeClr val="tx2"/>
                </a:solidFill>
                <a:latin typeface="Times New Roman" pitchFamily="18" charset="0"/>
                <a:cs typeface="Times New Roman" pitchFamily="18" charset="0"/>
              </a:rPr>
              <a:t>запроса котировок для обеспечения деятельности заказчика на территории иностранного государства (ст. 75);</a:t>
            </a:r>
          </a:p>
          <a:p>
            <a:r>
              <a:rPr lang="ru-RU" sz="1400" dirty="0" smtClean="0">
                <a:solidFill>
                  <a:schemeClr val="tx2"/>
                </a:solidFill>
                <a:latin typeface="Times New Roman" pitchFamily="18" charset="0"/>
                <a:cs typeface="Times New Roman" pitchFamily="18" charset="0"/>
              </a:rPr>
              <a:t>запрос котировок для оказания скорой, в том числе скорой специализированной, медицинской помощи в экстренной или неотложной форме и нормального жизнеобеспечения граждан  (ст. 76);</a:t>
            </a:r>
          </a:p>
          <a:p>
            <a:r>
              <a:rPr lang="ru-RU" sz="1400" dirty="0" smtClean="0">
                <a:solidFill>
                  <a:schemeClr val="tx2"/>
                </a:solidFill>
                <a:latin typeface="Times New Roman" pitchFamily="18" charset="0"/>
                <a:cs typeface="Times New Roman" pitchFamily="18" charset="0"/>
              </a:rPr>
              <a:t>предварительном отборе участников закупки в целях оказания гуманитарной помощи либо ликвидации последствий чрезвычайных ситуаций природного или техногенного характера (ст. 80);</a:t>
            </a:r>
          </a:p>
          <a:p>
            <a:r>
              <a:rPr lang="ru-RU" sz="1400" dirty="0" smtClean="0">
                <a:solidFill>
                  <a:schemeClr val="tx2"/>
                </a:solidFill>
                <a:latin typeface="Times New Roman" pitchFamily="18" charset="0"/>
                <a:cs typeface="Times New Roman" pitchFamily="18" charset="0"/>
              </a:rPr>
              <a:t>запрос котировок в целях оказания гуманитарной помощи либо ликвидации последствий чрезвычайных ситуаций природного или техногенного характера (ст. 82);</a:t>
            </a:r>
          </a:p>
          <a:p>
            <a:r>
              <a:rPr lang="ru-RU" sz="1400" dirty="0" smtClean="0">
                <a:solidFill>
                  <a:schemeClr val="tx2"/>
                </a:solidFill>
                <a:latin typeface="Times New Roman" pitchFamily="18" charset="0"/>
                <a:cs typeface="Times New Roman" pitchFamily="18" charset="0"/>
              </a:rPr>
              <a:t>закрытые способы определения поставщиков (подрядчиков, исполнителей) (ст. 84);</a:t>
            </a:r>
          </a:p>
          <a:p>
            <a:r>
              <a:rPr lang="ru-RU" sz="1400" dirty="0" smtClean="0">
                <a:solidFill>
                  <a:schemeClr val="tx2"/>
                </a:solidFill>
                <a:latin typeface="Times New Roman" pitchFamily="18" charset="0"/>
                <a:cs typeface="Times New Roman" pitchFamily="18" charset="0"/>
              </a:rPr>
              <a:t>закупки у единственного поставщика (подрядчика, исполнителя) (ст. 93);</a:t>
            </a:r>
          </a:p>
          <a:p>
            <a:r>
              <a:rPr lang="ru-RU" sz="1400" dirty="0" smtClean="0">
                <a:solidFill>
                  <a:schemeClr val="tx2"/>
                </a:solidFill>
                <a:latin typeface="Times New Roman" pitchFamily="18" charset="0"/>
                <a:cs typeface="Times New Roman" pitchFamily="18" charset="0"/>
              </a:rPr>
              <a:t>закупки в соответствии с решением Правительства Российской Федерации (ст. 111);</a:t>
            </a:r>
          </a:p>
          <a:p>
            <a:r>
              <a:rPr lang="ru-RU" sz="1400" dirty="0" smtClean="0">
                <a:solidFill>
                  <a:schemeClr val="tx2"/>
                </a:solidFill>
                <a:latin typeface="Times New Roman" pitchFamily="18" charset="0"/>
                <a:cs typeface="Times New Roman" pitchFamily="18" charset="0"/>
              </a:rPr>
              <a:t>закупки на территории иностранного государства для обеспечения деятельности заказчиков, осуществляющих деятельность на территории иностранного государства  (111.1).</a:t>
            </a: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smtClean="0">
                <a:solidFill>
                  <a:srgbClr val="002060"/>
                </a:solidFill>
                <a:latin typeface="Times New Roman" pitchFamily="18" charset="0"/>
                <a:cs typeface="Times New Roman" pitchFamily="18" charset="0"/>
              </a:rPr>
              <a:t>ЭЛЕКТРОННЫЕ СПОСОБЫ КОНКУРЕНТНЫХ ЗАКУПОК</a:t>
            </a:r>
            <a:endParaRPr lang="ru-RU" sz="2000" b="1" dirty="0">
              <a:solidFill>
                <a:srgbClr val="002060"/>
              </a:solidFill>
              <a:latin typeface="Times New Roman" pitchFamily="18" charset="0"/>
              <a:cs typeface="Times New Roman" pitchFamily="18" charset="0"/>
            </a:endParaRPr>
          </a:p>
        </p:txBody>
      </p:sp>
      <p:sp>
        <p:nvSpPr>
          <p:cNvPr id="7" name="Прямоугольник 6"/>
          <p:cNvSpPr/>
          <p:nvPr/>
        </p:nvSpPr>
        <p:spPr>
          <a:xfrm>
            <a:off x="539552" y="980728"/>
            <a:ext cx="8208912" cy="646331"/>
          </a:xfrm>
          <a:prstGeom prst="rect">
            <a:avLst/>
          </a:prstGeom>
        </p:spPr>
        <p:txBody>
          <a:bodyPr wrap="square">
            <a:spAutoFit/>
          </a:bodyPr>
          <a:lstStyle/>
          <a:p>
            <a:pPr algn="ctr">
              <a:buNone/>
            </a:pPr>
            <a:r>
              <a:rPr lang="ru-RU" b="1" dirty="0" smtClean="0">
                <a:solidFill>
                  <a:srgbClr val="FF0000"/>
                </a:solidFill>
                <a:latin typeface="Times New Roman" pitchFamily="18" charset="0"/>
                <a:cs typeface="Times New Roman" pitchFamily="18" charset="0"/>
              </a:rPr>
              <a:t>С 01 января 2019 года проведение закупок не в электронном виде будет приравниваться к грубому нарушению законодательства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358775" algn="just">
              <a:buNone/>
            </a:pPr>
            <a:r>
              <a:rPr lang="ru-RU" sz="1600" b="1" dirty="0" smtClean="0">
                <a:solidFill>
                  <a:schemeClr val="tx2"/>
                </a:solidFill>
                <a:latin typeface="Times New Roman" pitchFamily="18" charset="0"/>
                <a:cs typeface="Times New Roman" pitchFamily="18" charset="0"/>
              </a:rPr>
              <a:t>Запрос котировок в электронной форме – </a:t>
            </a:r>
            <a:r>
              <a:rPr lang="ru-RU" sz="1600" dirty="0" smtClean="0">
                <a:solidFill>
                  <a:schemeClr val="tx2"/>
                </a:solidFill>
                <a:latin typeface="Times New Roman" pitchFamily="18" charset="0"/>
                <a:cs typeface="Times New Roman" pitchFamily="18" charset="0"/>
              </a:rPr>
              <a:t>способ определения поставщика, при котором информация о закупке сообщается неограниченному кругу лиц путем размещения извещения в ЕИС, победителем признается участник, предложивший наиболее низкую цену контракта и соответствующий требованиям, установленным в извещении. </a:t>
            </a:r>
          </a:p>
          <a:p>
            <a:pPr marL="0" indent="358775" algn="just">
              <a:buNone/>
            </a:pPr>
            <a:endParaRPr lang="ru-RU" sz="1600" b="1" dirty="0" smtClean="0">
              <a:solidFill>
                <a:schemeClr val="tx2"/>
              </a:solidFill>
              <a:latin typeface="Times New Roman" pitchFamily="18" charset="0"/>
              <a:cs typeface="Times New Roman" pitchFamily="18" charset="0"/>
            </a:endParaRPr>
          </a:p>
          <a:p>
            <a:pPr marL="0" indent="358775" algn="just">
              <a:buNone/>
            </a:pPr>
            <a:r>
              <a:rPr lang="ru-RU" sz="1600" b="1" dirty="0" smtClean="0">
                <a:solidFill>
                  <a:schemeClr val="tx2"/>
                </a:solidFill>
                <a:latin typeface="Times New Roman" pitchFamily="18" charset="0"/>
                <a:cs typeface="Times New Roman" pitchFamily="18" charset="0"/>
              </a:rPr>
              <a:t>Условия проведения электронного запроса котировок:</a:t>
            </a:r>
          </a:p>
          <a:p>
            <a:r>
              <a:rPr lang="ru-RU" sz="1600" dirty="0" smtClean="0">
                <a:solidFill>
                  <a:schemeClr val="tx2"/>
                </a:solidFill>
                <a:latin typeface="Times New Roman" pitchFamily="18" charset="0"/>
                <a:cs typeface="Times New Roman" pitchFamily="18" charset="0"/>
              </a:rPr>
              <a:t>начальная (максимальная) цена контракта не превышает 500 тыс. руб.;</a:t>
            </a:r>
          </a:p>
          <a:p>
            <a:r>
              <a:rPr lang="ru-RU" sz="1600" dirty="0" smtClean="0">
                <a:solidFill>
                  <a:schemeClr val="tx2"/>
                </a:solidFill>
                <a:latin typeface="Times New Roman" pitchFamily="18" charset="0"/>
                <a:cs typeface="Times New Roman" pitchFamily="18" charset="0"/>
              </a:rPr>
              <a:t>годовой объём таких закупок не превышает 10% совокупного годового объема закупок заказчика;</a:t>
            </a:r>
          </a:p>
          <a:p>
            <a:r>
              <a:rPr lang="ru-RU" sz="1600" dirty="0" smtClean="0">
                <a:solidFill>
                  <a:schemeClr val="tx2"/>
                </a:solidFill>
                <a:latin typeface="Times New Roman" pitchFamily="18" charset="0"/>
                <a:cs typeface="Times New Roman" pitchFamily="18" charset="0"/>
              </a:rPr>
              <a:t>годовой объём таких закупок не составляет более чем 100 млн. руб.</a:t>
            </a:r>
          </a:p>
          <a:p>
            <a:endParaRPr lang="ru-RU" sz="1600" dirty="0">
              <a:solidFill>
                <a:schemeClr val="tx2"/>
              </a:solidFill>
              <a:latin typeface="Times New Roman" pitchFamily="18" charset="0"/>
              <a:cs typeface="Times New Roman" pitchFamily="18" charset="0"/>
            </a:endParaRPr>
          </a:p>
          <a:p>
            <a:pPr marL="0" indent="360363">
              <a:buNone/>
            </a:pPr>
            <a:r>
              <a:rPr lang="ru-RU" sz="1600" b="1" dirty="0" smtClean="0">
                <a:solidFill>
                  <a:schemeClr val="tx2"/>
                </a:solidFill>
                <a:latin typeface="Times New Roman" pitchFamily="18" charset="0"/>
                <a:cs typeface="Times New Roman" pitchFamily="18" charset="0"/>
              </a:rPr>
              <a:t>Особенности:</a:t>
            </a:r>
          </a:p>
          <a:p>
            <a:r>
              <a:rPr lang="ru-RU" sz="1600" dirty="0" smtClean="0">
                <a:solidFill>
                  <a:schemeClr val="tx2"/>
                </a:solidFill>
                <a:latin typeface="Times New Roman" pitchFamily="18" charset="0"/>
                <a:cs typeface="Times New Roman" pitchFamily="18" charset="0"/>
              </a:rPr>
              <a:t>не </a:t>
            </a:r>
            <a:r>
              <a:rPr lang="ru-RU" sz="1600" dirty="0">
                <a:solidFill>
                  <a:schemeClr val="tx2"/>
                </a:solidFill>
                <a:latin typeface="Times New Roman" pitchFamily="18" charset="0"/>
                <a:cs typeface="Times New Roman" pitchFamily="18" charset="0"/>
              </a:rPr>
              <a:t>требуется составление документации о </a:t>
            </a:r>
            <a:r>
              <a:rPr lang="ru-RU" sz="1600" dirty="0" smtClean="0">
                <a:solidFill>
                  <a:schemeClr val="tx2"/>
                </a:solidFill>
                <a:latin typeface="Times New Roman" pitchFamily="18" charset="0"/>
                <a:cs typeface="Times New Roman" pitchFamily="18" charset="0"/>
              </a:rPr>
              <a:t>закупке</a:t>
            </a:r>
          </a:p>
          <a:p>
            <a:r>
              <a:rPr lang="ru-RU" sz="1600" dirty="0" smtClean="0">
                <a:solidFill>
                  <a:schemeClr val="tx2"/>
                </a:solidFill>
                <a:latin typeface="Times New Roman" pitchFamily="18" charset="0"/>
                <a:cs typeface="Times New Roman" pitchFamily="18" charset="0"/>
              </a:rPr>
              <a:t>отсутствует обеспечение заявок;</a:t>
            </a:r>
          </a:p>
          <a:p>
            <a:r>
              <a:rPr lang="ru-RU" sz="1600" dirty="0" smtClean="0">
                <a:solidFill>
                  <a:schemeClr val="tx2"/>
                </a:solidFill>
                <a:latin typeface="Times New Roman" pitchFamily="18" charset="0"/>
                <a:cs typeface="Times New Roman" pitchFamily="18" charset="0"/>
              </a:rPr>
              <a:t>не </a:t>
            </a:r>
            <a:r>
              <a:rPr lang="ru-RU" sz="1600" dirty="0">
                <a:solidFill>
                  <a:schemeClr val="tx2"/>
                </a:solidFill>
                <a:latin typeface="Times New Roman" pitchFamily="18" charset="0"/>
                <a:cs typeface="Times New Roman" pitchFamily="18" charset="0"/>
              </a:rPr>
              <a:t>является обязательным обеспечение исполнения контракта (по общему правилу</a:t>
            </a:r>
            <a:r>
              <a:rPr lang="ru-RU" sz="1600" dirty="0" smtClean="0">
                <a:solidFill>
                  <a:schemeClr val="tx2"/>
                </a:solidFill>
                <a:latin typeface="Times New Roman" pitchFamily="18" charset="0"/>
                <a:cs typeface="Times New Roman" pitchFamily="18" charset="0"/>
              </a:rPr>
              <a:t>);</a:t>
            </a:r>
            <a:endParaRPr lang="ru-RU" sz="1600" dirty="0">
              <a:solidFill>
                <a:schemeClr val="tx2"/>
              </a:solidFill>
              <a:latin typeface="Times New Roman" pitchFamily="18" charset="0"/>
              <a:cs typeface="Times New Roman" pitchFamily="18" charset="0"/>
            </a:endParaRPr>
          </a:p>
          <a:p>
            <a:r>
              <a:rPr lang="ru-RU" sz="1600" dirty="0" smtClean="0">
                <a:solidFill>
                  <a:schemeClr val="tx2"/>
                </a:solidFill>
                <a:latin typeface="Times New Roman" pitchFamily="18" charset="0"/>
                <a:cs typeface="Times New Roman" pitchFamily="18" charset="0"/>
              </a:rPr>
              <a:t>не </a:t>
            </a:r>
            <a:r>
              <a:rPr lang="ru-RU" sz="1600" dirty="0">
                <a:solidFill>
                  <a:schemeClr val="tx2"/>
                </a:solidFill>
                <a:latin typeface="Times New Roman" pitchFamily="18" charset="0"/>
                <a:cs typeface="Times New Roman" pitchFamily="18" charset="0"/>
              </a:rPr>
              <a:t>предусмотрена подача запросов на разъяснение положений </a:t>
            </a:r>
            <a:r>
              <a:rPr lang="ru-RU" sz="1600" dirty="0" smtClean="0">
                <a:solidFill>
                  <a:schemeClr val="tx2"/>
                </a:solidFill>
                <a:latin typeface="Times New Roman" pitchFamily="18" charset="0"/>
                <a:cs typeface="Times New Roman" pitchFamily="18" charset="0"/>
              </a:rPr>
              <a:t>извещения;</a:t>
            </a:r>
            <a:endParaRPr lang="ru-RU" sz="1600" dirty="0">
              <a:solidFill>
                <a:schemeClr val="tx2"/>
              </a:solidFill>
              <a:latin typeface="Times New Roman" pitchFamily="18" charset="0"/>
              <a:cs typeface="Times New Roman" pitchFamily="18" charset="0"/>
            </a:endParaRPr>
          </a:p>
          <a:p>
            <a:endParaRPr lang="ru-RU" sz="1600" b="1" dirty="0">
              <a:solidFill>
                <a:schemeClr val="tx2"/>
              </a:solidFill>
              <a:latin typeface="Times New Roman" pitchFamily="18" charset="0"/>
              <a:cs typeface="Times New Roman" pitchFamily="18" charset="0"/>
            </a:endParaRPr>
          </a:p>
          <a:p>
            <a:endParaRPr lang="ru-RU" sz="1600" dirty="0" smtClean="0">
              <a:solidFill>
                <a:schemeClr val="tx2"/>
              </a:solidFill>
              <a:latin typeface="Times New Roman" pitchFamily="18" charset="0"/>
              <a:cs typeface="Times New Roman" pitchFamily="18" charset="0"/>
            </a:endParaRPr>
          </a:p>
          <a:p>
            <a:pPr algn="just"/>
            <a:endParaRPr lang="ru-RU" sz="1600"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smtClean="0">
                <a:solidFill>
                  <a:schemeClr val="tx2"/>
                </a:solidFill>
                <a:latin typeface="Times New Roman" pitchFamily="18" charset="0"/>
                <a:cs typeface="Times New Roman" pitchFamily="18" charset="0"/>
              </a:rPr>
              <a:t>Извещение о проведении электронного запроса котировок содержит (ст. 82.4 44-ФЗ):</a:t>
            </a:r>
          </a:p>
          <a:p>
            <a:pPr marL="0" indent="358775" algn="just">
              <a:buNone/>
            </a:pPr>
            <a:endParaRPr lang="ru-RU" sz="1600" b="1" dirty="0" smtClean="0">
              <a:solidFill>
                <a:schemeClr val="tx2"/>
              </a:solidFill>
              <a:latin typeface="Times New Roman" pitchFamily="18" charset="0"/>
              <a:cs typeface="Times New Roman" pitchFamily="18" charset="0"/>
            </a:endParaRPr>
          </a:p>
          <a:p>
            <a:pPr algn="just">
              <a:buFont typeface="Wingdings" pitchFamily="2" charset="2"/>
              <a:buChar char="ü"/>
            </a:pPr>
            <a:r>
              <a:rPr lang="ru-RU" sz="1400" dirty="0">
                <a:solidFill>
                  <a:schemeClr val="tx2"/>
                </a:solidFill>
                <a:latin typeface="Times New Roman" pitchFamily="18" charset="0"/>
                <a:cs typeface="Times New Roman" pitchFamily="18" charset="0"/>
              </a:rPr>
              <a:t>адрес ЭП в сети «Интернет</a:t>
            </a:r>
            <a:r>
              <a:rPr lang="ru-RU" sz="1400" dirty="0" smtClean="0">
                <a:solidFill>
                  <a:schemeClr val="tx2"/>
                </a:solidFill>
                <a:latin typeface="Times New Roman" pitchFamily="18" charset="0"/>
                <a:cs typeface="Times New Roman" pitchFamily="18" charset="0"/>
              </a:rPr>
              <a:t>»;</a:t>
            </a: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r>
              <a:rPr lang="ru-RU" sz="1400" dirty="0" smtClean="0">
                <a:solidFill>
                  <a:schemeClr val="tx2"/>
                </a:solidFill>
                <a:latin typeface="Times New Roman" pitchFamily="18" charset="0"/>
                <a:cs typeface="Times New Roman" pitchFamily="18" charset="0"/>
              </a:rPr>
              <a:t>информацию </a:t>
            </a:r>
            <a:r>
              <a:rPr lang="ru-RU" sz="1400" dirty="0">
                <a:solidFill>
                  <a:schemeClr val="tx2"/>
                </a:solidFill>
                <a:latin typeface="Times New Roman" pitchFamily="18" charset="0"/>
                <a:cs typeface="Times New Roman" pitchFamily="18" charset="0"/>
              </a:rPr>
              <a:t>в соответствии с пп.1-6, п.8, пп.9-11 ст.42 44-ФЗ:</a:t>
            </a:r>
          </a:p>
          <a:p>
            <a:pPr algn="just">
              <a:buFontTx/>
              <a:buChar char="-"/>
            </a:pPr>
            <a:r>
              <a:rPr lang="ru-RU" sz="1200" dirty="0" smtClean="0">
                <a:solidFill>
                  <a:schemeClr val="tx2"/>
                </a:solidFill>
                <a:latin typeface="Times New Roman" pitchFamily="18" charset="0"/>
                <a:cs typeface="Times New Roman" pitchFamily="18" charset="0"/>
              </a:rPr>
              <a:t>наименование</a:t>
            </a:r>
            <a:r>
              <a:rPr lang="ru-RU" sz="1200" dirty="0">
                <a:solidFill>
                  <a:schemeClr val="tx2"/>
                </a:solidFill>
                <a:latin typeface="Times New Roman" pitchFamily="18" charset="0"/>
                <a:cs typeface="Times New Roman" pitchFamily="18" charset="0"/>
              </a:rPr>
              <a:t>, место нахождения, почтовый адрес, адрес электронной почты, номер контактного телефона, ответственное должностное лицо </a:t>
            </a:r>
            <a:endParaRPr lang="ru-RU" sz="1200" dirty="0" smtClean="0">
              <a:solidFill>
                <a:schemeClr val="tx2"/>
              </a:solidFill>
              <a:latin typeface="Times New Roman" pitchFamily="18" charset="0"/>
              <a:cs typeface="Times New Roman" pitchFamily="18" charset="0"/>
            </a:endParaRPr>
          </a:p>
          <a:p>
            <a:pPr algn="just">
              <a:buFontTx/>
              <a:buChar char="-"/>
            </a:pPr>
            <a:r>
              <a:rPr lang="ru-RU" sz="1200" dirty="0" smtClean="0">
                <a:solidFill>
                  <a:schemeClr val="tx2"/>
                </a:solidFill>
                <a:latin typeface="Times New Roman" pitchFamily="18" charset="0"/>
                <a:cs typeface="Times New Roman" pitchFamily="18" charset="0"/>
              </a:rPr>
              <a:t>краткое </a:t>
            </a:r>
            <a:r>
              <a:rPr lang="ru-RU" sz="1200" dirty="0">
                <a:solidFill>
                  <a:schemeClr val="tx2"/>
                </a:solidFill>
                <a:latin typeface="Times New Roman" pitchFamily="18" charset="0"/>
                <a:cs typeface="Times New Roman" pitchFamily="18" charset="0"/>
              </a:rPr>
              <a:t>изложение условий контракта (наименование, описание объекта закупки, количество, место доставки, место выполнения работы, оказания услуги, сроки поставки товара, завершения работы, график оказания услуг, НМЦК, источник финансирования; цена единицы работы, услуги, цена запасных частей к технике, оборудованию - если объем подлежащих выполнению работ, услуг невозможно определить) </a:t>
            </a:r>
            <a:endParaRPr lang="ru-RU" sz="1200" dirty="0" smtClean="0">
              <a:solidFill>
                <a:schemeClr val="tx2"/>
              </a:solidFill>
              <a:latin typeface="Times New Roman" pitchFamily="18" charset="0"/>
              <a:cs typeface="Times New Roman" pitchFamily="18" charset="0"/>
            </a:endParaRPr>
          </a:p>
          <a:p>
            <a:pPr algn="just">
              <a:buFontTx/>
              <a:buChar char="-"/>
            </a:pPr>
            <a:r>
              <a:rPr lang="ru-RU" sz="1200" dirty="0" smtClean="0">
                <a:solidFill>
                  <a:schemeClr val="tx2"/>
                </a:solidFill>
                <a:latin typeface="Times New Roman" pitchFamily="18" charset="0"/>
                <a:cs typeface="Times New Roman" pitchFamily="18" charset="0"/>
              </a:rPr>
              <a:t>идентификационный </a:t>
            </a:r>
            <a:r>
              <a:rPr lang="ru-RU" sz="1200" dirty="0">
                <a:solidFill>
                  <a:schemeClr val="tx2"/>
                </a:solidFill>
                <a:latin typeface="Times New Roman" pitchFamily="18" charset="0"/>
                <a:cs typeface="Times New Roman" pitchFamily="18" charset="0"/>
              </a:rPr>
              <a:t>код закупки </a:t>
            </a:r>
            <a:endParaRPr lang="ru-RU" sz="1200" dirty="0" smtClean="0">
              <a:solidFill>
                <a:schemeClr val="tx2"/>
              </a:solidFill>
              <a:latin typeface="Times New Roman" pitchFamily="18" charset="0"/>
              <a:cs typeface="Times New Roman" pitchFamily="18" charset="0"/>
            </a:endParaRPr>
          </a:p>
          <a:p>
            <a:pPr algn="just">
              <a:buFontTx/>
              <a:buChar char="-"/>
            </a:pPr>
            <a:r>
              <a:rPr lang="ru-RU" sz="1200" dirty="0" smtClean="0">
                <a:solidFill>
                  <a:schemeClr val="tx2"/>
                </a:solidFill>
                <a:latin typeface="Times New Roman" pitchFamily="18" charset="0"/>
                <a:cs typeface="Times New Roman" pitchFamily="18" charset="0"/>
              </a:rPr>
              <a:t>указание </a:t>
            </a:r>
            <a:r>
              <a:rPr lang="ru-RU" sz="1200" dirty="0">
                <a:solidFill>
                  <a:schemeClr val="tx2"/>
                </a:solidFill>
                <a:latin typeface="Times New Roman" pitchFamily="18" charset="0"/>
                <a:cs typeface="Times New Roman" pitchFamily="18" charset="0"/>
              </a:rPr>
              <a:t>на ч.4-6 ст.15 44-ФЗ - если закупка осуществляется в соответствии с ч.4-6 ст.15 44-ФЗ </a:t>
            </a:r>
            <a:endParaRPr lang="ru-RU" sz="1200" dirty="0" smtClean="0">
              <a:solidFill>
                <a:schemeClr val="tx2"/>
              </a:solidFill>
              <a:latin typeface="Times New Roman" pitchFamily="18" charset="0"/>
              <a:cs typeface="Times New Roman" pitchFamily="18" charset="0"/>
            </a:endParaRPr>
          </a:p>
          <a:p>
            <a:pPr algn="just">
              <a:buFontTx/>
              <a:buChar char="-"/>
            </a:pPr>
            <a:r>
              <a:rPr lang="ru-RU" sz="1200" dirty="0" smtClean="0">
                <a:solidFill>
                  <a:schemeClr val="tx2"/>
                </a:solidFill>
                <a:latin typeface="Times New Roman" pitchFamily="18" charset="0"/>
                <a:cs typeface="Times New Roman" pitchFamily="18" charset="0"/>
              </a:rPr>
              <a:t>копии </a:t>
            </a:r>
            <a:r>
              <a:rPr lang="ru-RU" sz="1200" dirty="0">
                <a:solidFill>
                  <a:schemeClr val="tx2"/>
                </a:solidFill>
                <a:latin typeface="Times New Roman" pitchFamily="18" charset="0"/>
                <a:cs typeface="Times New Roman" pitchFamily="18" charset="0"/>
              </a:rPr>
              <a:t>договоров, соглашений, указанных в ч.5-6 ст.15 44-ФЗ - при осуществлении закупки в соответствии с ч.5-6 ст.15 44-ФЗ </a:t>
            </a:r>
            <a:endParaRPr lang="ru-RU" sz="1200" dirty="0" smtClean="0">
              <a:solidFill>
                <a:schemeClr val="tx2"/>
              </a:solidFill>
              <a:latin typeface="Times New Roman" pitchFamily="18" charset="0"/>
              <a:cs typeface="Times New Roman" pitchFamily="18" charset="0"/>
            </a:endParaRPr>
          </a:p>
          <a:p>
            <a:pPr algn="just">
              <a:buFontTx/>
              <a:buChar char="-"/>
            </a:pPr>
            <a:r>
              <a:rPr lang="ru-RU" sz="1200" dirty="0" smtClean="0">
                <a:solidFill>
                  <a:schemeClr val="tx2"/>
                </a:solidFill>
                <a:latin typeface="Times New Roman" pitchFamily="18" charset="0"/>
                <a:cs typeface="Times New Roman" pitchFamily="18" charset="0"/>
              </a:rPr>
              <a:t>ограничение </a:t>
            </a:r>
            <a:r>
              <a:rPr lang="ru-RU" sz="1200" dirty="0">
                <a:solidFill>
                  <a:schemeClr val="tx2"/>
                </a:solidFill>
                <a:latin typeface="Times New Roman" pitchFamily="18" charset="0"/>
                <a:cs typeface="Times New Roman" pitchFamily="18" charset="0"/>
              </a:rPr>
              <a:t>участия в определении поставщика </a:t>
            </a:r>
            <a:endParaRPr lang="ru-RU" sz="1200" dirty="0" smtClean="0">
              <a:solidFill>
                <a:schemeClr val="tx2"/>
              </a:solidFill>
              <a:latin typeface="Times New Roman" pitchFamily="18" charset="0"/>
              <a:cs typeface="Times New Roman" pitchFamily="18" charset="0"/>
            </a:endParaRPr>
          </a:p>
          <a:p>
            <a:pPr algn="just">
              <a:buFontTx/>
              <a:buChar char="-"/>
            </a:pPr>
            <a:r>
              <a:rPr lang="ru-RU" sz="1200" dirty="0" smtClean="0">
                <a:solidFill>
                  <a:schemeClr val="tx2"/>
                </a:solidFill>
                <a:latin typeface="Times New Roman" pitchFamily="18" charset="0"/>
                <a:cs typeface="Times New Roman" pitchFamily="18" charset="0"/>
              </a:rPr>
              <a:t>способ </a:t>
            </a:r>
            <a:r>
              <a:rPr lang="ru-RU" sz="1200" dirty="0">
                <a:solidFill>
                  <a:schemeClr val="tx2"/>
                </a:solidFill>
                <a:latin typeface="Times New Roman" pitchFamily="18" charset="0"/>
                <a:cs typeface="Times New Roman" pitchFamily="18" charset="0"/>
              </a:rPr>
              <a:t>определения поставщика </a:t>
            </a:r>
          </a:p>
          <a:p>
            <a:pPr algn="just">
              <a:buFontTx/>
              <a:buChar char="-"/>
            </a:pPr>
            <a:r>
              <a:rPr lang="ru-RU" sz="1200" dirty="0" smtClean="0">
                <a:solidFill>
                  <a:schemeClr val="tx2"/>
                </a:solidFill>
                <a:latin typeface="Times New Roman" pitchFamily="18" charset="0"/>
                <a:cs typeface="Times New Roman" pitchFamily="18" charset="0"/>
              </a:rPr>
              <a:t>срок</a:t>
            </a:r>
            <a:r>
              <a:rPr lang="ru-RU" sz="1200" dirty="0">
                <a:solidFill>
                  <a:schemeClr val="tx2"/>
                </a:solidFill>
                <a:latin typeface="Times New Roman" pitchFamily="18" charset="0"/>
                <a:cs typeface="Times New Roman" pitchFamily="18" charset="0"/>
              </a:rPr>
              <a:t>, место и порядок подачи заявок </a:t>
            </a:r>
          </a:p>
          <a:p>
            <a:pPr algn="just">
              <a:buFontTx/>
              <a:buChar char="-"/>
            </a:pPr>
            <a:r>
              <a:rPr lang="ru-RU" sz="1200" dirty="0" smtClean="0">
                <a:solidFill>
                  <a:schemeClr val="tx2"/>
                </a:solidFill>
                <a:latin typeface="Times New Roman" pitchFamily="18" charset="0"/>
                <a:cs typeface="Times New Roman" pitchFamily="18" charset="0"/>
              </a:rPr>
              <a:t>размер </a:t>
            </a:r>
            <a:r>
              <a:rPr lang="ru-RU" sz="1200" dirty="0">
                <a:solidFill>
                  <a:schemeClr val="tx2"/>
                </a:solidFill>
                <a:latin typeface="Times New Roman" pitchFamily="18" charset="0"/>
                <a:cs typeface="Times New Roman" pitchFamily="18" charset="0"/>
              </a:rPr>
              <a:t>обеспечения исполнения контракта (право заказчика) </a:t>
            </a:r>
            <a:endParaRPr lang="ru-RU" sz="1200" dirty="0" smtClean="0">
              <a:solidFill>
                <a:schemeClr val="tx2"/>
              </a:solidFill>
              <a:latin typeface="Times New Roman" pitchFamily="18" charset="0"/>
              <a:cs typeface="Times New Roman" pitchFamily="18" charset="0"/>
            </a:endParaRPr>
          </a:p>
          <a:p>
            <a:pPr algn="just">
              <a:buFontTx/>
              <a:buChar char="-"/>
            </a:pPr>
            <a:r>
              <a:rPr lang="ru-RU" sz="1200" dirty="0" smtClean="0">
                <a:solidFill>
                  <a:schemeClr val="tx2"/>
                </a:solidFill>
                <a:latin typeface="Times New Roman" pitchFamily="18" charset="0"/>
                <a:cs typeface="Times New Roman" pitchFamily="18" charset="0"/>
              </a:rPr>
              <a:t>преимущества </a:t>
            </a:r>
            <a:r>
              <a:rPr lang="ru-RU" sz="1200" dirty="0">
                <a:solidFill>
                  <a:schemeClr val="tx2"/>
                </a:solidFill>
                <a:latin typeface="Times New Roman" pitchFamily="18" charset="0"/>
                <a:cs typeface="Times New Roman" pitchFamily="18" charset="0"/>
              </a:rPr>
              <a:t>учреждениям и предприятиям УИС, организациям инвалидов </a:t>
            </a:r>
            <a:endParaRPr lang="ru-RU" sz="1200" dirty="0" smtClean="0">
              <a:solidFill>
                <a:schemeClr val="tx2"/>
              </a:solidFill>
              <a:latin typeface="Times New Roman" pitchFamily="18" charset="0"/>
              <a:cs typeface="Times New Roman" pitchFamily="18" charset="0"/>
            </a:endParaRPr>
          </a:p>
          <a:p>
            <a:pPr algn="just">
              <a:buFontTx/>
              <a:buChar char="-"/>
            </a:pPr>
            <a:r>
              <a:rPr lang="ru-RU" sz="1200" dirty="0" smtClean="0">
                <a:solidFill>
                  <a:schemeClr val="tx2"/>
                </a:solidFill>
                <a:latin typeface="Times New Roman" pitchFamily="18" charset="0"/>
                <a:cs typeface="Times New Roman" pitchFamily="18" charset="0"/>
              </a:rPr>
              <a:t>информация </a:t>
            </a:r>
            <a:r>
              <a:rPr lang="ru-RU" sz="1200" dirty="0">
                <a:solidFill>
                  <a:schemeClr val="tx2"/>
                </a:solidFill>
                <a:latin typeface="Times New Roman" pitchFamily="18" charset="0"/>
                <a:cs typeface="Times New Roman" pitchFamily="18" charset="0"/>
              </a:rPr>
              <a:t>об условиях, запретах, ограничениях иностранных ТРУ </a:t>
            </a:r>
            <a:endParaRPr lang="ru-RU" sz="1200" dirty="0" smtClean="0">
              <a:solidFill>
                <a:schemeClr val="tx2"/>
              </a:solidFill>
              <a:latin typeface="Times New Roman" pitchFamily="18" charset="0"/>
              <a:cs typeface="Times New Roman" pitchFamily="18" charset="0"/>
            </a:endParaRPr>
          </a:p>
          <a:p>
            <a:pPr algn="just">
              <a:buFontTx/>
              <a:buChar char="-"/>
            </a:pPr>
            <a:r>
              <a:rPr lang="ru-RU" sz="1200" dirty="0" smtClean="0">
                <a:solidFill>
                  <a:schemeClr val="tx2"/>
                </a:solidFill>
                <a:latin typeface="Times New Roman" pitchFamily="18" charset="0"/>
                <a:cs typeface="Times New Roman" pitchFamily="18" charset="0"/>
              </a:rPr>
              <a:t>информация </a:t>
            </a:r>
            <a:r>
              <a:rPr lang="ru-RU" sz="1200" dirty="0">
                <a:solidFill>
                  <a:schemeClr val="tx2"/>
                </a:solidFill>
                <a:latin typeface="Times New Roman" pitchFamily="18" charset="0"/>
                <a:cs typeface="Times New Roman" pitchFamily="18" charset="0"/>
              </a:rPr>
              <a:t>об осуществлении закупки ТРУ по государственному оборонному </a:t>
            </a:r>
            <a:r>
              <a:rPr lang="ru-RU" sz="1200" dirty="0" smtClean="0">
                <a:solidFill>
                  <a:schemeClr val="tx2"/>
                </a:solidFill>
                <a:latin typeface="Times New Roman" pitchFamily="18" charset="0"/>
                <a:cs typeface="Times New Roman" pitchFamily="18" charset="0"/>
              </a:rPr>
              <a:t>заказу</a:t>
            </a:r>
          </a:p>
          <a:p>
            <a:pPr algn="just">
              <a:buFontTx/>
              <a:buChar char="-"/>
            </a:pPr>
            <a:endParaRPr lang="ru-RU" sz="12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pPr algn="just"/>
            <a:endParaRPr lang="ru-RU" sz="1400" dirty="0">
              <a:solidFill>
                <a:schemeClr val="tx2"/>
              </a:solidFill>
              <a:latin typeface="Times New Roman" pitchFamily="18" charset="0"/>
              <a:cs typeface="Times New Roman" pitchFamily="18" charset="0"/>
            </a:endParaRPr>
          </a:p>
          <a:p>
            <a:pPr>
              <a:buNone/>
            </a:pPr>
            <a:endParaRPr lang="ru-RU" sz="1400"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72376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smtClean="0">
                <a:solidFill>
                  <a:schemeClr val="tx2"/>
                </a:solidFill>
                <a:latin typeface="Times New Roman" pitchFamily="18" charset="0"/>
                <a:cs typeface="Times New Roman" pitchFamily="18" charset="0"/>
              </a:rPr>
              <a:t>Извещение о проведении электронного запроса котировок содержит (ст. 82.4 44-ФЗ):</a:t>
            </a:r>
          </a:p>
          <a:p>
            <a:pPr marL="0" indent="358775" algn="just">
              <a:buNone/>
            </a:pPr>
            <a:endParaRPr lang="ru-RU" sz="1600" b="1" dirty="0" smtClean="0">
              <a:solidFill>
                <a:schemeClr val="tx2"/>
              </a:solidFill>
              <a:latin typeface="Times New Roman" pitchFamily="18" charset="0"/>
              <a:cs typeface="Times New Roman" pitchFamily="18" charset="0"/>
            </a:endParaRPr>
          </a:p>
          <a:p>
            <a:pPr algn="just">
              <a:buFont typeface="Wingdings" pitchFamily="2" charset="2"/>
              <a:buChar char="ü"/>
            </a:pPr>
            <a:r>
              <a:rPr lang="ru-RU" sz="1400" dirty="0">
                <a:solidFill>
                  <a:schemeClr val="tx2"/>
                </a:solidFill>
                <a:latin typeface="Times New Roman" pitchFamily="18" charset="0"/>
                <a:cs typeface="Times New Roman" pitchFamily="18" charset="0"/>
              </a:rPr>
              <a:t>дату и время окончания срока подачи заявок на участие</a:t>
            </a:r>
          </a:p>
          <a:p>
            <a:pPr algn="just">
              <a:buFont typeface="Wingdings" pitchFamily="2" charset="2"/>
              <a:buChar char="ü"/>
            </a:pPr>
            <a:r>
              <a:rPr lang="ru-RU" sz="1400" dirty="0">
                <a:solidFill>
                  <a:schemeClr val="tx2"/>
                </a:solidFill>
                <a:latin typeface="Times New Roman" pitchFamily="18" charset="0"/>
                <a:cs typeface="Times New Roman" pitchFamily="18" charset="0"/>
              </a:rPr>
              <a:t>информацию о контрактной службе, контрактном управляющем, ответственных за заключение контракта</a:t>
            </a:r>
          </a:p>
          <a:p>
            <a:pPr algn="just">
              <a:buFont typeface="Wingdings" pitchFamily="2" charset="2"/>
              <a:buChar char="ü"/>
            </a:pPr>
            <a:r>
              <a:rPr lang="ru-RU" sz="1400" dirty="0">
                <a:solidFill>
                  <a:schemeClr val="tx2"/>
                </a:solidFill>
                <a:latin typeface="Times New Roman" pitchFamily="18" charset="0"/>
                <a:cs typeface="Times New Roman" pitchFamily="18" charset="0"/>
              </a:rPr>
              <a:t> срок, в течение которого победитель или иной участник должен подписать контракт</a:t>
            </a:r>
          </a:p>
          <a:p>
            <a:pPr algn="just">
              <a:buFont typeface="Wingdings" pitchFamily="2" charset="2"/>
              <a:buChar char="ü"/>
            </a:pPr>
            <a:r>
              <a:rPr lang="ru-RU" sz="1400" dirty="0" smtClean="0">
                <a:solidFill>
                  <a:schemeClr val="tx2"/>
                </a:solidFill>
                <a:latin typeface="Times New Roman" pitchFamily="18" charset="0"/>
                <a:cs typeface="Times New Roman" pitchFamily="18" charset="0"/>
              </a:rPr>
              <a:t>условия </a:t>
            </a:r>
            <a:r>
              <a:rPr lang="ru-RU" sz="1400" dirty="0">
                <a:solidFill>
                  <a:schemeClr val="tx2"/>
                </a:solidFill>
                <a:latin typeface="Times New Roman" pitchFamily="18" charset="0"/>
                <a:cs typeface="Times New Roman" pitchFamily="18" charset="0"/>
              </a:rPr>
              <a:t>признания победителя или иного участника уклонившимися от заключения контракта</a:t>
            </a:r>
          </a:p>
          <a:p>
            <a:pPr algn="just">
              <a:buFont typeface="Wingdings" pitchFamily="2" charset="2"/>
              <a:buChar char="ü"/>
            </a:pPr>
            <a:r>
              <a:rPr lang="ru-RU" sz="1400" dirty="0" smtClean="0">
                <a:solidFill>
                  <a:schemeClr val="tx2"/>
                </a:solidFill>
                <a:latin typeface="Times New Roman" pitchFamily="18" charset="0"/>
                <a:cs typeface="Times New Roman" pitchFamily="18" charset="0"/>
              </a:rPr>
              <a:t>информацию </a:t>
            </a:r>
            <a:r>
              <a:rPr lang="ru-RU" sz="1400" dirty="0">
                <a:solidFill>
                  <a:schemeClr val="tx2"/>
                </a:solidFill>
                <a:latin typeface="Times New Roman" pitchFamily="18" charset="0"/>
                <a:cs typeface="Times New Roman" pitchFamily="18" charset="0"/>
              </a:rPr>
              <a:t>о возможности одностороннего отказа от исполнения контракта в соответствии с </a:t>
            </a:r>
            <a:r>
              <a:rPr lang="ru-RU" sz="1400" dirty="0" smtClean="0">
                <a:solidFill>
                  <a:schemeClr val="tx2"/>
                </a:solidFill>
                <a:latin typeface="Times New Roman" pitchFamily="18" charset="0"/>
                <a:cs typeface="Times New Roman" pitchFamily="18" charset="0"/>
              </a:rPr>
              <a:t>            чч.8 </a:t>
            </a:r>
            <a:r>
              <a:rPr lang="ru-RU" sz="1400" dirty="0">
                <a:solidFill>
                  <a:schemeClr val="tx2"/>
                </a:solidFill>
                <a:latin typeface="Times New Roman" pitchFamily="18" charset="0"/>
                <a:cs typeface="Times New Roman" pitchFamily="18" charset="0"/>
              </a:rPr>
              <a:t>- 25 ст.95 44ФЗ</a:t>
            </a:r>
          </a:p>
          <a:p>
            <a:pPr algn="just">
              <a:buFont typeface="Wingdings" pitchFamily="2" charset="2"/>
              <a:buChar char="ü"/>
            </a:pPr>
            <a:r>
              <a:rPr lang="ru-RU" sz="1400" dirty="0" smtClean="0">
                <a:solidFill>
                  <a:schemeClr val="tx2"/>
                </a:solidFill>
                <a:latin typeface="Times New Roman" pitchFamily="18" charset="0"/>
                <a:cs typeface="Times New Roman" pitchFamily="18" charset="0"/>
              </a:rPr>
              <a:t>требования </a:t>
            </a:r>
            <a:r>
              <a:rPr lang="ru-RU" sz="1400" dirty="0">
                <a:solidFill>
                  <a:schemeClr val="tx2"/>
                </a:solidFill>
                <a:latin typeface="Times New Roman" pitchFamily="18" charset="0"/>
                <a:cs typeface="Times New Roman" pitchFamily="18" charset="0"/>
              </a:rPr>
              <a:t>к участникам и перечень информации и электронных документов, которые должны быть представлены участниками по п.1 ч.1 ст.31 44-ФЗ, по ч. 1.1 ст. 31 44-ФЗ (при наличии данного требования)</a:t>
            </a:r>
          </a:p>
          <a:p>
            <a:pPr algn="just">
              <a:buFont typeface="Wingdings" pitchFamily="2" charset="2"/>
              <a:buChar char="ü"/>
            </a:pPr>
            <a:r>
              <a:rPr lang="ru-RU" sz="1400" dirty="0" smtClean="0">
                <a:solidFill>
                  <a:schemeClr val="tx2"/>
                </a:solidFill>
                <a:latin typeface="Times New Roman" pitchFamily="18" charset="0"/>
                <a:cs typeface="Times New Roman" pitchFamily="18" charset="0"/>
              </a:rPr>
              <a:t>проект </a:t>
            </a:r>
            <a:r>
              <a:rPr lang="ru-RU" sz="1400" dirty="0">
                <a:solidFill>
                  <a:schemeClr val="tx2"/>
                </a:solidFill>
                <a:latin typeface="Times New Roman" pitchFamily="18" charset="0"/>
                <a:cs typeface="Times New Roman" pitchFamily="18" charset="0"/>
              </a:rPr>
              <a:t>контракта</a:t>
            </a:r>
          </a:p>
          <a:p>
            <a:pPr algn="just">
              <a:buFontTx/>
              <a:buChar char="-"/>
            </a:pPr>
            <a:endParaRPr lang="ru-RU" sz="12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pPr algn="just"/>
            <a:endParaRPr lang="ru-RU" sz="1400" dirty="0">
              <a:solidFill>
                <a:schemeClr val="tx2"/>
              </a:solidFill>
              <a:latin typeface="Times New Roman" pitchFamily="18" charset="0"/>
              <a:cs typeface="Times New Roman" pitchFamily="18" charset="0"/>
            </a:endParaRPr>
          </a:p>
          <a:p>
            <a:pPr>
              <a:buNone/>
            </a:pPr>
            <a:endParaRPr lang="ru-RU" sz="1400"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890162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lgn="just"/>
            <a:endParaRPr lang="ru-RU" sz="1600" dirty="0" smtClean="0">
              <a:solidFill>
                <a:schemeClr val="tx2"/>
              </a:solidFill>
              <a:latin typeface="Times New Roman" pitchFamily="18" charset="0"/>
              <a:cs typeface="Times New Roman" pitchFamily="18" charset="0"/>
            </a:endParaRPr>
          </a:p>
          <a:p>
            <a:pPr>
              <a:buNone/>
            </a:pPr>
            <a:endParaRPr lang="ru-RU"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smtClean="0">
                <a:solidFill>
                  <a:srgbClr val="002060"/>
                </a:solidFill>
                <a:latin typeface="Times New Roman" pitchFamily="18" charset="0"/>
                <a:cs typeface="Times New Roman" pitchFamily="18" charset="0"/>
              </a:rPr>
              <a:t>ПРОВЕДЕНИЕ ЭЛЕКТРОННОГО ЗАПРОСА КОТИРОВОК</a:t>
            </a:r>
            <a:endParaRPr lang="ru-RU" sz="2000" b="1" dirty="0">
              <a:solidFill>
                <a:srgbClr val="002060"/>
              </a:solidFill>
              <a:latin typeface="Times New Roman" pitchFamily="18" charset="0"/>
              <a:cs typeface="Times New Roman" pitchFamily="18" charset="0"/>
            </a:endParaRPr>
          </a:p>
        </p:txBody>
      </p:sp>
      <p:cxnSp>
        <p:nvCxnSpPr>
          <p:cNvPr id="9" name="Прямая со стрелкой 8"/>
          <p:cNvCxnSpPr/>
          <p:nvPr/>
        </p:nvCxnSpPr>
        <p:spPr>
          <a:xfrm>
            <a:off x="395536" y="3645024"/>
            <a:ext cx="7128792" cy="0"/>
          </a:xfrm>
          <a:prstGeom prst="straightConnector1">
            <a:avLst/>
          </a:prstGeom>
          <a:ln w="92075">
            <a:headEnd type="oval"/>
            <a:tailEnd type="triangle" w="med" len="lg"/>
          </a:ln>
        </p:spPr>
        <p:style>
          <a:lnRef idx="1">
            <a:schemeClr val="accent1"/>
          </a:lnRef>
          <a:fillRef idx="0">
            <a:schemeClr val="accent1"/>
          </a:fillRef>
          <a:effectRef idx="0">
            <a:schemeClr val="accent1"/>
          </a:effectRef>
          <a:fontRef idx="minor">
            <a:schemeClr val="tx1"/>
          </a:fontRef>
        </p:style>
      </p:cxnSp>
      <p:sp>
        <p:nvSpPr>
          <p:cNvPr id="10" name="Овал 9"/>
          <p:cNvSpPr/>
          <p:nvPr/>
        </p:nvSpPr>
        <p:spPr>
          <a:xfrm>
            <a:off x="2843808" y="350100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4355976" y="335699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4283967" y="3861048"/>
            <a:ext cx="777777"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5 р.д.</a:t>
            </a:r>
            <a:endParaRPr lang="ru-RU"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3" name="Прямоугольник 12"/>
          <p:cNvSpPr/>
          <p:nvPr/>
        </p:nvSpPr>
        <p:spPr>
          <a:xfrm>
            <a:off x="2629903" y="3747512"/>
            <a:ext cx="777777"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2 р.д.</a:t>
            </a:r>
            <a:endParaRPr lang="ru-RU"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Овал 13"/>
          <p:cNvSpPr/>
          <p:nvPr/>
        </p:nvSpPr>
        <p:spPr>
          <a:xfrm>
            <a:off x="5436096" y="350100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5220071" y="3733001"/>
            <a:ext cx="777777"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1 р.д.</a:t>
            </a:r>
            <a:endParaRPr lang="ru-RU"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8" name="Овал 17"/>
          <p:cNvSpPr/>
          <p:nvPr/>
        </p:nvSpPr>
        <p:spPr>
          <a:xfrm>
            <a:off x="3635896" y="35010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3419872" y="3717032"/>
            <a:ext cx="777777"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1 р.д.</a:t>
            </a:r>
            <a:endParaRPr lang="ru-RU"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20" name="Скругленный прямоугольник 19"/>
          <p:cNvSpPr/>
          <p:nvPr/>
        </p:nvSpPr>
        <p:spPr>
          <a:xfrm>
            <a:off x="1331640" y="1268760"/>
            <a:ext cx="2736304" cy="432048"/>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Подача заявок на участие </a:t>
            </a:r>
            <a:endParaRPr lang="ru-RU" sz="1400" b="1" dirty="0">
              <a:solidFill>
                <a:schemeClr val="tx1"/>
              </a:solidFill>
              <a:latin typeface="Times New Roman" pitchFamily="18" charset="0"/>
              <a:cs typeface="Times New Roman" pitchFamily="18" charset="0"/>
            </a:endParaRPr>
          </a:p>
        </p:txBody>
      </p:sp>
      <p:cxnSp>
        <p:nvCxnSpPr>
          <p:cNvPr id="21" name="Прямая соединительная линия 20"/>
          <p:cNvCxnSpPr/>
          <p:nvPr/>
        </p:nvCxnSpPr>
        <p:spPr>
          <a:xfrm flipH="1">
            <a:off x="395537" y="1556792"/>
            <a:ext cx="720079" cy="1946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H="1">
            <a:off x="1115616" y="1556792"/>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flipH="1">
            <a:off x="4067944" y="1484784"/>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a:endCxn id="11" idx="0"/>
          </p:cNvCxnSpPr>
          <p:nvPr/>
        </p:nvCxnSpPr>
        <p:spPr>
          <a:xfrm>
            <a:off x="4283968" y="1484784"/>
            <a:ext cx="36004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31" name="Прямоугольная выноска 30"/>
          <p:cNvSpPr/>
          <p:nvPr/>
        </p:nvSpPr>
        <p:spPr>
          <a:xfrm>
            <a:off x="971600" y="2708920"/>
            <a:ext cx="2016224" cy="432048"/>
          </a:xfrm>
          <a:prstGeom prst="wedgeRectCallout">
            <a:avLst>
              <a:gd name="adj1" fmla="val 44456"/>
              <a:gd name="adj2" fmla="val 12744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Внесение изменений  в извещение</a:t>
            </a:r>
            <a:endParaRPr lang="ru-RU" sz="1400" b="1" dirty="0">
              <a:solidFill>
                <a:schemeClr val="tx1"/>
              </a:solidFill>
              <a:latin typeface="Times New Roman" pitchFamily="18" charset="0"/>
              <a:cs typeface="Times New Roman" pitchFamily="18" charset="0"/>
            </a:endParaRPr>
          </a:p>
        </p:txBody>
      </p:sp>
      <p:sp>
        <p:nvSpPr>
          <p:cNvPr id="32" name="Прямоугольная выноска 31"/>
          <p:cNvSpPr/>
          <p:nvPr/>
        </p:nvSpPr>
        <p:spPr>
          <a:xfrm>
            <a:off x="2051720" y="2204864"/>
            <a:ext cx="1800200" cy="360040"/>
          </a:xfrm>
          <a:prstGeom prst="wedgeRectCallout">
            <a:avLst>
              <a:gd name="adj1" fmla="val 42839"/>
              <a:gd name="adj2" fmla="val 312631"/>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smtClean="0">
                <a:solidFill>
                  <a:schemeClr val="tx1"/>
                </a:solidFill>
                <a:latin typeface="Times New Roman" pitchFamily="18" charset="0"/>
                <a:cs typeface="Times New Roman" pitchFamily="18" charset="0"/>
              </a:rPr>
              <a:t>Размещение изменений в ЕИС</a:t>
            </a:r>
            <a:endParaRPr lang="ru-RU" sz="1200" b="1" dirty="0">
              <a:solidFill>
                <a:schemeClr val="tx1"/>
              </a:solidFill>
              <a:latin typeface="Times New Roman" pitchFamily="18" charset="0"/>
              <a:cs typeface="Times New Roman" pitchFamily="18" charset="0"/>
            </a:endParaRPr>
          </a:p>
        </p:txBody>
      </p:sp>
      <p:sp>
        <p:nvSpPr>
          <p:cNvPr id="34" name="Прямоугольная выноска 33"/>
          <p:cNvSpPr/>
          <p:nvPr/>
        </p:nvSpPr>
        <p:spPr>
          <a:xfrm>
            <a:off x="5580112" y="2132856"/>
            <a:ext cx="2016224" cy="432048"/>
          </a:xfrm>
          <a:prstGeom prst="wedgeRectCallout">
            <a:avLst>
              <a:gd name="adj1" fmla="val -47760"/>
              <a:gd name="adj2" fmla="val 265012"/>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smtClean="0">
                <a:solidFill>
                  <a:schemeClr val="tx1"/>
                </a:solidFill>
                <a:latin typeface="Times New Roman" pitchFamily="18" charset="0"/>
                <a:cs typeface="Times New Roman" pitchFamily="18" charset="0"/>
              </a:rPr>
              <a:t>Рассмотрение заявки</a:t>
            </a:r>
            <a:endParaRPr lang="ru-RU" sz="1400" b="1" dirty="0">
              <a:solidFill>
                <a:schemeClr val="tx1"/>
              </a:solidFill>
              <a:latin typeface="Times New Roman" pitchFamily="18" charset="0"/>
              <a:cs typeface="Times New Roman" pitchFamily="18" charset="0"/>
            </a:endParaRPr>
          </a:p>
        </p:txBody>
      </p:sp>
      <p:sp>
        <p:nvSpPr>
          <p:cNvPr id="35" name="Овал 34"/>
          <p:cNvSpPr/>
          <p:nvPr/>
        </p:nvSpPr>
        <p:spPr>
          <a:xfrm>
            <a:off x="7092280" y="2708920"/>
            <a:ext cx="172819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solidFill>
                  <a:schemeClr val="tx1"/>
                </a:solidFill>
                <a:latin typeface="Times New Roman" pitchFamily="18" charset="0"/>
                <a:cs typeface="Times New Roman" pitchFamily="18" charset="0"/>
              </a:rPr>
              <a:t>Протокол направляется оператору</a:t>
            </a:r>
            <a:endParaRPr lang="ru-RU" sz="1400" dirty="0">
              <a:solidFill>
                <a:schemeClr val="tx1"/>
              </a:solidFill>
              <a:latin typeface="Times New Roman" pitchFamily="18" charset="0"/>
              <a:cs typeface="Times New Roman" pitchFamily="18" charset="0"/>
            </a:endParaRPr>
          </a:p>
        </p:txBody>
      </p:sp>
      <p:sp>
        <p:nvSpPr>
          <p:cNvPr id="7" name="Прямоугольник 6"/>
          <p:cNvSpPr/>
          <p:nvPr/>
        </p:nvSpPr>
        <p:spPr>
          <a:xfrm>
            <a:off x="959408" y="4941168"/>
            <a:ext cx="489654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ru-RU" sz="1400" dirty="0" smtClean="0">
                <a:latin typeface="Times New Roman" pitchFamily="18" charset="0"/>
                <a:cs typeface="Times New Roman" pitchFamily="18" charset="0"/>
              </a:rPr>
              <a:t>в ЕИС размещается извещение и проект контракта;</a:t>
            </a:r>
          </a:p>
          <a:p>
            <a:pPr marL="285750" indent="-285750" algn="just">
              <a:buFontTx/>
              <a:buChar char="-"/>
            </a:pPr>
            <a:r>
              <a:rPr lang="ru-RU" sz="1400" dirty="0" smtClean="0">
                <a:latin typeface="Times New Roman" pitchFamily="18" charset="0"/>
                <a:cs typeface="Times New Roman" pitchFamily="18" charset="0"/>
              </a:rPr>
              <a:t>при отмене закупки оператор возвращает заявки, заказчик в течение 1 </a:t>
            </a:r>
            <a:r>
              <a:rPr lang="ru-RU" sz="1400" dirty="0" err="1" smtClean="0">
                <a:latin typeface="Times New Roman" pitchFamily="18" charset="0"/>
                <a:cs typeface="Times New Roman" pitchFamily="18" charset="0"/>
              </a:rPr>
              <a:t>р.д</a:t>
            </a:r>
            <a:r>
              <a:rPr lang="ru-RU" sz="1400" dirty="0" smtClean="0">
                <a:latin typeface="Times New Roman" pitchFamily="18" charset="0"/>
                <a:cs typeface="Times New Roman" pitchFamily="18" charset="0"/>
              </a:rPr>
              <a:t>. вносит изменение в ПГ</a:t>
            </a:r>
            <a:endParaRPr lang="ru-RU" sz="1400" dirty="0">
              <a:latin typeface="Times New Roman" pitchFamily="18" charset="0"/>
              <a:cs typeface="Times New Roman" pitchFamily="18" charset="0"/>
            </a:endParaRPr>
          </a:p>
        </p:txBody>
      </p:sp>
      <p:sp>
        <p:nvSpPr>
          <p:cNvPr id="30" name="Содержимое 2"/>
          <p:cNvSpPr txBox="1">
            <a:spLocks/>
          </p:cNvSpPr>
          <p:nvPr/>
        </p:nvSpPr>
        <p:spPr>
          <a:xfrm>
            <a:off x="763960" y="1349152"/>
            <a:ext cx="8229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ru-RU" sz="1600" smtClean="0">
              <a:solidFill>
                <a:schemeClr val="tx2"/>
              </a:solidFill>
              <a:latin typeface="Times New Roman" pitchFamily="18" charset="0"/>
              <a:cs typeface="Times New Roman" pitchFamily="18" charset="0"/>
            </a:endParaRPr>
          </a:p>
          <a:p>
            <a:pPr>
              <a:buFont typeface="Arial" pitchFamily="34" charset="0"/>
              <a:buNone/>
            </a:pPr>
            <a:endParaRPr lang="ru-RU"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969606"/>
            <a:ext cx="8229600" cy="4525963"/>
          </a:xfrm>
        </p:spPr>
        <p:txBody>
          <a:bodyPr>
            <a:noAutofit/>
          </a:bodyPr>
          <a:lstStyle/>
          <a:p>
            <a:pPr marL="0" indent="358775" algn="just">
              <a:buNone/>
            </a:pPr>
            <a:endParaRPr lang="ru-RU" sz="1400" b="1"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
        <p:nvSpPr>
          <p:cNvPr id="7" name="Прямоугольник 6"/>
          <p:cNvSpPr/>
          <p:nvPr/>
        </p:nvSpPr>
        <p:spPr>
          <a:xfrm>
            <a:off x="1071407" y="2769284"/>
            <a:ext cx="5766661" cy="432048"/>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algn="just"/>
            <a:r>
              <a:rPr lang="ru-RU" sz="1400" b="1" dirty="0">
                <a:solidFill>
                  <a:schemeClr val="tx2"/>
                </a:solidFill>
                <a:latin typeface="Times New Roman" pitchFamily="18" charset="0"/>
                <a:cs typeface="Times New Roman" pitchFamily="18" charset="0"/>
              </a:rPr>
              <a:t>не позднее, чем за </a:t>
            </a:r>
            <a:r>
              <a:rPr lang="ru-RU" sz="1400" b="1" dirty="0">
                <a:solidFill>
                  <a:srgbClr val="C00000"/>
                </a:solidFill>
                <a:latin typeface="Times New Roman" pitchFamily="18" charset="0"/>
                <a:cs typeface="Times New Roman" pitchFamily="18" charset="0"/>
              </a:rPr>
              <a:t>2 </a:t>
            </a:r>
            <a:r>
              <a:rPr lang="ru-RU" sz="1400" b="1" dirty="0" smtClean="0">
                <a:solidFill>
                  <a:srgbClr val="C00000"/>
                </a:solidFill>
                <a:latin typeface="Times New Roman" pitchFamily="18" charset="0"/>
                <a:cs typeface="Times New Roman" pitchFamily="18" charset="0"/>
              </a:rPr>
              <a:t>рабочих </a:t>
            </a:r>
            <a:r>
              <a:rPr lang="ru-RU" sz="1400" b="1" dirty="0">
                <a:solidFill>
                  <a:srgbClr val="C00000"/>
                </a:solidFill>
                <a:latin typeface="Times New Roman" pitchFamily="18" charset="0"/>
                <a:cs typeface="Times New Roman" pitchFamily="18" charset="0"/>
              </a:rPr>
              <a:t>дня </a:t>
            </a:r>
            <a:r>
              <a:rPr lang="ru-RU" sz="1400" b="1" dirty="0">
                <a:solidFill>
                  <a:schemeClr val="tx2"/>
                </a:solidFill>
                <a:latin typeface="Times New Roman" pitchFamily="18" charset="0"/>
                <a:cs typeface="Times New Roman" pitchFamily="18" charset="0"/>
              </a:rPr>
              <a:t>до даты окончания подачи заявок</a:t>
            </a:r>
          </a:p>
        </p:txBody>
      </p:sp>
      <p:sp>
        <p:nvSpPr>
          <p:cNvPr id="10" name="Скругленный прямоугольник 9"/>
          <p:cNvSpPr/>
          <p:nvPr/>
        </p:nvSpPr>
        <p:spPr>
          <a:xfrm>
            <a:off x="1071407" y="1340768"/>
            <a:ext cx="5876857" cy="436600"/>
          </a:xfrm>
          <a:prstGeom prst="round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b="1" dirty="0" smtClean="0">
                <a:solidFill>
                  <a:schemeClr val="tx2"/>
                </a:solidFill>
                <a:latin typeface="Times New Roman" pitchFamily="18" charset="0"/>
                <a:cs typeface="Times New Roman" pitchFamily="18" charset="0"/>
              </a:rPr>
              <a:t>Внесение изменений в извещение</a:t>
            </a:r>
            <a:endParaRPr lang="ru-RU" sz="1600" b="1" dirty="0">
              <a:solidFill>
                <a:schemeClr val="tx2"/>
              </a:solidFill>
              <a:latin typeface="Times New Roman" pitchFamily="18" charset="0"/>
              <a:cs typeface="Times New Roman" pitchFamily="18" charset="0"/>
            </a:endParaRPr>
          </a:p>
        </p:txBody>
      </p:sp>
      <p:sp>
        <p:nvSpPr>
          <p:cNvPr id="14" name="Скругленный прямоугольник 13"/>
          <p:cNvSpPr/>
          <p:nvPr/>
        </p:nvSpPr>
        <p:spPr>
          <a:xfrm>
            <a:off x="7020271" y="1777368"/>
            <a:ext cx="1671119" cy="790396"/>
          </a:xfrm>
          <a:prstGeom prst="round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solidFill>
                  <a:srgbClr val="C00000"/>
                </a:solidFill>
                <a:latin typeface="Times New Roman" pitchFamily="18" charset="0"/>
                <a:cs typeface="Times New Roman" pitchFamily="18" charset="0"/>
              </a:rPr>
              <a:t>Изменение </a:t>
            </a:r>
            <a:r>
              <a:rPr lang="ru-RU" sz="1400" dirty="0">
                <a:solidFill>
                  <a:srgbClr val="C00000"/>
                </a:solidFill>
                <a:latin typeface="Times New Roman" pitchFamily="18" charset="0"/>
                <a:cs typeface="Times New Roman" pitchFamily="18" charset="0"/>
              </a:rPr>
              <a:t>объекта </a:t>
            </a:r>
            <a:r>
              <a:rPr lang="ru-RU" sz="1400" dirty="0" smtClean="0">
                <a:solidFill>
                  <a:srgbClr val="C00000"/>
                </a:solidFill>
                <a:latin typeface="Times New Roman" pitchFamily="18" charset="0"/>
                <a:cs typeface="Times New Roman" pitchFamily="18" charset="0"/>
              </a:rPr>
              <a:t>закупки</a:t>
            </a:r>
          </a:p>
          <a:p>
            <a:pPr algn="ctr"/>
            <a:r>
              <a:rPr lang="ru-RU" sz="1400" b="1" dirty="0" smtClean="0">
                <a:solidFill>
                  <a:srgbClr val="C00000"/>
                </a:solidFill>
                <a:latin typeface="Times New Roman" pitchFamily="18" charset="0"/>
                <a:cs typeface="Times New Roman" pitchFamily="18" charset="0"/>
              </a:rPr>
              <a:t>не допускается!</a:t>
            </a:r>
            <a:endParaRPr lang="ru-RU" sz="1400" b="1" dirty="0">
              <a:solidFill>
                <a:srgbClr val="C00000"/>
              </a:solidFill>
              <a:latin typeface="Times New Roman" pitchFamily="18" charset="0"/>
              <a:cs typeface="Times New Roman" pitchFamily="18" charset="0"/>
            </a:endParaRPr>
          </a:p>
        </p:txBody>
      </p:sp>
      <p:sp>
        <p:nvSpPr>
          <p:cNvPr id="15" name="Прямоугольник 14"/>
          <p:cNvSpPr/>
          <p:nvPr/>
        </p:nvSpPr>
        <p:spPr>
          <a:xfrm>
            <a:off x="1096542" y="3525180"/>
            <a:ext cx="5766661" cy="432048"/>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algn="just"/>
            <a:r>
              <a:rPr lang="ru-RU" sz="1400" b="1" dirty="0">
                <a:solidFill>
                  <a:schemeClr val="tx2"/>
                </a:solidFill>
                <a:latin typeface="Times New Roman" pitchFamily="18" charset="0"/>
                <a:cs typeface="Times New Roman" pitchFamily="18" charset="0"/>
              </a:rPr>
              <a:t>размещение изменений в ЕИС в течение </a:t>
            </a:r>
            <a:r>
              <a:rPr lang="ru-RU" sz="1400" b="1" dirty="0">
                <a:solidFill>
                  <a:srgbClr val="C00000"/>
                </a:solidFill>
                <a:latin typeface="Times New Roman" pitchFamily="18" charset="0"/>
                <a:cs typeface="Times New Roman" pitchFamily="18" charset="0"/>
              </a:rPr>
              <a:t>1 </a:t>
            </a:r>
            <a:r>
              <a:rPr lang="ru-RU" sz="1400" b="1" dirty="0" smtClean="0">
                <a:solidFill>
                  <a:srgbClr val="C00000"/>
                </a:solidFill>
                <a:latin typeface="Times New Roman" pitchFamily="18" charset="0"/>
                <a:cs typeface="Times New Roman" pitchFamily="18" charset="0"/>
              </a:rPr>
              <a:t>рабочего </a:t>
            </a:r>
            <a:r>
              <a:rPr lang="ru-RU" sz="1400" b="1" dirty="0">
                <a:solidFill>
                  <a:srgbClr val="C00000"/>
                </a:solidFill>
                <a:latin typeface="Times New Roman" pitchFamily="18" charset="0"/>
                <a:cs typeface="Times New Roman" pitchFamily="18" charset="0"/>
              </a:rPr>
              <a:t>дня </a:t>
            </a:r>
            <a:r>
              <a:rPr lang="ru-RU" sz="1400" b="1" dirty="0">
                <a:solidFill>
                  <a:schemeClr val="tx2"/>
                </a:solidFill>
                <a:latin typeface="Times New Roman" pitchFamily="18" charset="0"/>
                <a:cs typeface="Times New Roman" pitchFamily="18" charset="0"/>
              </a:rPr>
              <a:t>с даты принятия решения</a:t>
            </a:r>
          </a:p>
        </p:txBody>
      </p:sp>
      <p:sp>
        <p:nvSpPr>
          <p:cNvPr id="18" name="Скругленный прямоугольник 17"/>
          <p:cNvSpPr/>
          <p:nvPr/>
        </p:nvSpPr>
        <p:spPr>
          <a:xfrm>
            <a:off x="2966026" y="4293096"/>
            <a:ext cx="2160240" cy="510512"/>
          </a:xfrm>
          <a:prstGeom prst="roundRect">
            <a:avLst/>
          </a:prstGeom>
          <a:solidFill>
            <a:srgbClr val="E0E9F4"/>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a:solidFill>
                  <a:schemeClr val="tx2"/>
                </a:solidFill>
                <a:latin typeface="Times New Roman" pitchFamily="18" charset="0"/>
                <a:cs typeface="Times New Roman" pitchFamily="18" charset="0"/>
              </a:rPr>
              <a:t>продление срока подачи заявок</a:t>
            </a:r>
          </a:p>
        </p:txBody>
      </p:sp>
      <p:sp>
        <p:nvSpPr>
          <p:cNvPr id="20" name="Прямоугольник 19"/>
          <p:cNvSpPr/>
          <p:nvPr/>
        </p:nvSpPr>
        <p:spPr>
          <a:xfrm>
            <a:off x="1103390" y="5157192"/>
            <a:ext cx="5766661" cy="432048"/>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algn="just"/>
            <a:r>
              <a:rPr lang="ru-RU" sz="1400" b="1" dirty="0">
                <a:solidFill>
                  <a:schemeClr val="tx2"/>
                </a:solidFill>
                <a:latin typeface="Times New Roman" pitchFamily="18" charset="0"/>
                <a:cs typeface="Times New Roman" pitchFamily="18" charset="0"/>
              </a:rPr>
              <a:t>не менее, чем на </a:t>
            </a:r>
            <a:r>
              <a:rPr lang="ru-RU" sz="1400" b="1" dirty="0">
                <a:solidFill>
                  <a:srgbClr val="C00000"/>
                </a:solidFill>
                <a:latin typeface="Times New Roman" pitchFamily="18" charset="0"/>
                <a:cs typeface="Times New Roman" pitchFamily="18" charset="0"/>
              </a:rPr>
              <a:t>5 </a:t>
            </a:r>
            <a:r>
              <a:rPr lang="ru-RU" sz="1400" b="1" dirty="0" smtClean="0">
                <a:solidFill>
                  <a:srgbClr val="C00000"/>
                </a:solidFill>
                <a:latin typeface="Times New Roman" pitchFamily="18" charset="0"/>
                <a:cs typeface="Times New Roman" pitchFamily="18" charset="0"/>
              </a:rPr>
              <a:t>рабочих </a:t>
            </a:r>
            <a:r>
              <a:rPr lang="ru-RU" sz="1400" b="1" dirty="0">
                <a:solidFill>
                  <a:srgbClr val="C00000"/>
                </a:solidFill>
                <a:latin typeface="Times New Roman" pitchFamily="18" charset="0"/>
                <a:cs typeface="Times New Roman" pitchFamily="18" charset="0"/>
              </a:rPr>
              <a:t>дней </a:t>
            </a:r>
            <a:r>
              <a:rPr lang="ru-RU" sz="1400" b="1" dirty="0">
                <a:solidFill>
                  <a:schemeClr val="tx2"/>
                </a:solidFill>
                <a:latin typeface="Times New Roman" pitchFamily="18" charset="0"/>
                <a:cs typeface="Times New Roman" pitchFamily="18" charset="0"/>
              </a:rPr>
              <a:t>с даты размещения изменений в ЕИС (до даты истечения срока подачи заявок)</a:t>
            </a:r>
          </a:p>
        </p:txBody>
      </p:sp>
      <p:sp>
        <p:nvSpPr>
          <p:cNvPr id="21" name="Скругленный прямоугольник 20"/>
          <p:cNvSpPr/>
          <p:nvPr/>
        </p:nvSpPr>
        <p:spPr>
          <a:xfrm>
            <a:off x="2389962" y="2060848"/>
            <a:ext cx="3312368" cy="360040"/>
          </a:xfrm>
          <a:prstGeom prst="roundRect">
            <a:avLst/>
          </a:prstGeom>
          <a:solidFill>
            <a:srgbClr val="E0E9F4"/>
          </a:solidFill>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i="1" dirty="0">
                <a:solidFill>
                  <a:schemeClr val="tx2"/>
                </a:solidFill>
                <a:latin typeface="Times New Roman" pitchFamily="18" charset="0"/>
                <a:cs typeface="Times New Roman" pitchFamily="18" charset="0"/>
              </a:rPr>
              <a:t>право заказчика принять решение</a:t>
            </a:r>
          </a:p>
        </p:txBody>
      </p:sp>
    </p:spTree>
    <p:extLst>
      <p:ext uri="{BB962C8B-B14F-4D97-AF65-F5344CB8AC3E}">
        <p14:creationId xmlns:p14="http://schemas.microsoft.com/office/powerpoint/2010/main" xmlns="" val="12838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969606"/>
            <a:ext cx="8229600" cy="4525963"/>
          </a:xfrm>
        </p:spPr>
        <p:txBody>
          <a:bodyPr>
            <a:noAutofit/>
          </a:bodyPr>
          <a:lstStyle/>
          <a:p>
            <a:pPr marL="0" indent="358775" algn="just">
              <a:buNone/>
            </a:pPr>
            <a:endParaRPr lang="ru-RU" sz="1400" b="1" dirty="0" smtClean="0">
              <a:solidFill>
                <a:schemeClr val="tx2"/>
              </a:solidFill>
              <a:latin typeface="Times New Roman" pitchFamily="18" charset="0"/>
              <a:cs typeface="Times New Roman" pitchFamily="18" charset="0"/>
            </a:endParaRPr>
          </a:p>
          <a:p>
            <a:pPr>
              <a:buNone/>
            </a:pPr>
            <a:endParaRPr lang="ru-RU" sz="1400" i="1" dirty="0" smtClean="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smtClean="0">
                <a:solidFill>
                  <a:srgbClr val="002060"/>
                </a:solidFill>
                <a:latin typeface="Times New Roman" pitchFamily="18" charset="0"/>
                <a:cs typeface="Times New Roman" pitchFamily="18" charset="0"/>
              </a:rPr>
              <a:t>ОСОБЕННОСТИ ПРОВЕДЕНИЯ ЭЛЕКТРОННОГО ЗАПРОСА КОТИРОВОК</a:t>
            </a:r>
            <a:endParaRPr lang="ru-RU" sz="2000" b="1" dirty="0">
              <a:solidFill>
                <a:srgbClr val="002060"/>
              </a:solidFill>
              <a:latin typeface="Times New Roman" pitchFamily="18" charset="0"/>
              <a:cs typeface="Times New Roman" pitchFamily="18" charset="0"/>
            </a:endParaRPr>
          </a:p>
        </p:txBody>
      </p:sp>
      <p:sp>
        <p:nvSpPr>
          <p:cNvPr id="7" name="Прямоугольник 6"/>
          <p:cNvSpPr/>
          <p:nvPr/>
        </p:nvSpPr>
        <p:spPr>
          <a:xfrm>
            <a:off x="533531" y="1916832"/>
            <a:ext cx="6984776" cy="432048"/>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77825" indent="-285750" algn="just">
              <a:buFont typeface="Wingdings" pitchFamily="2" charset="2"/>
              <a:buChar char="ü"/>
            </a:pPr>
            <a:r>
              <a:rPr lang="ru-RU" sz="1400" b="1" dirty="0">
                <a:solidFill>
                  <a:schemeClr val="tx2"/>
                </a:solidFill>
                <a:latin typeface="Times New Roman" pitchFamily="18" charset="0"/>
                <a:cs typeface="Times New Roman" pitchFamily="18" charset="0"/>
              </a:rPr>
              <a:t>согласие участника </a:t>
            </a:r>
            <a:r>
              <a:rPr lang="ru-RU" sz="1400" dirty="0">
                <a:solidFill>
                  <a:schemeClr val="tx2"/>
                </a:solidFill>
                <a:latin typeface="Times New Roman" pitchFamily="18" charset="0"/>
                <a:cs typeface="Times New Roman" pitchFamily="18" charset="0"/>
              </a:rPr>
              <a:t>(дается с применением программно-аппаратных средств ЭП</a:t>
            </a:r>
            <a:r>
              <a:rPr lang="ru-RU" sz="1400" dirty="0" smtClean="0">
                <a:solidFill>
                  <a:schemeClr val="tx2"/>
                </a:solidFill>
                <a:latin typeface="Times New Roman" pitchFamily="18" charset="0"/>
                <a:cs typeface="Times New Roman" pitchFamily="18" charset="0"/>
              </a:rPr>
              <a:t>)</a:t>
            </a:r>
            <a:endParaRPr lang="ru-RU" sz="1400" dirty="0">
              <a:solidFill>
                <a:schemeClr val="tx2"/>
              </a:solidFill>
              <a:latin typeface="Times New Roman" pitchFamily="18" charset="0"/>
              <a:cs typeface="Times New Roman" pitchFamily="18" charset="0"/>
            </a:endParaRPr>
          </a:p>
        </p:txBody>
      </p:sp>
      <p:sp>
        <p:nvSpPr>
          <p:cNvPr id="8" name="Прямоугольник 7"/>
          <p:cNvSpPr/>
          <p:nvPr/>
        </p:nvSpPr>
        <p:spPr>
          <a:xfrm>
            <a:off x="539251" y="2437280"/>
            <a:ext cx="6984776" cy="1368152"/>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77825" indent="-285750" algn="just">
              <a:buFont typeface="Wingdings" pitchFamily="2" charset="2"/>
              <a:buChar char="ü"/>
            </a:pPr>
            <a:endParaRPr lang="ru-RU" sz="1400" dirty="0" smtClean="0">
              <a:solidFill>
                <a:schemeClr val="tx2"/>
              </a:solidFill>
              <a:latin typeface="Times New Roman" pitchFamily="18" charset="0"/>
              <a:cs typeface="Times New Roman" pitchFamily="18" charset="0"/>
            </a:endParaRPr>
          </a:p>
          <a:p>
            <a:pPr marL="377825" indent="-285750" algn="just">
              <a:buFont typeface="Wingdings" pitchFamily="2" charset="2"/>
              <a:buChar char="ü"/>
            </a:pPr>
            <a:r>
              <a:rPr lang="ru-RU" sz="1200" dirty="0" smtClean="0">
                <a:solidFill>
                  <a:schemeClr val="tx2"/>
                </a:solidFill>
                <a:latin typeface="Times New Roman" pitchFamily="18" charset="0"/>
                <a:cs typeface="Times New Roman" pitchFamily="18" charset="0"/>
              </a:rPr>
              <a:t>при </a:t>
            </a:r>
            <a:r>
              <a:rPr lang="ru-RU" sz="1200" dirty="0">
                <a:solidFill>
                  <a:schemeClr val="tx2"/>
                </a:solidFill>
                <a:latin typeface="Times New Roman" pitchFamily="18" charset="0"/>
                <a:cs typeface="Times New Roman" pitchFamily="18" charset="0"/>
              </a:rPr>
              <a:t>осуществлении закупки товара или закупки работы, услуги, для выполнения, оказания которых </a:t>
            </a:r>
            <a:r>
              <a:rPr lang="ru-RU" sz="1200" b="1" dirty="0">
                <a:solidFill>
                  <a:schemeClr val="tx2"/>
                </a:solidFill>
                <a:latin typeface="Times New Roman" pitchFamily="18" charset="0"/>
                <a:cs typeface="Times New Roman" pitchFamily="18" charset="0"/>
              </a:rPr>
              <a:t>используется товар</a:t>
            </a:r>
            <a:r>
              <a:rPr lang="ru-RU" sz="1200" dirty="0">
                <a:solidFill>
                  <a:schemeClr val="tx2"/>
                </a:solidFill>
                <a:latin typeface="Times New Roman" pitchFamily="18" charset="0"/>
                <a:cs typeface="Times New Roman" pitchFamily="18" charset="0"/>
              </a:rPr>
              <a:t>:</a:t>
            </a:r>
          </a:p>
          <a:p>
            <a:pPr marL="92075" indent="266700" algn="just">
              <a:buNone/>
            </a:pPr>
            <a:r>
              <a:rPr lang="ru-RU" sz="1200" dirty="0">
                <a:solidFill>
                  <a:schemeClr val="tx2"/>
                </a:solidFill>
                <a:latin typeface="Times New Roman" pitchFamily="18" charset="0"/>
                <a:cs typeface="Times New Roman" pitchFamily="18" charset="0"/>
              </a:rPr>
              <a:t>а) документы, предусмотренные </a:t>
            </a:r>
            <a:r>
              <a:rPr lang="ru-RU" sz="1200" dirty="0" smtClean="0">
                <a:solidFill>
                  <a:schemeClr val="tx2"/>
                </a:solidFill>
                <a:latin typeface="Times New Roman" pitchFamily="18" charset="0"/>
                <a:cs typeface="Times New Roman" pitchFamily="18" charset="0"/>
              </a:rPr>
              <a:t>ст</a:t>
            </a:r>
            <a:r>
              <a:rPr lang="ru-RU" sz="1200" dirty="0">
                <a:solidFill>
                  <a:schemeClr val="tx2"/>
                </a:solidFill>
                <a:latin typeface="Times New Roman" pitchFamily="18" charset="0"/>
                <a:cs typeface="Times New Roman" pitchFamily="18" charset="0"/>
              </a:rPr>
              <a:t>. 14 </a:t>
            </a:r>
            <a:r>
              <a:rPr lang="ru-RU" sz="1200" dirty="0" smtClean="0">
                <a:solidFill>
                  <a:schemeClr val="tx2"/>
                </a:solidFill>
                <a:latin typeface="Times New Roman" pitchFamily="18" charset="0"/>
                <a:cs typeface="Times New Roman" pitchFamily="18" charset="0"/>
              </a:rPr>
              <a:t>44-ФЗ;</a:t>
            </a:r>
            <a:endParaRPr lang="ru-RU" sz="1200" dirty="0">
              <a:solidFill>
                <a:schemeClr val="tx2"/>
              </a:solidFill>
              <a:latin typeface="Times New Roman" pitchFamily="18" charset="0"/>
              <a:cs typeface="Times New Roman" pitchFamily="18" charset="0"/>
            </a:endParaRPr>
          </a:p>
          <a:p>
            <a:pPr marL="92075" indent="266700" algn="just">
              <a:buNone/>
            </a:pPr>
            <a:r>
              <a:rPr lang="ru-RU" sz="1200" dirty="0">
                <a:solidFill>
                  <a:schemeClr val="tx2"/>
                </a:solidFill>
                <a:latin typeface="Times New Roman" pitchFamily="18" charset="0"/>
                <a:cs typeface="Times New Roman" pitchFamily="18" charset="0"/>
              </a:rPr>
              <a:t>б) </a:t>
            </a:r>
            <a:r>
              <a:rPr lang="ru-RU" sz="1200" b="1" dirty="0">
                <a:solidFill>
                  <a:schemeClr val="tx2"/>
                </a:solidFill>
                <a:latin typeface="Times New Roman" pitchFamily="18" charset="0"/>
                <a:cs typeface="Times New Roman" pitchFamily="18" charset="0"/>
              </a:rPr>
              <a:t>конкретные показатели товара, </a:t>
            </a:r>
            <a:r>
              <a:rPr lang="ru-RU" sz="1200" dirty="0">
                <a:solidFill>
                  <a:schemeClr val="tx2"/>
                </a:solidFill>
                <a:latin typeface="Times New Roman" pitchFamily="18" charset="0"/>
                <a:cs typeface="Times New Roman" pitchFamily="18" charset="0"/>
              </a:rPr>
              <a:t>соответствующие значениям, установленным извещением о проведении запроса котировок в электронной форме, и указание на </a:t>
            </a:r>
            <a:r>
              <a:rPr lang="ru-RU" sz="1200" b="1" dirty="0">
                <a:solidFill>
                  <a:schemeClr val="tx2"/>
                </a:solidFill>
                <a:latin typeface="Times New Roman" pitchFamily="18" charset="0"/>
                <a:cs typeface="Times New Roman" pitchFamily="18" charset="0"/>
              </a:rPr>
              <a:t>товарный зн</a:t>
            </a:r>
            <a:r>
              <a:rPr lang="ru-RU" sz="1200" dirty="0">
                <a:solidFill>
                  <a:schemeClr val="tx2"/>
                </a:solidFill>
                <a:latin typeface="Times New Roman" pitchFamily="18" charset="0"/>
                <a:cs typeface="Times New Roman" pitchFamily="18" charset="0"/>
              </a:rPr>
              <a:t>ак (при наличии) </a:t>
            </a:r>
            <a:r>
              <a:rPr lang="ru-RU" sz="1200" i="1" dirty="0">
                <a:solidFill>
                  <a:schemeClr val="tx2"/>
                </a:solidFill>
                <a:latin typeface="Times New Roman" pitchFamily="18" charset="0"/>
                <a:cs typeface="Times New Roman" pitchFamily="18" charset="0"/>
              </a:rPr>
              <a:t>(включается в заявку в случае отсутствия в извещении указания на товарный знак или в случае, если участник закупки предлагает товар, который отличен от товарного знака, указанного в извещении</a:t>
            </a:r>
            <a:r>
              <a:rPr lang="ru-RU" sz="1200" i="1" dirty="0" smtClean="0">
                <a:solidFill>
                  <a:schemeClr val="tx2"/>
                </a:solidFill>
                <a:latin typeface="Times New Roman" pitchFamily="18" charset="0"/>
                <a:cs typeface="Times New Roman" pitchFamily="18" charset="0"/>
              </a:rPr>
              <a:t>)</a:t>
            </a:r>
            <a:endParaRPr lang="ru-RU" sz="1200" dirty="0">
              <a:solidFill>
                <a:schemeClr val="tx2"/>
              </a:solidFill>
              <a:latin typeface="Times New Roman" pitchFamily="18" charset="0"/>
              <a:cs typeface="Times New Roman" pitchFamily="18" charset="0"/>
            </a:endParaRPr>
          </a:p>
          <a:p>
            <a:pPr marL="92075" indent="266700" algn="just">
              <a:buNone/>
            </a:pPr>
            <a:endParaRPr lang="ru-RU" sz="1400" dirty="0">
              <a:solidFill>
                <a:schemeClr val="tx2"/>
              </a:solidFill>
              <a:latin typeface="Times New Roman" pitchFamily="18" charset="0"/>
              <a:cs typeface="Times New Roman" pitchFamily="18" charset="0"/>
            </a:endParaRPr>
          </a:p>
        </p:txBody>
      </p:sp>
      <p:sp>
        <p:nvSpPr>
          <p:cNvPr id="10" name="Скругленный прямоугольник 9"/>
          <p:cNvSpPr/>
          <p:nvPr/>
        </p:nvSpPr>
        <p:spPr>
          <a:xfrm>
            <a:off x="1043607" y="908720"/>
            <a:ext cx="6912769" cy="360040"/>
          </a:xfrm>
          <a:prstGeom prst="round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b="1" dirty="0">
                <a:solidFill>
                  <a:schemeClr val="tx2"/>
                </a:solidFill>
                <a:latin typeface="Times New Roman" pitchFamily="18" charset="0"/>
                <a:cs typeface="Times New Roman" pitchFamily="18" charset="0"/>
              </a:rPr>
              <a:t>Заявка на участие в запросе котировок в электронной </a:t>
            </a:r>
            <a:r>
              <a:rPr lang="ru-RU" sz="1600" b="1" dirty="0" smtClean="0">
                <a:solidFill>
                  <a:schemeClr val="tx2"/>
                </a:solidFill>
                <a:latin typeface="Times New Roman" pitchFamily="18" charset="0"/>
                <a:cs typeface="Times New Roman" pitchFamily="18" charset="0"/>
              </a:rPr>
              <a:t>форме</a:t>
            </a:r>
            <a:endParaRPr lang="ru-RU" sz="1600" b="1" dirty="0">
              <a:solidFill>
                <a:schemeClr val="tx2"/>
              </a:solidFill>
              <a:latin typeface="Times New Roman" pitchFamily="18" charset="0"/>
              <a:cs typeface="Times New Roman" pitchFamily="18" charset="0"/>
            </a:endParaRPr>
          </a:p>
        </p:txBody>
      </p:sp>
      <p:sp>
        <p:nvSpPr>
          <p:cNvPr id="11" name="Прямоугольник 10"/>
          <p:cNvSpPr/>
          <p:nvPr/>
        </p:nvSpPr>
        <p:spPr>
          <a:xfrm>
            <a:off x="533531" y="3877440"/>
            <a:ext cx="6984776" cy="1008112"/>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itchFamily="2" charset="2"/>
              <a:buChar char="ü"/>
            </a:pPr>
            <a:r>
              <a:rPr lang="ru-RU" sz="1200" dirty="0" smtClean="0">
                <a:solidFill>
                  <a:schemeClr val="tx2"/>
                </a:solidFill>
                <a:latin typeface="Times New Roman" pitchFamily="18" charset="0"/>
                <a:cs typeface="Times New Roman" pitchFamily="18" charset="0"/>
              </a:rPr>
              <a:t>наименование</a:t>
            </a:r>
            <a:r>
              <a:rPr lang="ru-RU" sz="1200" dirty="0">
                <a:solidFill>
                  <a:schemeClr val="tx2"/>
                </a:solidFill>
                <a:latin typeface="Times New Roman" pitchFamily="18" charset="0"/>
                <a:cs typeface="Times New Roman" pitchFamily="18" charset="0"/>
              </a:rPr>
              <a:t>, фирменное наименование (при наличии), место нахождения (для ЮЛ), ФИО (при наличии), паспортные данные, место жительства (для ФЛ), почтовый адрес, номер контактного телефона, ИНН участника или аналог ИНН (для иностранного лица), ИНН (при наличии) учредителей, членов коллегиального исполнительного органа, лица, исполняющего функции единоличного исполнительного органа </a:t>
            </a:r>
            <a:r>
              <a:rPr lang="ru-RU" sz="1200" dirty="0" smtClean="0">
                <a:solidFill>
                  <a:schemeClr val="tx2"/>
                </a:solidFill>
                <a:latin typeface="Times New Roman" pitchFamily="18" charset="0"/>
                <a:cs typeface="Times New Roman" pitchFamily="18" charset="0"/>
              </a:rPr>
              <a:t>участника</a:t>
            </a:r>
            <a:endParaRPr lang="ru-RU" sz="1200" dirty="0">
              <a:solidFill>
                <a:schemeClr val="tx2"/>
              </a:solidFill>
              <a:latin typeface="Times New Roman" pitchFamily="18" charset="0"/>
              <a:cs typeface="Times New Roman" pitchFamily="18" charset="0"/>
            </a:endParaRPr>
          </a:p>
        </p:txBody>
      </p:sp>
      <p:sp>
        <p:nvSpPr>
          <p:cNvPr id="12" name="Прямоугольник 11"/>
          <p:cNvSpPr/>
          <p:nvPr/>
        </p:nvSpPr>
        <p:spPr>
          <a:xfrm>
            <a:off x="539251" y="4957560"/>
            <a:ext cx="6984776" cy="1143744"/>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58775" algn="just"/>
            <a:r>
              <a:rPr lang="ru-RU" sz="1200" dirty="0" smtClean="0">
                <a:solidFill>
                  <a:schemeClr val="tx2"/>
                </a:solidFill>
                <a:latin typeface="Times New Roman" pitchFamily="18" charset="0"/>
                <a:cs typeface="Times New Roman" pitchFamily="18" charset="0"/>
              </a:rPr>
              <a:t>декларация</a:t>
            </a:r>
            <a:r>
              <a:rPr lang="ru-RU" sz="1200" dirty="0">
                <a:solidFill>
                  <a:schemeClr val="tx2"/>
                </a:solidFill>
                <a:latin typeface="Times New Roman" pitchFamily="18" charset="0"/>
                <a:cs typeface="Times New Roman" pitchFamily="18" charset="0"/>
              </a:rPr>
              <a:t>, </a:t>
            </a:r>
            <a:r>
              <a:rPr lang="ru-RU" sz="1200" dirty="0" smtClean="0">
                <a:solidFill>
                  <a:schemeClr val="tx2"/>
                </a:solidFill>
                <a:latin typeface="Times New Roman" pitchFamily="18" charset="0"/>
                <a:cs typeface="Times New Roman" pitchFamily="18" charset="0"/>
              </a:rPr>
              <a:t>с </a:t>
            </a:r>
            <a:r>
              <a:rPr lang="ru-RU" sz="1200" dirty="0">
                <a:solidFill>
                  <a:schemeClr val="tx2"/>
                </a:solidFill>
                <a:latin typeface="Times New Roman" pitchFamily="18" charset="0"/>
                <a:cs typeface="Times New Roman" pitchFamily="18" charset="0"/>
              </a:rPr>
              <a:t>использованием программно-аппаратных средств </a:t>
            </a:r>
            <a:r>
              <a:rPr lang="ru-RU" sz="1200" dirty="0" smtClean="0">
                <a:solidFill>
                  <a:schemeClr val="tx2"/>
                </a:solidFill>
                <a:latin typeface="Times New Roman" pitchFamily="18" charset="0"/>
                <a:cs typeface="Times New Roman" pitchFamily="18" charset="0"/>
              </a:rPr>
              <a:t>ЭП:</a:t>
            </a:r>
          </a:p>
          <a:p>
            <a:pPr marL="268288" indent="-268288">
              <a:buFont typeface="Wingdings" pitchFamily="2" charset="2"/>
              <a:buChar char="ü"/>
            </a:pPr>
            <a:r>
              <a:rPr lang="ru-RU" sz="1200" dirty="0">
                <a:solidFill>
                  <a:schemeClr val="tx2"/>
                </a:solidFill>
                <a:latin typeface="Times New Roman" pitchFamily="18" charset="0"/>
                <a:cs typeface="Times New Roman" pitchFamily="18" charset="0"/>
              </a:rPr>
              <a:t>о соответствии участника </a:t>
            </a:r>
            <a:r>
              <a:rPr lang="ru-RU" sz="1200" dirty="0" err="1" smtClean="0">
                <a:solidFill>
                  <a:schemeClr val="tx2"/>
                </a:solidFill>
                <a:latin typeface="Times New Roman" pitchFamily="18" charset="0"/>
                <a:cs typeface="Times New Roman" pitchFamily="18" charset="0"/>
                <a:hlinkClick r:id="rId4"/>
              </a:rPr>
              <a:t>пп</a:t>
            </a:r>
            <a:r>
              <a:rPr lang="ru-RU" sz="1200" dirty="0">
                <a:solidFill>
                  <a:schemeClr val="tx2"/>
                </a:solidFill>
                <a:latin typeface="Times New Roman" pitchFamily="18" charset="0"/>
                <a:cs typeface="Times New Roman" pitchFamily="18" charset="0"/>
                <a:hlinkClick r:id="rId4"/>
              </a:rPr>
              <a:t>. 1, </a:t>
            </a:r>
            <a:r>
              <a:rPr lang="ru-RU" sz="1200" dirty="0">
                <a:solidFill>
                  <a:schemeClr val="tx2"/>
                </a:solidFill>
                <a:latin typeface="Times New Roman" pitchFamily="18" charset="0"/>
                <a:cs typeface="Times New Roman" pitchFamily="18" charset="0"/>
                <a:hlinkClick r:id="rId5"/>
              </a:rPr>
              <a:t>3 - </a:t>
            </a:r>
            <a:r>
              <a:rPr lang="ru-RU" sz="1200" dirty="0">
                <a:solidFill>
                  <a:schemeClr val="tx2"/>
                </a:solidFill>
                <a:latin typeface="Times New Roman" pitchFamily="18" charset="0"/>
                <a:cs typeface="Times New Roman" pitchFamily="18" charset="0"/>
                <a:hlinkClick r:id="rId6"/>
              </a:rPr>
              <a:t>9 ч. 1 ст. 31 44-ФЗ</a:t>
            </a:r>
            <a:r>
              <a:rPr lang="ru-RU" sz="1200" dirty="0" smtClean="0">
                <a:solidFill>
                  <a:schemeClr val="tx2"/>
                </a:solidFill>
                <a:latin typeface="Times New Roman" pitchFamily="18" charset="0"/>
                <a:cs typeface="Times New Roman" pitchFamily="18" charset="0"/>
                <a:hlinkClick r:id="rId6"/>
              </a:rPr>
              <a:t>;</a:t>
            </a:r>
          </a:p>
          <a:p>
            <a:pPr marL="268288" indent="-268288">
              <a:buFont typeface="Wingdings" pitchFamily="2" charset="2"/>
              <a:buChar char="ü"/>
            </a:pPr>
            <a:r>
              <a:rPr lang="ru-RU" sz="1200" dirty="0">
                <a:solidFill>
                  <a:schemeClr val="tx2"/>
                </a:solidFill>
                <a:latin typeface="Times New Roman" pitchFamily="18" charset="0"/>
                <a:cs typeface="Times New Roman" pitchFamily="18" charset="0"/>
              </a:rPr>
              <a:t>о праве участника на получение </a:t>
            </a:r>
            <a:r>
              <a:rPr lang="ru-RU" sz="1200" dirty="0" smtClean="0">
                <a:solidFill>
                  <a:schemeClr val="tx2"/>
                </a:solidFill>
                <a:latin typeface="Times New Roman" pitchFamily="18" charset="0"/>
                <a:cs typeface="Times New Roman" pitchFamily="18" charset="0"/>
              </a:rPr>
              <a:t>преимуществ (</a:t>
            </a:r>
            <a:r>
              <a:rPr lang="ru-RU" sz="1200" dirty="0" smtClean="0">
                <a:solidFill>
                  <a:schemeClr val="tx2"/>
                </a:solidFill>
                <a:latin typeface="Times New Roman" pitchFamily="18" charset="0"/>
                <a:cs typeface="Times New Roman" pitchFamily="18" charset="0"/>
                <a:hlinkClick r:id="rId7"/>
              </a:rPr>
              <a:t>ст</a:t>
            </a:r>
            <a:r>
              <a:rPr lang="ru-RU" sz="1200" dirty="0">
                <a:solidFill>
                  <a:schemeClr val="tx2"/>
                </a:solidFill>
                <a:latin typeface="Times New Roman" pitchFamily="18" charset="0"/>
                <a:cs typeface="Times New Roman" pitchFamily="18" charset="0"/>
                <a:hlinkClick r:id="rId7"/>
              </a:rPr>
              <a:t>. 28 и </a:t>
            </a:r>
            <a:r>
              <a:rPr lang="ru-RU" sz="1200" dirty="0">
                <a:solidFill>
                  <a:schemeClr val="tx2"/>
                </a:solidFill>
                <a:latin typeface="Times New Roman" pitchFamily="18" charset="0"/>
                <a:cs typeface="Times New Roman" pitchFamily="18" charset="0"/>
                <a:hlinkClick r:id="rId8"/>
              </a:rPr>
              <a:t>29 </a:t>
            </a:r>
            <a:r>
              <a:rPr lang="ru-RU" sz="1200" dirty="0" smtClean="0">
                <a:solidFill>
                  <a:schemeClr val="tx2"/>
                </a:solidFill>
                <a:latin typeface="Times New Roman" pitchFamily="18" charset="0"/>
                <a:cs typeface="Times New Roman" pitchFamily="18" charset="0"/>
                <a:hlinkClick r:id="rId8"/>
              </a:rPr>
              <a:t>44-ФЗ) в случае, </a:t>
            </a:r>
            <a:r>
              <a:rPr lang="ru-RU" sz="1200" dirty="0">
                <a:solidFill>
                  <a:schemeClr val="tx2"/>
                </a:solidFill>
                <a:latin typeface="Times New Roman" pitchFamily="18" charset="0"/>
                <a:cs typeface="Times New Roman" pitchFamily="18" charset="0"/>
                <a:hlinkClick r:id="rId8"/>
              </a:rPr>
              <a:t>если участник заявил </a:t>
            </a:r>
            <a:r>
              <a:rPr lang="ru-RU" sz="1200" dirty="0" smtClean="0">
                <a:solidFill>
                  <a:schemeClr val="tx2"/>
                </a:solidFill>
                <a:latin typeface="Times New Roman" pitchFamily="18" charset="0"/>
                <a:cs typeface="Times New Roman" pitchFamily="18" charset="0"/>
                <a:hlinkClick r:id="rId8"/>
              </a:rPr>
              <a:t>об их получении (при </a:t>
            </a:r>
            <a:r>
              <a:rPr lang="ru-RU" sz="1200" dirty="0">
                <a:solidFill>
                  <a:schemeClr val="tx2"/>
                </a:solidFill>
                <a:latin typeface="Times New Roman" pitchFamily="18" charset="0"/>
                <a:cs typeface="Times New Roman" pitchFamily="18" charset="0"/>
                <a:hlinkClick r:id="rId8"/>
              </a:rPr>
              <a:t>необходимости</a:t>
            </a:r>
            <a:r>
              <a:rPr lang="ru-RU" sz="1200" dirty="0" smtClean="0">
                <a:solidFill>
                  <a:schemeClr val="tx2"/>
                </a:solidFill>
                <a:latin typeface="Times New Roman" pitchFamily="18" charset="0"/>
                <a:cs typeface="Times New Roman" pitchFamily="18" charset="0"/>
                <a:hlinkClick r:id="rId8"/>
              </a:rPr>
              <a:t>);</a:t>
            </a:r>
          </a:p>
          <a:p>
            <a:pPr marL="268288" indent="-268288">
              <a:buFont typeface="Wingdings" pitchFamily="2" charset="2"/>
              <a:buChar char="ü"/>
            </a:pPr>
            <a:r>
              <a:rPr lang="ru-RU" sz="1200" dirty="0">
                <a:solidFill>
                  <a:schemeClr val="tx2"/>
                </a:solidFill>
                <a:latin typeface="Times New Roman" pitchFamily="18" charset="0"/>
                <a:cs typeface="Times New Roman" pitchFamily="18" charset="0"/>
              </a:rPr>
              <a:t>о принадлежности </a:t>
            </a:r>
            <a:r>
              <a:rPr lang="ru-RU" sz="1200" dirty="0" smtClean="0">
                <a:solidFill>
                  <a:schemeClr val="tx2"/>
                </a:solidFill>
                <a:latin typeface="Times New Roman" pitchFamily="18" charset="0"/>
                <a:cs typeface="Times New Roman" pitchFamily="18" charset="0"/>
              </a:rPr>
              <a:t>к СМП/ СОНКО (</a:t>
            </a:r>
            <a:r>
              <a:rPr lang="ru-RU" sz="1200" dirty="0" smtClean="0">
                <a:solidFill>
                  <a:schemeClr val="tx2"/>
                </a:solidFill>
                <a:latin typeface="Times New Roman" pitchFamily="18" charset="0"/>
                <a:cs typeface="Times New Roman" pitchFamily="18" charset="0"/>
                <a:hlinkClick r:id="rId9"/>
              </a:rPr>
              <a:t>ч</a:t>
            </a:r>
            <a:r>
              <a:rPr lang="ru-RU" sz="1200" dirty="0">
                <a:solidFill>
                  <a:schemeClr val="tx2"/>
                </a:solidFill>
                <a:latin typeface="Times New Roman" pitchFamily="18" charset="0"/>
                <a:cs typeface="Times New Roman" pitchFamily="18" charset="0"/>
                <a:hlinkClick r:id="rId9"/>
              </a:rPr>
              <a:t>. 3 ст. 30 </a:t>
            </a:r>
            <a:r>
              <a:rPr lang="ru-RU" sz="1200" dirty="0" smtClean="0">
                <a:solidFill>
                  <a:schemeClr val="tx2"/>
                </a:solidFill>
                <a:latin typeface="Times New Roman" pitchFamily="18" charset="0"/>
                <a:cs typeface="Times New Roman" pitchFamily="18" charset="0"/>
                <a:hlinkClick r:id="rId9"/>
              </a:rPr>
              <a:t>44-ФЗ)</a:t>
            </a:r>
            <a:r>
              <a:rPr lang="ru-RU" sz="1200" dirty="0">
                <a:solidFill>
                  <a:schemeClr val="tx2"/>
                </a:solidFill>
                <a:latin typeface="Times New Roman" pitchFamily="18" charset="0"/>
                <a:cs typeface="Times New Roman" pitchFamily="18" charset="0"/>
              </a:rPr>
              <a:t> (при наличии) </a:t>
            </a:r>
          </a:p>
        </p:txBody>
      </p:sp>
      <p:sp>
        <p:nvSpPr>
          <p:cNvPr id="13" name="Скругленный прямоугольник 12"/>
          <p:cNvSpPr/>
          <p:nvPr/>
        </p:nvSpPr>
        <p:spPr>
          <a:xfrm>
            <a:off x="552914" y="1484784"/>
            <a:ext cx="6912769" cy="360040"/>
          </a:xfrm>
          <a:prstGeom prst="round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b="1" dirty="0" smtClean="0">
                <a:solidFill>
                  <a:schemeClr val="tx2"/>
                </a:solidFill>
                <a:latin typeface="Times New Roman" pitchFamily="18" charset="0"/>
                <a:cs typeface="Times New Roman" pitchFamily="18" charset="0"/>
              </a:rPr>
              <a:t>Предложения </a:t>
            </a:r>
            <a:r>
              <a:rPr lang="ru-RU" sz="1600" b="1" dirty="0">
                <a:solidFill>
                  <a:schemeClr val="tx2"/>
                </a:solidFill>
                <a:latin typeface="Times New Roman" pitchFamily="18" charset="0"/>
                <a:cs typeface="Times New Roman" pitchFamily="18" charset="0"/>
              </a:rPr>
              <a:t>о предлагаемых товаре, работе, услуге</a:t>
            </a:r>
          </a:p>
        </p:txBody>
      </p:sp>
      <p:sp>
        <p:nvSpPr>
          <p:cNvPr id="14" name="Скругленный прямоугольник 13"/>
          <p:cNvSpPr/>
          <p:nvPr/>
        </p:nvSpPr>
        <p:spPr>
          <a:xfrm>
            <a:off x="7668344" y="1452972"/>
            <a:ext cx="1296174" cy="2329604"/>
          </a:xfrm>
          <a:prstGeom prst="round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b="1" dirty="0" smtClean="0">
                <a:solidFill>
                  <a:schemeClr val="tx2"/>
                </a:solidFill>
                <a:latin typeface="Times New Roman" pitchFamily="18" charset="0"/>
                <a:cs typeface="Times New Roman" pitchFamily="18" charset="0"/>
              </a:rPr>
              <a:t>Предложения </a:t>
            </a:r>
            <a:r>
              <a:rPr lang="ru-RU" sz="1600" b="1" dirty="0">
                <a:solidFill>
                  <a:schemeClr val="tx2"/>
                </a:solidFill>
                <a:latin typeface="Times New Roman" pitchFamily="18" charset="0"/>
                <a:cs typeface="Times New Roman" pitchFamily="18" charset="0"/>
              </a:rPr>
              <a:t>о </a:t>
            </a:r>
            <a:r>
              <a:rPr lang="ru-RU" sz="1600" b="1" dirty="0" smtClean="0">
                <a:solidFill>
                  <a:schemeClr val="tx2"/>
                </a:solidFill>
                <a:latin typeface="Times New Roman" pitchFamily="18" charset="0"/>
                <a:cs typeface="Times New Roman" pitchFamily="18" charset="0"/>
              </a:rPr>
              <a:t>цене контракта</a:t>
            </a:r>
            <a:endParaRPr lang="ru-RU" sz="1600" b="1" dirty="0">
              <a:solidFill>
                <a:schemeClr val="tx2"/>
              </a:solidFill>
              <a:latin typeface="Times New Roman" pitchFamily="18" charset="0"/>
              <a:cs typeface="Times New Roman" pitchFamily="18" charset="0"/>
            </a:endParaRPr>
          </a:p>
        </p:txBody>
      </p:sp>
      <p:sp>
        <p:nvSpPr>
          <p:cNvPr id="16" name="Скругленный прямоугольник 15"/>
          <p:cNvSpPr/>
          <p:nvPr/>
        </p:nvSpPr>
        <p:spPr>
          <a:xfrm>
            <a:off x="7668344" y="4057460"/>
            <a:ext cx="1296174" cy="1800200"/>
          </a:xfrm>
          <a:prstGeom prst="round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smtClean="0">
                <a:solidFill>
                  <a:schemeClr val="tx2"/>
                </a:solidFill>
                <a:latin typeface="Times New Roman" pitchFamily="18" charset="0"/>
                <a:cs typeface="Times New Roman" pitchFamily="18" charset="0"/>
              </a:rPr>
              <a:t>Требовать от участника предоставление иных документов и информации </a:t>
            </a:r>
            <a:r>
              <a:rPr lang="ru-RU" sz="1200" b="1" dirty="0" smtClean="0">
                <a:solidFill>
                  <a:srgbClr val="C00000"/>
                </a:solidFill>
                <a:latin typeface="Times New Roman" pitchFamily="18" charset="0"/>
                <a:cs typeface="Times New Roman" pitchFamily="18" charset="0"/>
              </a:rPr>
              <a:t>не допускается!</a:t>
            </a:r>
            <a:endParaRPr lang="ru-RU" sz="1200" b="1" dirty="0">
              <a:solidFill>
                <a:srgbClr val="C000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657</TotalTime>
  <Words>1674</Words>
  <Application>Microsoft Office PowerPoint</Application>
  <PresentationFormat>Экран (4:3)</PresentationFormat>
  <Paragraphs>260</Paragraphs>
  <Slides>20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Тема Office</vt:lpstr>
      <vt:lpstr>Слайд 1</vt:lpstr>
      <vt:lpstr>ЭЛЕКТРОННЫЕ СПОСОБЫ КОНКУРЕНТНЫХ ЗАКУПОК</vt:lpstr>
      <vt:lpstr>ЭЛЕКТРОННЫЕ СПОСОБЫ КОНКУРЕНТНЫХ ЗАКУПОК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ПРОВЕДЕНИЕ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ПРЕДЛОЖЕНИЙ</vt:lpstr>
      <vt:lpstr>СЛУЧАИ ПРОВЕДЕНИЯ ЭЛЕКТРОННОГО ЗАПРОСА ПРЕДЛОЖЕНИЙ</vt:lpstr>
      <vt:lpstr>ОСОБЕННОСТИ РОВЕДЕНИЯ ЭЛЕКТРОННОГО ЗАПРОСА ПРЕДЛОЖЕНИЙ</vt:lpstr>
      <vt:lpstr>Слайд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Юлия В. Рыжкова</dc:creator>
  <cp:lastModifiedBy>Юлия В. Рыжкова</cp:lastModifiedBy>
  <cp:revision>92</cp:revision>
  <dcterms:created xsi:type="dcterms:W3CDTF">2018-10-17T15:30:49Z</dcterms:created>
  <dcterms:modified xsi:type="dcterms:W3CDTF">2019-06-19T05:06:23Z</dcterms:modified>
</cp:coreProperties>
</file>