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7" r:id="rId4"/>
    <p:sldId id="259" r:id="rId5"/>
    <p:sldId id="261" r:id="rId6"/>
    <p:sldId id="262" r:id="rId7"/>
    <p:sldId id="260" r:id="rId8"/>
    <p:sldId id="272" r:id="rId9"/>
    <p:sldId id="263" r:id="rId10"/>
    <p:sldId id="268" r:id="rId11"/>
    <p:sldId id="269" r:id="rId12"/>
    <p:sldId id="265" r:id="rId13"/>
    <p:sldId id="270" r:id="rId14"/>
    <p:sldId id="271" r:id="rId15"/>
    <p:sldId id="273" r:id="rId16"/>
    <p:sldId id="274" r:id="rId17"/>
    <p:sldId id="275" r:id="rId18"/>
    <p:sldId id="276" r:id="rId19"/>
    <p:sldId id="277" r:id="rId20"/>
    <p:sldId id="278" r:id="rId21"/>
    <p:sldId id="283" r:id="rId22"/>
    <p:sldId id="284" r:id="rId23"/>
    <p:sldId id="285" r:id="rId24"/>
    <p:sldId id="286" r:id="rId25"/>
    <p:sldId id="282" r:id="rId26"/>
    <p:sldId id="279" r:id="rId27"/>
    <p:sldId id="280" r:id="rId28"/>
    <p:sldId id="281" r:id="rId29"/>
    <p:sldId id="287" r:id="rId30"/>
    <p:sldId id="264" r:id="rId31"/>
  </p:sldIdLst>
  <p:sldSz cx="9144000" cy="6858000" type="screen4x3"/>
  <p:notesSz cx="6735763" cy="9799638"/>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6" autoAdjust="0"/>
    <p:restoredTop sz="94713" autoAdjust="0"/>
  </p:normalViewPr>
  <p:slideViewPr>
    <p:cSldViewPr>
      <p:cViewPr>
        <p:scale>
          <a:sx n="125" d="100"/>
          <a:sy n="125" d="100"/>
        </p:scale>
        <p:origin x="-60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19.10.2018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19.10.2018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19.10.2018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19.10.2018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19.10.2018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19.10.2018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19.10.2018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19.10.2018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19.10.2018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19.10.2018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19.10.2018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19.10.2018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hyperlink" Target="consultantplus://offline/ref=9EA1B79D9400A1273FF1E3CE671BB1A438FBDECD8C2BE793E92B099BA092E3A2D0CF964AE9FB0206m4zDQ" TargetMode="External"/><Relationship Id="rId7" Type="http://schemas.openxmlformats.org/officeDocument/2006/relationships/hyperlink" Target="consultantplus://offline/ref=9EA1B79D9400A1273FF1E3CE671BB1A438FBDECD8C2BE793E92B099BA092E3A2D0CF964FE8mFz3Q" TargetMode="External"/><Relationship Id="rId2" Type="http://schemas.openxmlformats.org/officeDocument/2006/relationships/hyperlink" Target="consultantplus://offline/ref=9EA1B79D9400A1273FF1E3CE671BB1A438FBDECD8C2BE793E92B099BA092E3A2D0CF964AE9FB0206m4z3Q" TargetMode="External"/><Relationship Id="rId1" Type="http://schemas.openxmlformats.org/officeDocument/2006/relationships/slideLayout" Target="../slideLayouts/slideLayout2.xml"/><Relationship Id="rId6" Type="http://schemas.openxmlformats.org/officeDocument/2006/relationships/hyperlink" Target="consultantplus://offline/ref=9EA1B79D9400A1273FF1E3CE671BB1A438FBDECD8C2BE793E92B099BA092E3A2D0CF964AE9FB0207m4z7Q" TargetMode="External"/><Relationship Id="rId5" Type="http://schemas.openxmlformats.org/officeDocument/2006/relationships/hyperlink" Target="consultantplus://offline/ref=9EA1B79D9400A1273FF1E3CE671BB1A438FBDECD8C2BE793E92B099BA092E3A2D0CF964AE9FB0204m4zCQ" TargetMode="External"/><Relationship Id="rId4" Type="http://schemas.openxmlformats.org/officeDocument/2006/relationships/hyperlink" Target="consultantplus://offline/ref=9EA1B79D9400A1273FF1E3CE671BB1A438FBDECD8C2BE793E92B099BA092E3A2D0CF964AE9FA0605m4zCQ" TargetMode="External"/><Relationship Id="rId9"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consultantplus://offline/ref=9A391245A6590A3FEA3EE8C9AC734B0248A466348F45D8AE753C97C0CDC2DF9C3718482DD1908F1AKEh4S"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8" Type="http://schemas.openxmlformats.org/officeDocument/2006/relationships/hyperlink" Target="consultantplus://offline/ref=87269AD59B88AEFCC48F75D09E46BA03AB90E13CB67CFE5DF71C73990DE5EC4451EB6C08D2c0S1Q" TargetMode="External"/><Relationship Id="rId3" Type="http://schemas.openxmlformats.org/officeDocument/2006/relationships/image" Target="../media/image2.jpeg"/><Relationship Id="rId7" Type="http://schemas.openxmlformats.org/officeDocument/2006/relationships/hyperlink" Target="consultantplus://offline/ref=87269AD59B88AEFCC48F75D09E46BA03AB9AE43DB67AFE5DF71C73990DcES5Q"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hyperlink" Target="consultantplus://offline/ref=87269AD59B88AEFCC48F75D09E46BA03AB90E13CB67CFE5DF71C73990DE5EC4451EB6C0ED202491Ec2SBQ" TargetMode="External"/><Relationship Id="rId5" Type="http://schemas.openxmlformats.org/officeDocument/2006/relationships/hyperlink" Target="consultantplus://offline/ref=87269AD59B88AEFCC48F75D09E46BA03AB90E13CB67CFE5DF71C73990DE5EC4451EB6C08D2c0S0Q" TargetMode="External"/><Relationship Id="rId4" Type="http://schemas.openxmlformats.org/officeDocument/2006/relationships/hyperlink" Target="consultantplus://offline/ref=87269AD59B88AEFCC48F75D09E46BA03AB90E13CB67CFE5DF71C73990DE5EC4451EB6C08D2c0S3Q" TargetMode="External"/><Relationship Id="rId9"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hyperlink" Target="consultantplus://offline/ref=87269AD59B88AEFCC48F75D09E46BA03AB9AE43DB67AFE5DF71C73990DE5EC4451EB6C0ED2024A12c2S8Q"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hyperlink" Target="consultantplus://offline/ref=87269AD59B88AEFCC48F75D09E46BA03AB90E13CB17EFE5DF71C73990DcES5Q" TargetMode="External"/><Relationship Id="rId2" Type="http://schemas.openxmlformats.org/officeDocument/2006/relationships/hyperlink" Target="consultantplus://offline/ref=87269AD59B88AEFCC48F75D09E46BA03AB90E13CB67CFE5DF71C73990DcES5Q"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jpeg"/><Relationship Id="rId4" Type="http://schemas.openxmlformats.org/officeDocument/2006/relationships/hyperlink" Target="consultantplus://offline/ref=87269AD59B88AEFCC48F75D09E46BA03AB90E13CB67CFE5DF71C73990DE5EC4451EB6C08D2c0S3Q"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consultantplus://offline/ref=FD77DAB5089E72919A303619E34A09F8221C0BF039F1DBBA202AFE39DC4FD436797401D21A8A594Cv1N1R"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2780928"/>
            <a:ext cx="8424936" cy="2062103"/>
          </a:xfrm>
          <a:prstGeom prst="rect">
            <a:avLst/>
          </a:prstGeom>
          <a:noFill/>
        </p:spPr>
        <p:txBody>
          <a:bodyPr wrap="square" rtlCol="0">
            <a:spAutoFit/>
          </a:bodyPr>
          <a:lstStyle/>
          <a:p>
            <a:pPr algn="ctr"/>
            <a:r>
              <a:rPr lang="ru-RU" sz="3200" b="1" dirty="0" smtClean="0">
                <a:solidFill>
                  <a:schemeClr val="tx2"/>
                </a:solidFill>
                <a:latin typeface="Times New Roman" pitchFamily="18" charset="0"/>
                <a:cs typeface="Times New Roman" pitchFamily="18" charset="0"/>
              </a:rPr>
              <a:t>Особенности проведения способов определения поставщика </a:t>
            </a:r>
          </a:p>
          <a:p>
            <a:pPr algn="ctr"/>
            <a:r>
              <a:rPr lang="ru-RU" sz="3200" b="1" dirty="0" smtClean="0">
                <a:solidFill>
                  <a:schemeClr val="tx2"/>
                </a:solidFill>
                <a:latin typeface="Times New Roman" pitchFamily="18" charset="0"/>
                <a:cs typeface="Times New Roman" pitchFamily="18" charset="0"/>
              </a:rPr>
              <a:t>с учетом изменений с 01.07.2018 и 01.01.2019 </a:t>
            </a:r>
          </a:p>
          <a:p>
            <a:pPr algn="ctr"/>
            <a:r>
              <a:rPr lang="ru-RU" sz="3200" b="1" dirty="0" smtClean="0">
                <a:solidFill>
                  <a:schemeClr val="tx2"/>
                </a:solidFill>
                <a:latin typeface="Times New Roman" pitchFamily="18" charset="0"/>
                <a:cs typeface="Times New Roman" pitchFamily="18" charset="0"/>
              </a:rPr>
              <a:t>(электронные процедуры)</a:t>
            </a:r>
            <a:endParaRPr lang="ru-RU" sz="3200" b="1" dirty="0">
              <a:solidFill>
                <a:schemeClr val="tx2"/>
              </a:solidFill>
              <a:latin typeface="Times New Roman" pitchFamily="18" charset="0"/>
              <a:cs typeface="Times New Roman" pitchFamily="18" charset="0"/>
            </a:endParaRPr>
          </a:p>
        </p:txBody>
      </p:sp>
      <p:pic>
        <p:nvPicPr>
          <p:cNvPr id="5" name="Рисунок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067944" y="1340768"/>
            <a:ext cx="1261996" cy="1224136"/>
          </a:xfrm>
          <a:prstGeom prst="rect">
            <a:avLst/>
          </a:prstGeom>
        </p:spPr>
      </p:pic>
      <p:pic>
        <p:nvPicPr>
          <p:cNvPr id="12" name="Picture 2" descr="http://www.comscore.com/var/comscore/storage/images/insights/comscore_academy/digital_analytix_courses/596737-50-eng-US/Digital_Analytix_Courses.jp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Picture 2" descr="http://www.comscore.com/var/comscore/storage/images/insights/comscore_academy/digital_analytix_courses/596737-50-eng-US/Digital_Analytix_Courses.jp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t="45093" b="48673"/>
          <a:stretch/>
        </p:blipFill>
        <p:spPr bwMode="auto">
          <a:xfrm>
            <a:off x="179512" y="188639"/>
            <a:ext cx="8784975" cy="504057"/>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31620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marL="0" indent="358775" algn="just">
              <a:buNone/>
            </a:pPr>
            <a:r>
              <a:rPr lang="ru-RU" sz="1600" b="1" dirty="0" smtClean="0">
                <a:solidFill>
                  <a:schemeClr val="tx2"/>
                </a:solidFill>
                <a:latin typeface="Times New Roman" pitchFamily="18" charset="0"/>
                <a:cs typeface="Times New Roman" pitchFamily="18" charset="0"/>
              </a:rPr>
              <a:t>Запрос котировок в электронной форме – </a:t>
            </a:r>
            <a:r>
              <a:rPr lang="ru-RU" sz="1600" dirty="0" smtClean="0">
                <a:solidFill>
                  <a:schemeClr val="tx2"/>
                </a:solidFill>
                <a:latin typeface="Times New Roman" pitchFamily="18" charset="0"/>
                <a:cs typeface="Times New Roman" pitchFamily="18" charset="0"/>
              </a:rPr>
              <a:t>способ определения поставщика, при котором информация о закупке сообщается неограниченному кругу лиц путем размещения извещения в ЕИС, победителем признается участник, предложивший наиболее низкую цену контракта и соответствующий требованиям, установленным в извещении. </a:t>
            </a:r>
          </a:p>
          <a:p>
            <a:pPr marL="0" indent="358775" algn="just">
              <a:buNone/>
            </a:pPr>
            <a:endParaRPr lang="ru-RU" sz="1600" b="1" dirty="0" smtClean="0">
              <a:solidFill>
                <a:schemeClr val="tx2"/>
              </a:solidFill>
              <a:latin typeface="Times New Roman" pitchFamily="18" charset="0"/>
              <a:cs typeface="Times New Roman" pitchFamily="18" charset="0"/>
            </a:endParaRPr>
          </a:p>
          <a:p>
            <a:pPr marL="0" indent="358775" algn="just">
              <a:buNone/>
            </a:pPr>
            <a:endParaRPr lang="ru-RU" sz="1600" b="1" dirty="0" smtClean="0">
              <a:solidFill>
                <a:schemeClr val="tx2"/>
              </a:solidFill>
              <a:latin typeface="Times New Roman" pitchFamily="18" charset="0"/>
              <a:cs typeface="Times New Roman" pitchFamily="18" charset="0"/>
            </a:endParaRPr>
          </a:p>
          <a:p>
            <a:pPr marL="0" indent="358775" algn="just">
              <a:buNone/>
            </a:pPr>
            <a:r>
              <a:rPr lang="ru-RU" sz="1600" b="1" dirty="0" smtClean="0">
                <a:solidFill>
                  <a:schemeClr val="tx2"/>
                </a:solidFill>
                <a:latin typeface="Times New Roman" pitchFamily="18" charset="0"/>
                <a:cs typeface="Times New Roman" pitchFamily="18" charset="0"/>
              </a:rPr>
              <a:t>Условия проведения электронного запроса котировок:</a:t>
            </a:r>
          </a:p>
          <a:p>
            <a:pPr marL="0" indent="358775" algn="just">
              <a:buNone/>
            </a:pPr>
            <a:endParaRPr lang="ru-RU" sz="1400" dirty="0" smtClean="0">
              <a:solidFill>
                <a:schemeClr val="tx2"/>
              </a:solidFill>
              <a:latin typeface="Times New Roman" pitchFamily="18" charset="0"/>
              <a:cs typeface="Times New Roman" pitchFamily="18" charset="0"/>
            </a:endParaRPr>
          </a:p>
          <a:p>
            <a:r>
              <a:rPr lang="ru-RU" sz="1600" dirty="0" smtClean="0">
                <a:solidFill>
                  <a:schemeClr val="tx2"/>
                </a:solidFill>
                <a:latin typeface="Times New Roman" pitchFamily="18" charset="0"/>
                <a:cs typeface="Times New Roman" pitchFamily="18" charset="0"/>
              </a:rPr>
              <a:t>начальная (максимальная) цена контракта не превышает 500 тыс. руб.;</a:t>
            </a:r>
          </a:p>
          <a:p>
            <a:r>
              <a:rPr lang="ru-RU" sz="1600" dirty="0" smtClean="0">
                <a:solidFill>
                  <a:schemeClr val="tx2"/>
                </a:solidFill>
                <a:latin typeface="Times New Roman" pitchFamily="18" charset="0"/>
                <a:cs typeface="Times New Roman" pitchFamily="18" charset="0"/>
              </a:rPr>
              <a:t>годовой объём таких закупок не превышает 10% совокупного годового объема закупок заказчика;</a:t>
            </a:r>
          </a:p>
          <a:p>
            <a:r>
              <a:rPr lang="ru-RU" sz="1600" dirty="0" smtClean="0">
                <a:solidFill>
                  <a:schemeClr val="tx2"/>
                </a:solidFill>
                <a:latin typeface="Times New Roman" pitchFamily="18" charset="0"/>
                <a:cs typeface="Times New Roman" pitchFamily="18" charset="0"/>
              </a:rPr>
              <a:t>годовой объём таких закупок не составляет более чем 100 млн. руб.</a:t>
            </a:r>
          </a:p>
          <a:p>
            <a:pPr algn="just"/>
            <a:endParaRPr lang="ru-RU" sz="1600" dirty="0" smtClean="0">
              <a:solidFill>
                <a:schemeClr val="tx2"/>
              </a:solidFill>
              <a:latin typeface="Times New Roman" pitchFamily="18" charset="0"/>
              <a:cs typeface="Times New Roman" pitchFamily="18" charset="0"/>
            </a:endParaRPr>
          </a:p>
          <a:p>
            <a:pPr>
              <a:buNone/>
            </a:pPr>
            <a:endParaRPr lang="ru-RU" sz="1400" i="1"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ЭЛЕКТРОННОГО ЗАПРОСА КОТИРОВОК</a:t>
            </a:r>
            <a:endParaRPr lang="ru-RU" sz="2000" b="1" dirty="0">
              <a:solidFill>
                <a:srgbClr val="002060"/>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algn="just"/>
            <a:endParaRPr lang="ru-RU" sz="1600" dirty="0" smtClean="0">
              <a:solidFill>
                <a:schemeClr val="tx2"/>
              </a:solidFill>
              <a:latin typeface="Times New Roman" pitchFamily="18" charset="0"/>
              <a:cs typeface="Times New Roman" pitchFamily="18" charset="0"/>
            </a:endParaRPr>
          </a:p>
          <a:p>
            <a:pPr>
              <a:buNone/>
            </a:pPr>
            <a:endParaRPr lang="ru-RU" sz="1400" i="1"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a:bodyPr>
          <a:lstStyle/>
          <a:p>
            <a:r>
              <a:rPr lang="ru-RU" sz="2000" b="1" dirty="0" smtClean="0">
                <a:solidFill>
                  <a:srgbClr val="002060"/>
                </a:solidFill>
                <a:latin typeface="Times New Roman" pitchFamily="18" charset="0"/>
                <a:cs typeface="Times New Roman" pitchFamily="18" charset="0"/>
              </a:rPr>
              <a:t>ПРОВЕДЕНИЕ ЭЛЕКТРОННОГО ЗАПРОСА КОТИРОВОК</a:t>
            </a:r>
            <a:endParaRPr lang="ru-RU" sz="2000" b="1" dirty="0">
              <a:solidFill>
                <a:srgbClr val="002060"/>
              </a:solidFill>
              <a:latin typeface="Times New Roman" pitchFamily="18" charset="0"/>
              <a:cs typeface="Times New Roman" pitchFamily="18" charset="0"/>
            </a:endParaRPr>
          </a:p>
        </p:txBody>
      </p:sp>
      <p:cxnSp>
        <p:nvCxnSpPr>
          <p:cNvPr id="9" name="Прямая со стрелкой 8"/>
          <p:cNvCxnSpPr/>
          <p:nvPr/>
        </p:nvCxnSpPr>
        <p:spPr>
          <a:xfrm>
            <a:off x="395536" y="3645024"/>
            <a:ext cx="7128792" cy="0"/>
          </a:xfrm>
          <a:prstGeom prst="straightConnector1">
            <a:avLst/>
          </a:prstGeom>
          <a:ln w="92075">
            <a:headEnd type="oval"/>
            <a:tailEnd type="triangle" w="med" len="lg"/>
          </a:ln>
        </p:spPr>
        <p:style>
          <a:lnRef idx="1">
            <a:schemeClr val="accent1"/>
          </a:lnRef>
          <a:fillRef idx="0">
            <a:schemeClr val="accent1"/>
          </a:fillRef>
          <a:effectRef idx="0">
            <a:schemeClr val="accent1"/>
          </a:effectRef>
          <a:fontRef idx="minor">
            <a:schemeClr val="tx1"/>
          </a:fontRef>
        </p:style>
      </p:cxnSp>
      <p:sp>
        <p:nvSpPr>
          <p:cNvPr id="10" name="Овал 9"/>
          <p:cNvSpPr/>
          <p:nvPr/>
        </p:nvSpPr>
        <p:spPr>
          <a:xfrm>
            <a:off x="2843808" y="3501008"/>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p:cNvSpPr/>
          <p:nvPr/>
        </p:nvSpPr>
        <p:spPr>
          <a:xfrm>
            <a:off x="4355976" y="335699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Прямоугольник 11"/>
          <p:cNvSpPr/>
          <p:nvPr/>
        </p:nvSpPr>
        <p:spPr>
          <a:xfrm>
            <a:off x="4139952" y="4005064"/>
            <a:ext cx="1015021"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5 р.д.</a:t>
            </a:r>
            <a:endParaRPr lang="ru-RU"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3" name="Прямоугольник 12"/>
          <p:cNvSpPr/>
          <p:nvPr/>
        </p:nvSpPr>
        <p:spPr>
          <a:xfrm>
            <a:off x="2627784" y="4005064"/>
            <a:ext cx="1015022"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2 р.д.</a:t>
            </a:r>
            <a:endParaRPr lang="ru-RU"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Овал 13"/>
          <p:cNvSpPr/>
          <p:nvPr/>
        </p:nvSpPr>
        <p:spPr>
          <a:xfrm>
            <a:off x="5436096" y="3501008"/>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5220072" y="4005064"/>
            <a:ext cx="1015022"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1 р.д.</a:t>
            </a:r>
            <a:endParaRPr lang="ru-RU"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8" name="Овал 17"/>
          <p:cNvSpPr/>
          <p:nvPr/>
        </p:nvSpPr>
        <p:spPr>
          <a:xfrm>
            <a:off x="3635896" y="350100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3419872" y="3717032"/>
            <a:ext cx="777777" cy="40011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2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1 р.д.</a:t>
            </a:r>
            <a:endParaRPr lang="ru-RU" sz="2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20" name="Скругленный прямоугольник 19"/>
          <p:cNvSpPr/>
          <p:nvPr/>
        </p:nvSpPr>
        <p:spPr>
          <a:xfrm>
            <a:off x="1331640" y="1268760"/>
            <a:ext cx="2736304" cy="432048"/>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chemeClr val="tx1"/>
                </a:solidFill>
                <a:latin typeface="Times New Roman" pitchFamily="18" charset="0"/>
                <a:cs typeface="Times New Roman" pitchFamily="18" charset="0"/>
              </a:rPr>
              <a:t>Подача заявок на участие </a:t>
            </a:r>
            <a:endParaRPr lang="ru-RU" sz="1400" b="1" dirty="0">
              <a:solidFill>
                <a:schemeClr val="tx1"/>
              </a:solidFill>
              <a:latin typeface="Times New Roman" pitchFamily="18" charset="0"/>
              <a:cs typeface="Times New Roman" pitchFamily="18" charset="0"/>
            </a:endParaRPr>
          </a:p>
        </p:txBody>
      </p:sp>
      <p:cxnSp>
        <p:nvCxnSpPr>
          <p:cNvPr id="21" name="Прямая соединительная линия 20"/>
          <p:cNvCxnSpPr/>
          <p:nvPr/>
        </p:nvCxnSpPr>
        <p:spPr>
          <a:xfrm flipH="1">
            <a:off x="395537" y="1556792"/>
            <a:ext cx="720079" cy="1946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flipH="1">
            <a:off x="1115616" y="1556792"/>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a:xfrm flipH="1">
            <a:off x="4067944" y="1484784"/>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a:endCxn id="11" idx="0"/>
          </p:cNvCxnSpPr>
          <p:nvPr/>
        </p:nvCxnSpPr>
        <p:spPr>
          <a:xfrm>
            <a:off x="4283968" y="1484784"/>
            <a:ext cx="360040" cy="1872208"/>
          </a:xfrm>
          <a:prstGeom prst="line">
            <a:avLst/>
          </a:prstGeom>
        </p:spPr>
        <p:style>
          <a:lnRef idx="1">
            <a:schemeClr val="accent1"/>
          </a:lnRef>
          <a:fillRef idx="0">
            <a:schemeClr val="accent1"/>
          </a:fillRef>
          <a:effectRef idx="0">
            <a:schemeClr val="accent1"/>
          </a:effectRef>
          <a:fontRef idx="minor">
            <a:schemeClr val="tx1"/>
          </a:fontRef>
        </p:style>
      </p:cxnSp>
      <p:sp>
        <p:nvSpPr>
          <p:cNvPr id="31" name="Прямоугольная выноска 30"/>
          <p:cNvSpPr/>
          <p:nvPr/>
        </p:nvSpPr>
        <p:spPr>
          <a:xfrm>
            <a:off x="971600" y="2708920"/>
            <a:ext cx="2016224" cy="432048"/>
          </a:xfrm>
          <a:prstGeom prst="wedgeRectCallout">
            <a:avLst>
              <a:gd name="adj1" fmla="val 44456"/>
              <a:gd name="adj2" fmla="val 127444"/>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chemeClr val="tx1"/>
                </a:solidFill>
                <a:latin typeface="Times New Roman" pitchFamily="18" charset="0"/>
                <a:cs typeface="Times New Roman" pitchFamily="18" charset="0"/>
              </a:rPr>
              <a:t>Внесение изменений  в извещение</a:t>
            </a:r>
            <a:endParaRPr lang="ru-RU" sz="1400" b="1" dirty="0">
              <a:solidFill>
                <a:schemeClr val="tx1"/>
              </a:solidFill>
              <a:latin typeface="Times New Roman" pitchFamily="18" charset="0"/>
              <a:cs typeface="Times New Roman" pitchFamily="18" charset="0"/>
            </a:endParaRPr>
          </a:p>
        </p:txBody>
      </p:sp>
      <p:sp>
        <p:nvSpPr>
          <p:cNvPr id="32" name="Прямоугольная выноска 31"/>
          <p:cNvSpPr/>
          <p:nvPr/>
        </p:nvSpPr>
        <p:spPr>
          <a:xfrm>
            <a:off x="2051720" y="2204864"/>
            <a:ext cx="1800200" cy="360040"/>
          </a:xfrm>
          <a:prstGeom prst="wedgeRectCallout">
            <a:avLst>
              <a:gd name="adj1" fmla="val 42839"/>
              <a:gd name="adj2" fmla="val 312631"/>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dirty="0" smtClean="0">
                <a:solidFill>
                  <a:schemeClr val="tx1"/>
                </a:solidFill>
                <a:latin typeface="Times New Roman" pitchFamily="18" charset="0"/>
                <a:cs typeface="Times New Roman" pitchFamily="18" charset="0"/>
              </a:rPr>
              <a:t>Размещение изменений в ЕИС</a:t>
            </a:r>
            <a:endParaRPr lang="ru-RU" sz="1200" b="1" dirty="0">
              <a:solidFill>
                <a:schemeClr val="tx1"/>
              </a:solidFill>
              <a:latin typeface="Times New Roman" pitchFamily="18" charset="0"/>
              <a:cs typeface="Times New Roman" pitchFamily="18" charset="0"/>
            </a:endParaRPr>
          </a:p>
        </p:txBody>
      </p:sp>
      <p:sp>
        <p:nvSpPr>
          <p:cNvPr id="34" name="Прямоугольная выноска 33"/>
          <p:cNvSpPr/>
          <p:nvPr/>
        </p:nvSpPr>
        <p:spPr>
          <a:xfrm>
            <a:off x="5580112" y="2132856"/>
            <a:ext cx="2016224" cy="432048"/>
          </a:xfrm>
          <a:prstGeom prst="wedgeRectCallout">
            <a:avLst>
              <a:gd name="adj1" fmla="val -47760"/>
              <a:gd name="adj2" fmla="val 265012"/>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chemeClr val="tx1"/>
                </a:solidFill>
                <a:latin typeface="Times New Roman" pitchFamily="18" charset="0"/>
                <a:cs typeface="Times New Roman" pitchFamily="18" charset="0"/>
              </a:rPr>
              <a:t>Рассмотрение заявки</a:t>
            </a:r>
            <a:endParaRPr lang="ru-RU" sz="1400" b="1" dirty="0">
              <a:solidFill>
                <a:schemeClr val="tx1"/>
              </a:solidFill>
              <a:latin typeface="Times New Roman" pitchFamily="18" charset="0"/>
              <a:cs typeface="Times New Roman" pitchFamily="18" charset="0"/>
            </a:endParaRPr>
          </a:p>
        </p:txBody>
      </p:sp>
      <p:sp>
        <p:nvSpPr>
          <p:cNvPr id="35" name="Овал 34"/>
          <p:cNvSpPr/>
          <p:nvPr/>
        </p:nvSpPr>
        <p:spPr>
          <a:xfrm>
            <a:off x="7092280" y="2708920"/>
            <a:ext cx="172819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smtClean="0">
                <a:solidFill>
                  <a:schemeClr val="tx1"/>
                </a:solidFill>
                <a:latin typeface="Times New Roman" pitchFamily="18" charset="0"/>
                <a:cs typeface="Times New Roman" pitchFamily="18" charset="0"/>
              </a:rPr>
              <a:t>Протокол направляется оператору</a:t>
            </a:r>
            <a:endParaRPr lang="ru-RU" sz="1400" dirty="0">
              <a:solidFill>
                <a:schemeClr val="tx1"/>
              </a:solidFill>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a:buNone/>
            </a:pPr>
            <a:endParaRPr lang="ru-RU" sz="1600" b="1" dirty="0" smtClean="0">
              <a:solidFill>
                <a:schemeClr val="tx2"/>
              </a:solidFill>
              <a:latin typeface="Times New Roman" pitchFamily="18" charset="0"/>
              <a:cs typeface="Times New Roman" pitchFamily="18" charset="0"/>
            </a:endParaRPr>
          </a:p>
          <a:p>
            <a:pPr>
              <a:buNone/>
            </a:pPr>
            <a:endParaRPr lang="ru-RU" sz="1600" b="1" dirty="0" smtClean="0">
              <a:solidFill>
                <a:schemeClr val="tx2"/>
              </a:solidFill>
              <a:latin typeface="Times New Roman" pitchFamily="18" charset="0"/>
              <a:cs typeface="Times New Roman" pitchFamily="18" charset="0"/>
            </a:endParaRPr>
          </a:p>
          <a:p>
            <a:pPr>
              <a:buNone/>
            </a:pPr>
            <a:r>
              <a:rPr lang="ru-RU" sz="1600" b="1" dirty="0" smtClean="0">
                <a:solidFill>
                  <a:schemeClr val="tx2"/>
                </a:solidFill>
                <a:latin typeface="Times New Roman" pitchFamily="18" charset="0"/>
                <a:cs typeface="Times New Roman" pitchFamily="18" charset="0"/>
              </a:rPr>
              <a:t>Котировочная заявка участника должна состоять из:</a:t>
            </a:r>
          </a:p>
          <a:p>
            <a:r>
              <a:rPr lang="ru-RU" sz="1600" dirty="0" smtClean="0">
                <a:solidFill>
                  <a:schemeClr val="tx2"/>
                </a:solidFill>
                <a:latin typeface="Times New Roman" pitchFamily="18" charset="0"/>
                <a:cs typeface="Times New Roman" pitchFamily="18" charset="0"/>
              </a:rPr>
              <a:t>предложения о предлагаемых товаре, работе, услуге;</a:t>
            </a:r>
          </a:p>
          <a:p>
            <a:r>
              <a:rPr lang="ru-RU" sz="1600" dirty="0" smtClean="0">
                <a:solidFill>
                  <a:schemeClr val="tx2"/>
                </a:solidFill>
                <a:latin typeface="Times New Roman" pitchFamily="18" charset="0"/>
                <a:cs typeface="Times New Roman" pitchFamily="18" charset="0"/>
              </a:rPr>
              <a:t>предложения о цене контракта.</a:t>
            </a:r>
          </a:p>
          <a:p>
            <a:endParaRPr lang="ru-RU" sz="1600" dirty="0" smtClean="0">
              <a:solidFill>
                <a:schemeClr val="tx2"/>
              </a:solidFill>
              <a:latin typeface="Times New Roman" pitchFamily="18" charset="0"/>
              <a:cs typeface="Times New Roman" pitchFamily="18" charset="0"/>
            </a:endParaRPr>
          </a:p>
          <a:p>
            <a:pPr marL="92075" indent="0" algn="just">
              <a:buNone/>
            </a:pPr>
            <a:r>
              <a:rPr lang="ru-RU" sz="1400" i="1" dirty="0" smtClean="0">
                <a:solidFill>
                  <a:schemeClr val="tx2"/>
                </a:solidFill>
                <a:latin typeface="Times New Roman" pitchFamily="18" charset="0"/>
                <a:cs typeface="Times New Roman" pitchFamily="18" charset="0"/>
              </a:rPr>
              <a:t>Рассматривает заявки котировочная комиссия заказчика, которая после оформления протокола направляет его оператору площадки. Оператор площадки </a:t>
            </a:r>
            <a:r>
              <a:rPr lang="ru-RU" sz="1400" b="1" i="1" dirty="0" smtClean="0">
                <a:solidFill>
                  <a:srgbClr val="FF0000"/>
                </a:solidFill>
                <a:latin typeface="Times New Roman" pitchFamily="18" charset="0"/>
                <a:cs typeface="Times New Roman" pitchFamily="18" charset="0"/>
              </a:rPr>
              <a:t>(!)</a:t>
            </a:r>
            <a:r>
              <a:rPr lang="ru-RU" sz="1400" i="1" dirty="0" smtClean="0">
                <a:solidFill>
                  <a:schemeClr val="tx2"/>
                </a:solidFill>
                <a:latin typeface="Times New Roman" pitchFamily="18" charset="0"/>
                <a:cs typeface="Times New Roman" pitchFamily="18" charset="0"/>
              </a:rPr>
              <a:t> составляет протокол рассмотрения и оценки заявок, в котором </a:t>
            </a:r>
            <a:r>
              <a:rPr lang="ru-RU" sz="1400" i="1" dirty="0" err="1" smtClean="0">
                <a:solidFill>
                  <a:schemeClr val="tx2"/>
                </a:solidFill>
                <a:latin typeface="Times New Roman" pitchFamily="18" charset="0"/>
                <a:cs typeface="Times New Roman" pitchFamily="18" charset="0"/>
              </a:rPr>
              <a:t>проранжированы</a:t>
            </a:r>
            <a:r>
              <a:rPr lang="ru-RU" sz="1400" i="1" dirty="0" smtClean="0">
                <a:solidFill>
                  <a:schemeClr val="tx2"/>
                </a:solidFill>
                <a:latin typeface="Times New Roman" pitchFamily="18" charset="0"/>
                <a:cs typeface="Times New Roman" pitchFamily="18" charset="0"/>
              </a:rPr>
              <a:t> заявки и указан победитель.</a:t>
            </a: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ЭЛЕКТРОННОГО ЗАПРОСА КОТИРОВОК</a:t>
            </a:r>
            <a:endParaRPr lang="ru-RU" sz="2000" b="1" dirty="0">
              <a:solidFill>
                <a:srgbClr val="002060"/>
              </a:solidFill>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marL="0" indent="358775" algn="just">
              <a:buNone/>
            </a:pPr>
            <a:r>
              <a:rPr lang="ru-RU" sz="1600" b="1" dirty="0" smtClean="0">
                <a:solidFill>
                  <a:schemeClr val="tx2"/>
                </a:solidFill>
                <a:latin typeface="Times New Roman" pitchFamily="18" charset="0"/>
                <a:cs typeface="Times New Roman" pitchFamily="18" charset="0"/>
              </a:rPr>
              <a:t>Заявка на участие в запросе котировок в электронной форме должна содержать:</a:t>
            </a:r>
          </a:p>
          <a:p>
            <a:pPr marL="0" indent="358775" algn="just">
              <a:buNone/>
            </a:pPr>
            <a:endParaRPr lang="ru-RU" sz="1400" b="1" dirty="0" smtClean="0">
              <a:solidFill>
                <a:schemeClr val="tx2"/>
              </a:solidFill>
              <a:latin typeface="Times New Roman" pitchFamily="18" charset="0"/>
              <a:cs typeface="Times New Roman" pitchFamily="18" charset="0"/>
            </a:endParaRPr>
          </a:p>
          <a:p>
            <a:pPr marL="92075" indent="266700" algn="just">
              <a:buNone/>
            </a:pPr>
            <a:r>
              <a:rPr lang="ru-RU" sz="1400" dirty="0" smtClean="0">
                <a:solidFill>
                  <a:schemeClr val="tx2"/>
                </a:solidFill>
                <a:latin typeface="Times New Roman" pitchFamily="18" charset="0"/>
                <a:cs typeface="Times New Roman" pitchFamily="18" charset="0"/>
              </a:rPr>
              <a:t>1) согласие участника (дается с применением программно-аппаратных средств электронной площадки);</a:t>
            </a:r>
          </a:p>
          <a:p>
            <a:pPr marL="92075" indent="266700" algn="just">
              <a:buNone/>
            </a:pPr>
            <a:r>
              <a:rPr lang="ru-RU" sz="1400" dirty="0" smtClean="0">
                <a:solidFill>
                  <a:schemeClr val="tx2"/>
                </a:solidFill>
                <a:latin typeface="Times New Roman" pitchFamily="18" charset="0"/>
                <a:cs typeface="Times New Roman" pitchFamily="18" charset="0"/>
              </a:rPr>
              <a:t>2) при осуществлении закупки товара или закупки работы, услуги, для выполнения, оказания которых используется товар:</a:t>
            </a:r>
          </a:p>
          <a:p>
            <a:pPr marL="92075" indent="266700" algn="just">
              <a:buNone/>
            </a:pPr>
            <a:r>
              <a:rPr lang="ru-RU" sz="1400" dirty="0" smtClean="0">
                <a:solidFill>
                  <a:schemeClr val="tx2"/>
                </a:solidFill>
                <a:latin typeface="Times New Roman" pitchFamily="18" charset="0"/>
                <a:cs typeface="Times New Roman" pitchFamily="18" charset="0"/>
              </a:rPr>
              <a:t>а) документы, предусмотренные  ст. 14 44-ФЗ ;</a:t>
            </a:r>
          </a:p>
          <a:p>
            <a:pPr marL="92075" indent="266700" algn="just">
              <a:buNone/>
            </a:pPr>
            <a:r>
              <a:rPr lang="ru-RU" sz="1400" dirty="0" smtClean="0">
                <a:solidFill>
                  <a:schemeClr val="tx2"/>
                </a:solidFill>
                <a:latin typeface="Times New Roman" pitchFamily="18" charset="0"/>
                <a:cs typeface="Times New Roman" pitchFamily="18" charset="0"/>
              </a:rPr>
              <a:t>б) конкретные показатели товара, соответствующие значениям, установленным извещением о проведении запроса котировок в электронной форме, и указание на товарный знак (при наличии) (включается в заявку в случае отсутствия в извещении указания на товарный знак или в случае, если участник закупки предлагает товар, который отличен от </a:t>
            </a:r>
            <a:r>
              <a:rPr lang="ru-RU" sz="1400" dirty="0" err="1" smtClean="0">
                <a:solidFill>
                  <a:schemeClr val="tx2"/>
                </a:solidFill>
                <a:latin typeface="Times New Roman" pitchFamily="18" charset="0"/>
                <a:cs typeface="Times New Roman" pitchFamily="18" charset="0"/>
              </a:rPr>
              <a:t>от</a:t>
            </a:r>
            <a:r>
              <a:rPr lang="ru-RU" sz="1400" dirty="0" smtClean="0">
                <a:solidFill>
                  <a:schemeClr val="tx2"/>
                </a:solidFill>
                <a:latin typeface="Times New Roman" pitchFamily="18" charset="0"/>
                <a:cs typeface="Times New Roman" pitchFamily="18" charset="0"/>
              </a:rPr>
              <a:t> товарного знака, указанного в извещении);</a:t>
            </a:r>
          </a:p>
          <a:p>
            <a:pPr marL="92075" indent="266700" algn="just">
              <a:buNone/>
            </a:pPr>
            <a:r>
              <a:rPr lang="ru-RU" sz="1400" dirty="0" smtClean="0">
                <a:solidFill>
                  <a:schemeClr val="tx2"/>
                </a:solidFill>
                <a:latin typeface="Times New Roman" pitchFamily="18" charset="0"/>
                <a:cs typeface="Times New Roman" pitchFamily="18" charset="0"/>
              </a:rPr>
              <a:t>3) наименование, фирменное наименование (при наличии), место нахождения (для юридического лица), фамилия, имя, отчество (при наличии), паспортные данные, место жительства (для физического лица), почтовый адрес участника такого запроса, номер контактного телефона, ИНН участника такого запроса или в соответствии с законодательством соответствующего иностранного государства аналог идентификационного номера налогоплательщика участника такого запроса (для иностранного лица), идентификационный номер налогоплательщика (при наличии) учредителей, членов коллегиального исполнительного органа, лица, исполняющего функции единоличного исполнительного органа участника такого запроса;</a:t>
            </a:r>
          </a:p>
          <a:p>
            <a:pPr>
              <a:buNone/>
            </a:pPr>
            <a:endParaRPr lang="ru-RU" sz="1400" i="1"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ЭЛЕКТРОННОГО ЗАПРОСА КОТИРОВОК</a:t>
            </a:r>
            <a:endParaRPr lang="ru-RU" sz="2000" b="1" dirty="0">
              <a:solidFill>
                <a:srgbClr val="002060"/>
              </a:solidFill>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marL="0" indent="358775" algn="just">
              <a:buNone/>
            </a:pPr>
            <a:r>
              <a:rPr lang="ru-RU" sz="1600" b="1" dirty="0" smtClean="0">
                <a:solidFill>
                  <a:schemeClr val="tx2"/>
                </a:solidFill>
                <a:latin typeface="Times New Roman" pitchFamily="18" charset="0"/>
                <a:cs typeface="Times New Roman" pitchFamily="18" charset="0"/>
              </a:rPr>
              <a:t>Заявка на участие в запросе котировок в электронной форме должна содержать:</a:t>
            </a:r>
          </a:p>
          <a:p>
            <a:pPr marL="0" indent="358775" algn="just">
              <a:buNone/>
            </a:pPr>
            <a:endParaRPr lang="ru-RU" sz="1400" b="1" dirty="0" smtClean="0">
              <a:solidFill>
                <a:schemeClr val="tx2"/>
              </a:solidFill>
              <a:latin typeface="Times New Roman" pitchFamily="18" charset="0"/>
              <a:cs typeface="Times New Roman" pitchFamily="18" charset="0"/>
            </a:endParaRPr>
          </a:p>
          <a:p>
            <a:pPr marL="0" indent="358775" algn="just">
              <a:buNone/>
            </a:pPr>
            <a:r>
              <a:rPr lang="ru-RU" sz="1400" dirty="0" smtClean="0">
                <a:solidFill>
                  <a:schemeClr val="tx2"/>
                </a:solidFill>
                <a:latin typeface="Times New Roman" pitchFamily="18" charset="0"/>
                <a:cs typeface="Times New Roman" pitchFamily="18" charset="0"/>
              </a:rPr>
              <a:t>4) декларация, которая предоставляется с использованием программно-аппаратных средств электронной площадки:</a:t>
            </a:r>
          </a:p>
          <a:p>
            <a:pPr marL="0" indent="358775" algn="just">
              <a:buNone/>
            </a:pPr>
            <a:r>
              <a:rPr lang="ru-RU" sz="1400" dirty="0" smtClean="0">
                <a:solidFill>
                  <a:schemeClr val="tx2"/>
                </a:solidFill>
                <a:latin typeface="Times New Roman" pitchFamily="18" charset="0"/>
                <a:cs typeface="Times New Roman" pitchFamily="18" charset="0"/>
              </a:rPr>
              <a:t>а) о соответствии участника требованиям, установленным </a:t>
            </a:r>
            <a:r>
              <a:rPr lang="ru-RU" sz="1400" dirty="0" err="1" smtClean="0">
                <a:solidFill>
                  <a:schemeClr val="tx2"/>
                </a:solidFill>
                <a:latin typeface="Times New Roman" pitchFamily="18" charset="0"/>
                <a:cs typeface="Times New Roman" pitchFamily="18" charset="0"/>
                <a:hlinkClick r:id="rId2"/>
              </a:rPr>
              <a:t>пп</a:t>
            </a:r>
            <a:r>
              <a:rPr lang="ru-RU" sz="1400" dirty="0" smtClean="0">
                <a:solidFill>
                  <a:schemeClr val="tx2"/>
                </a:solidFill>
                <a:latin typeface="Times New Roman" pitchFamily="18" charset="0"/>
                <a:cs typeface="Times New Roman" pitchFamily="18" charset="0"/>
                <a:hlinkClick r:id="rId2"/>
              </a:rPr>
              <a:t>. 1, </a:t>
            </a:r>
            <a:r>
              <a:rPr lang="ru-RU" sz="1400" dirty="0" smtClean="0">
                <a:solidFill>
                  <a:schemeClr val="tx2"/>
                </a:solidFill>
                <a:latin typeface="Times New Roman" pitchFamily="18" charset="0"/>
                <a:cs typeface="Times New Roman" pitchFamily="18" charset="0"/>
                <a:hlinkClick r:id="rId3"/>
              </a:rPr>
              <a:t>3 - </a:t>
            </a:r>
            <a:r>
              <a:rPr lang="ru-RU" sz="1400" dirty="0" smtClean="0">
                <a:solidFill>
                  <a:schemeClr val="tx2"/>
                </a:solidFill>
                <a:latin typeface="Times New Roman" pitchFamily="18" charset="0"/>
                <a:cs typeface="Times New Roman" pitchFamily="18" charset="0"/>
                <a:hlinkClick r:id="rId4"/>
              </a:rPr>
              <a:t>9 ч. 1 ст. 31 44-ФЗ;</a:t>
            </a:r>
          </a:p>
          <a:p>
            <a:pPr marL="0" indent="358775" algn="just">
              <a:buNone/>
            </a:pPr>
            <a:r>
              <a:rPr lang="ru-RU" sz="1400" dirty="0" smtClean="0">
                <a:solidFill>
                  <a:schemeClr val="tx2"/>
                </a:solidFill>
                <a:latin typeface="Times New Roman" pitchFamily="18" charset="0"/>
                <a:cs typeface="Times New Roman" pitchFamily="18" charset="0"/>
              </a:rPr>
              <a:t>б) о праве участника на получение преимуществ в соответствии со </a:t>
            </a:r>
            <a:r>
              <a:rPr lang="ru-RU" sz="1400" dirty="0" smtClean="0">
                <a:solidFill>
                  <a:schemeClr val="tx2"/>
                </a:solidFill>
                <a:latin typeface="Times New Roman" pitchFamily="18" charset="0"/>
                <a:cs typeface="Times New Roman" pitchFamily="18" charset="0"/>
                <a:hlinkClick r:id="rId5"/>
              </a:rPr>
              <a:t>ст. 28 и </a:t>
            </a:r>
            <a:r>
              <a:rPr lang="ru-RU" sz="1400" dirty="0" smtClean="0">
                <a:solidFill>
                  <a:schemeClr val="tx2"/>
                </a:solidFill>
                <a:latin typeface="Times New Roman" pitchFamily="18" charset="0"/>
                <a:cs typeface="Times New Roman" pitchFamily="18" charset="0"/>
                <a:hlinkClick r:id="rId6"/>
              </a:rPr>
              <a:t>29 44-ФЗ в случае, если участник заявил о получении указанных преимуществ (при необходимости);</a:t>
            </a:r>
          </a:p>
          <a:p>
            <a:pPr marL="0" indent="358775" algn="just">
              <a:buNone/>
            </a:pPr>
            <a:r>
              <a:rPr lang="ru-RU" sz="1400" dirty="0" smtClean="0">
                <a:solidFill>
                  <a:schemeClr val="tx2"/>
                </a:solidFill>
                <a:latin typeface="Times New Roman" pitchFamily="18" charset="0"/>
                <a:cs typeface="Times New Roman" pitchFamily="18" charset="0"/>
              </a:rPr>
              <a:t>в) о принадлежности участника к субъектам малого предпринимательства или социально ориентированным некоммерческим организациям в случае установления заказчиком ограничения, предусмотренного </a:t>
            </a:r>
            <a:r>
              <a:rPr lang="ru-RU" sz="1400" dirty="0" smtClean="0">
                <a:solidFill>
                  <a:schemeClr val="tx2"/>
                </a:solidFill>
                <a:latin typeface="Times New Roman" pitchFamily="18" charset="0"/>
                <a:cs typeface="Times New Roman" pitchFamily="18" charset="0"/>
                <a:hlinkClick r:id="rId7"/>
              </a:rPr>
              <a:t>ч. 3 ст. 30 44-ФЗ.</a:t>
            </a:r>
          </a:p>
          <a:p>
            <a:pPr marL="0" indent="358775" algn="just">
              <a:buNone/>
            </a:pPr>
            <a:endParaRPr lang="ru-RU" sz="1400" dirty="0" smtClean="0">
              <a:solidFill>
                <a:schemeClr val="tx2"/>
              </a:solidFill>
              <a:latin typeface="Times New Roman" pitchFamily="18" charset="0"/>
              <a:cs typeface="Times New Roman" pitchFamily="18" charset="0"/>
              <a:hlinkClick r:id="rId7"/>
            </a:endParaRPr>
          </a:p>
          <a:p>
            <a:pPr marL="0" indent="358775" algn="just">
              <a:buNone/>
            </a:pPr>
            <a:endParaRPr lang="ru-RU" sz="1600" b="1" dirty="0" smtClean="0">
              <a:solidFill>
                <a:schemeClr val="tx2"/>
              </a:solidFill>
              <a:latin typeface="Times New Roman" pitchFamily="18" charset="0"/>
              <a:cs typeface="Times New Roman" pitchFamily="18" charset="0"/>
            </a:endParaRPr>
          </a:p>
          <a:p>
            <a:pPr marL="0" indent="358775" algn="just">
              <a:buNone/>
            </a:pPr>
            <a:r>
              <a:rPr lang="ru-RU" sz="1600" b="1" dirty="0" smtClean="0">
                <a:solidFill>
                  <a:schemeClr val="tx2"/>
                </a:solidFill>
                <a:latin typeface="Times New Roman" pitchFamily="18" charset="0"/>
                <a:cs typeface="Times New Roman" pitchFamily="18" charset="0"/>
              </a:rPr>
              <a:t>Основанием для отклонения заяви участника является:</a:t>
            </a:r>
          </a:p>
          <a:p>
            <a:pPr marL="0" indent="358775" algn="just">
              <a:buNone/>
            </a:pPr>
            <a:endParaRPr lang="ru-RU" sz="1400" b="1" dirty="0" smtClean="0">
              <a:solidFill>
                <a:schemeClr val="tx2"/>
              </a:solidFill>
              <a:latin typeface="Times New Roman" pitchFamily="18" charset="0"/>
              <a:cs typeface="Times New Roman" pitchFamily="18" charset="0"/>
            </a:endParaRPr>
          </a:p>
          <a:p>
            <a:pPr marL="0" indent="358775">
              <a:buNone/>
            </a:pPr>
            <a:r>
              <a:rPr lang="ru-RU" sz="1400" dirty="0" smtClean="0">
                <a:solidFill>
                  <a:schemeClr val="tx2"/>
                </a:solidFill>
                <a:latin typeface="Times New Roman" pitchFamily="18" charset="0"/>
                <a:cs typeface="Times New Roman" pitchFamily="18" charset="0"/>
              </a:rPr>
              <a:t>1) </a:t>
            </a:r>
            <a:r>
              <a:rPr lang="ru-RU" sz="1400" dirty="0" err="1" smtClean="0">
                <a:solidFill>
                  <a:schemeClr val="tx2"/>
                </a:solidFill>
                <a:latin typeface="Times New Roman" pitchFamily="18" charset="0"/>
                <a:cs typeface="Times New Roman" pitchFamily="18" charset="0"/>
              </a:rPr>
              <a:t>непредоставление</a:t>
            </a:r>
            <a:r>
              <a:rPr lang="ru-RU" sz="1400" dirty="0" smtClean="0">
                <a:solidFill>
                  <a:schemeClr val="tx2"/>
                </a:solidFill>
                <a:latin typeface="Times New Roman" pitchFamily="18" charset="0"/>
                <a:cs typeface="Times New Roman" pitchFamily="18" charset="0"/>
              </a:rPr>
              <a:t> документов и (или) информации или предоставления недостоверной информации, предусмотренной ч. 9 ст. 82.3 44-ФЗ;</a:t>
            </a:r>
          </a:p>
          <a:p>
            <a:pPr marL="0" indent="358775">
              <a:buNone/>
            </a:pPr>
            <a:r>
              <a:rPr lang="ru-RU" sz="1400" dirty="0" smtClean="0">
                <a:solidFill>
                  <a:schemeClr val="tx2"/>
                </a:solidFill>
                <a:latin typeface="Times New Roman" pitchFamily="18" charset="0"/>
                <a:cs typeface="Times New Roman" pitchFamily="18" charset="0"/>
              </a:rPr>
              <a:t>2) несоответствия информации ч. 9 ст. 82.3 44-ФЗ.</a:t>
            </a:r>
          </a:p>
          <a:p>
            <a:pPr marL="0" indent="358775" algn="just">
              <a:buNone/>
            </a:pPr>
            <a:endParaRPr lang="ru-RU" sz="1600" b="1" dirty="0" smtClean="0">
              <a:solidFill>
                <a:schemeClr val="tx2"/>
              </a:solidFill>
              <a:latin typeface="Times New Roman" pitchFamily="18" charset="0"/>
              <a:cs typeface="Times New Roman" pitchFamily="18" charset="0"/>
            </a:endParaRPr>
          </a:p>
          <a:p>
            <a:pPr algn="just"/>
            <a:endParaRPr lang="ru-RU" sz="1600" dirty="0" smtClean="0">
              <a:solidFill>
                <a:schemeClr val="tx2"/>
              </a:solidFill>
              <a:latin typeface="Times New Roman" pitchFamily="18" charset="0"/>
              <a:cs typeface="Times New Roman" pitchFamily="18" charset="0"/>
            </a:endParaRPr>
          </a:p>
          <a:p>
            <a:pPr>
              <a:buNone/>
            </a:pPr>
            <a:endParaRPr lang="ru-RU" sz="1400" i="1"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8"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8"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ЭЛЕКТРОННОГО ЗАПРОСА КОТИРОВОК</a:t>
            </a:r>
            <a:endParaRPr lang="ru-RU" sz="2000" b="1" dirty="0">
              <a:solidFill>
                <a:srgbClr val="002060"/>
              </a:solidFill>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a:buNone/>
            </a:pPr>
            <a:endParaRPr lang="ru-RU" sz="1600" b="1" dirty="0" smtClean="0">
              <a:solidFill>
                <a:schemeClr val="tx2"/>
              </a:solidFill>
              <a:latin typeface="Times New Roman" pitchFamily="18" charset="0"/>
              <a:cs typeface="Times New Roman" pitchFamily="18" charset="0"/>
            </a:endParaRPr>
          </a:p>
          <a:p>
            <a:pPr>
              <a:buNone/>
            </a:pPr>
            <a:endParaRPr lang="ru-RU" sz="1600" b="1" dirty="0" smtClean="0">
              <a:solidFill>
                <a:schemeClr val="tx2"/>
              </a:solidFill>
              <a:latin typeface="Times New Roman" pitchFamily="18" charset="0"/>
              <a:cs typeface="Times New Roman" pitchFamily="18" charset="0"/>
            </a:endParaRPr>
          </a:p>
          <a:p>
            <a:pPr indent="15875" algn="just">
              <a:buNone/>
            </a:pPr>
            <a:r>
              <a:rPr lang="ru-RU" sz="1800" b="1" dirty="0" smtClean="0">
                <a:solidFill>
                  <a:schemeClr val="tx2"/>
                </a:solidFill>
                <a:latin typeface="Times New Roman" pitchFamily="18" charset="0"/>
                <a:cs typeface="Times New Roman" pitchFamily="18" charset="0"/>
              </a:rPr>
              <a:t>Открытый конкурс в электронной форме </a:t>
            </a:r>
            <a:r>
              <a:rPr lang="ru-RU" sz="1800" dirty="0" smtClean="0">
                <a:solidFill>
                  <a:schemeClr val="tx2"/>
                </a:solidFill>
                <a:latin typeface="Times New Roman" pitchFamily="18" charset="0"/>
                <a:cs typeface="Times New Roman" pitchFamily="18" charset="0"/>
              </a:rPr>
              <a:t>- это конкурс, при котором информация о закупке сообщается заказчиком неограниченному кругу лиц путем размещения в единой информационной системе извещения о проведении открытого конкурса в электронной форме и конкурсной документации и к участникам закупки предъявляются единые требования. </a:t>
            </a:r>
          </a:p>
          <a:p>
            <a:pPr indent="15875">
              <a:buNone/>
            </a:pPr>
            <a:endParaRPr lang="ru-RU" sz="1600" dirty="0" smtClean="0">
              <a:solidFill>
                <a:schemeClr val="tx2"/>
              </a:solidFill>
              <a:latin typeface="Times New Roman" pitchFamily="18" charset="0"/>
              <a:cs typeface="Times New Roman" pitchFamily="18" charset="0"/>
            </a:endParaRPr>
          </a:p>
          <a:p>
            <a:pPr indent="15875">
              <a:buNone/>
            </a:pPr>
            <a:r>
              <a:rPr lang="ru-RU" sz="1600" b="1" i="1" dirty="0" smtClean="0">
                <a:solidFill>
                  <a:schemeClr val="tx2"/>
                </a:solidFill>
                <a:latin typeface="Times New Roman" pitchFamily="18" charset="0"/>
                <a:cs typeface="Times New Roman" pitchFamily="18" charset="0"/>
              </a:rPr>
              <a:t>Заявка на участие состоит из двух частей и предложения о цене контракта.</a:t>
            </a:r>
          </a:p>
          <a:p>
            <a:pPr indent="15875">
              <a:buNone/>
            </a:pPr>
            <a:endParaRPr lang="ru-RU" sz="1600"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360040"/>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ОТКРЫТОГО КОНКУРСА                            В ЭЛЕКТРОННОЙ ФОРМЕ</a:t>
            </a:r>
            <a:endParaRPr lang="ru-RU" sz="2000" b="1" dirty="0">
              <a:solidFill>
                <a:srgbClr val="002060"/>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a:buNone/>
            </a:pPr>
            <a:endParaRPr lang="ru-RU" sz="1600" b="1" dirty="0" smtClean="0">
              <a:solidFill>
                <a:schemeClr val="tx2"/>
              </a:solidFill>
              <a:latin typeface="Times New Roman" pitchFamily="18" charset="0"/>
              <a:cs typeface="Times New Roman" pitchFamily="18" charset="0"/>
            </a:endParaRPr>
          </a:p>
          <a:p>
            <a:pPr marL="0" lvl="0" indent="0" algn="just">
              <a:spcBef>
                <a:spcPts val="0"/>
              </a:spcBef>
              <a:buNone/>
            </a:pPr>
            <a:r>
              <a:rPr lang="ru-RU" sz="1800" b="1" dirty="0" smtClean="0">
                <a:solidFill>
                  <a:schemeClr val="tx2"/>
                </a:solidFill>
                <a:latin typeface="Times New Roman" pitchFamily="18" charset="0"/>
                <a:cs typeface="Times New Roman" pitchFamily="18" charset="0"/>
              </a:rPr>
              <a:t>Первая часть заявки должна содержать (в соответствии с ч.4 ст. 54.4 44-ФЗ)</a:t>
            </a:r>
          </a:p>
          <a:p>
            <a:pPr marL="0" lvl="0" indent="0" algn="just">
              <a:spcBef>
                <a:spcPts val="0"/>
              </a:spcBef>
              <a:buNone/>
            </a:pPr>
            <a:endParaRPr lang="ru-RU" sz="1600" b="1" dirty="0" smtClean="0">
              <a:solidFill>
                <a:schemeClr val="tx2"/>
              </a:solidFill>
              <a:latin typeface="Times New Roman" pitchFamily="18" charset="0"/>
              <a:cs typeface="Times New Roman" pitchFamily="18" charset="0"/>
            </a:endParaRPr>
          </a:p>
          <a:p>
            <a:pPr algn="just">
              <a:spcBef>
                <a:spcPts val="0"/>
              </a:spcBef>
              <a:buAutoNum type="arabicParenR"/>
            </a:pPr>
            <a:r>
              <a:rPr lang="ru-RU" sz="1600" dirty="0" smtClean="0">
                <a:solidFill>
                  <a:schemeClr val="tx2"/>
                </a:solidFill>
                <a:latin typeface="Times New Roman" pitchFamily="18" charset="0"/>
                <a:cs typeface="Times New Roman" pitchFamily="18" charset="0"/>
              </a:rPr>
              <a:t>Согласие участника на поставку товара, выполнение работы, оказание услуги на условиях, предусмотренных конкурсной документацией </a:t>
            </a:r>
            <a:r>
              <a:rPr lang="ru-RU" sz="1600" i="1" dirty="0" smtClean="0">
                <a:solidFill>
                  <a:schemeClr val="tx2"/>
                </a:solidFill>
                <a:latin typeface="Times New Roman" pitchFamily="18" charset="0"/>
                <a:cs typeface="Times New Roman" pitchFamily="18" charset="0"/>
              </a:rPr>
              <a:t>(согласие дается автоматически)</a:t>
            </a:r>
            <a:r>
              <a:rPr lang="ru-RU" sz="1600" dirty="0" smtClean="0">
                <a:solidFill>
                  <a:schemeClr val="tx2"/>
                </a:solidFill>
                <a:latin typeface="Times New Roman" pitchFamily="18" charset="0"/>
                <a:cs typeface="Times New Roman" pitchFamily="18" charset="0"/>
              </a:rPr>
              <a:t>;</a:t>
            </a:r>
          </a:p>
          <a:p>
            <a:pPr algn="just">
              <a:spcBef>
                <a:spcPts val="0"/>
              </a:spcBef>
              <a:buAutoNum type="arabicParenR"/>
            </a:pPr>
            <a:r>
              <a:rPr lang="ru-RU" sz="1600" dirty="0" smtClean="0">
                <a:solidFill>
                  <a:schemeClr val="tx2"/>
                </a:solidFill>
                <a:latin typeface="Times New Roman" pitchFamily="18" charset="0"/>
                <a:cs typeface="Times New Roman" pitchFamily="18" charset="0"/>
              </a:rPr>
              <a:t>Предложение участника о качественных,  функциональных, экологических характеристиках объекта закупки, при установлении в конкурсной документации соответствующего критерия </a:t>
            </a:r>
            <a:r>
              <a:rPr lang="ru-RU" sz="1600" i="1" dirty="0" smtClean="0">
                <a:solidFill>
                  <a:schemeClr val="tx2"/>
                </a:solidFill>
                <a:latin typeface="Times New Roman" pitchFamily="18" charset="0"/>
                <a:cs typeface="Times New Roman" pitchFamily="18" charset="0"/>
              </a:rPr>
              <a:t>(отсутствие указанного предложения не является основанием для отказа участнику в допуске к участию)</a:t>
            </a:r>
            <a:r>
              <a:rPr lang="ru-RU" sz="1600" dirty="0" smtClean="0">
                <a:solidFill>
                  <a:schemeClr val="tx2"/>
                </a:solidFill>
                <a:latin typeface="Times New Roman" pitchFamily="18" charset="0"/>
                <a:cs typeface="Times New Roman" pitchFamily="18" charset="0"/>
              </a:rPr>
              <a:t>;</a:t>
            </a:r>
          </a:p>
          <a:p>
            <a:pPr algn="just">
              <a:spcBef>
                <a:spcPts val="0"/>
              </a:spcBef>
              <a:buAutoNum type="arabicParenR"/>
            </a:pPr>
            <a:r>
              <a:rPr lang="ru-RU" sz="1600" dirty="0" smtClean="0">
                <a:solidFill>
                  <a:schemeClr val="tx2"/>
                </a:solidFill>
                <a:latin typeface="Times New Roman" pitchFamily="18" charset="0"/>
                <a:cs typeface="Times New Roman" pitchFamily="18" charset="0"/>
              </a:rPr>
              <a:t>При осуществлении закупки товара или работы, услуги, для выполнения, оказания которых используется товар – наименование страны происхождения, конкретных характеристик товаров, соответствующих значениям, установленным конкурсной документацией.</a:t>
            </a: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360040"/>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ОТКРЫТОГО КОНКУРСА                            В ЭЛЕКТРОННОЙ ФОРМЕ</a:t>
            </a:r>
            <a:endParaRPr lang="ru-RU" sz="2000" b="1" dirty="0">
              <a:solidFill>
                <a:srgbClr val="002060"/>
              </a:solidFill>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39552" y="1052736"/>
            <a:ext cx="8229600" cy="4525963"/>
          </a:xfrm>
        </p:spPr>
        <p:txBody>
          <a:bodyPr>
            <a:noAutofit/>
          </a:bodyPr>
          <a:lstStyle/>
          <a:p>
            <a:pPr>
              <a:buNone/>
            </a:pPr>
            <a:endParaRPr lang="ru-RU" sz="1600" b="1" dirty="0" smtClean="0">
              <a:solidFill>
                <a:schemeClr val="tx2"/>
              </a:solidFill>
              <a:latin typeface="Times New Roman" pitchFamily="18" charset="0"/>
              <a:cs typeface="Times New Roman" pitchFamily="18" charset="0"/>
            </a:endParaRPr>
          </a:p>
          <a:p>
            <a:pPr lvl="0">
              <a:buNone/>
            </a:pPr>
            <a:r>
              <a:rPr lang="ru-RU" sz="1800" b="1" dirty="0" smtClean="0">
                <a:solidFill>
                  <a:schemeClr val="tx2"/>
                </a:solidFill>
                <a:latin typeface="Times New Roman" pitchFamily="18" charset="0"/>
                <a:cs typeface="Times New Roman" pitchFamily="18" charset="0"/>
              </a:rPr>
              <a:t>Процедура конкурса будет состоять из следующих этапов:</a:t>
            </a:r>
          </a:p>
          <a:p>
            <a:pPr marL="0" lvl="0" indent="0" algn="just">
              <a:spcBef>
                <a:spcPts val="0"/>
              </a:spcBef>
              <a:buNone/>
            </a:pPr>
            <a:endParaRPr lang="ru-RU" sz="1600" b="1" dirty="0" smtClean="0">
              <a:solidFill>
                <a:schemeClr val="tx2"/>
              </a:solidFill>
              <a:latin typeface="Times New Roman" pitchFamily="18" charset="0"/>
              <a:cs typeface="Times New Roman" pitchFamily="18" charset="0"/>
            </a:endParaRPr>
          </a:p>
          <a:p>
            <a:pPr marL="0" indent="266700" algn="just">
              <a:spcBef>
                <a:spcPts val="0"/>
              </a:spcBef>
            </a:pPr>
            <a:r>
              <a:rPr lang="ru-RU" sz="1800" dirty="0" smtClean="0">
                <a:solidFill>
                  <a:schemeClr val="tx2"/>
                </a:solidFill>
                <a:latin typeface="Times New Roman" pitchFamily="18" charset="0"/>
                <a:cs typeface="Times New Roman" pitchFamily="18" charset="0"/>
              </a:rPr>
              <a:t>подача заявок на электронной площадке;</a:t>
            </a:r>
          </a:p>
          <a:p>
            <a:pPr marL="0" indent="266700" algn="just">
              <a:spcBef>
                <a:spcPts val="0"/>
              </a:spcBef>
            </a:pPr>
            <a:r>
              <a:rPr lang="ru-RU" sz="1800" dirty="0" smtClean="0">
                <a:solidFill>
                  <a:schemeClr val="tx2"/>
                </a:solidFill>
                <a:latin typeface="Times New Roman" pitchFamily="18" charset="0"/>
                <a:cs typeface="Times New Roman" pitchFamily="18" charset="0"/>
              </a:rPr>
              <a:t>рассмотрение и оценка первых частей заявок;</a:t>
            </a:r>
          </a:p>
          <a:p>
            <a:pPr marL="0" indent="266700" algn="just">
              <a:spcBef>
                <a:spcPts val="0"/>
              </a:spcBef>
            </a:pPr>
            <a:r>
              <a:rPr lang="ru-RU" sz="1800" dirty="0" smtClean="0">
                <a:solidFill>
                  <a:schemeClr val="tx2"/>
                </a:solidFill>
                <a:latin typeface="Times New Roman" pitchFamily="18" charset="0"/>
                <a:cs typeface="Times New Roman" pitchFamily="18" charset="0"/>
              </a:rPr>
              <a:t>подача окончательных предложений о цене контракта на электронной площадке;</a:t>
            </a:r>
          </a:p>
          <a:p>
            <a:pPr marL="0" indent="266700" algn="just">
              <a:spcBef>
                <a:spcPts val="0"/>
              </a:spcBef>
            </a:pPr>
            <a:r>
              <a:rPr lang="ru-RU" sz="1800" dirty="0" smtClean="0">
                <a:solidFill>
                  <a:schemeClr val="tx2"/>
                </a:solidFill>
                <a:latin typeface="Times New Roman" pitchFamily="18" charset="0"/>
                <a:cs typeface="Times New Roman" pitchFamily="18" charset="0"/>
              </a:rPr>
              <a:t>рассмотрение и оценка вторых частей заявок;</a:t>
            </a:r>
          </a:p>
          <a:p>
            <a:pPr marL="0" indent="266700" algn="just">
              <a:spcBef>
                <a:spcPts val="0"/>
              </a:spcBef>
            </a:pPr>
            <a:r>
              <a:rPr lang="ru-RU" sz="1800" dirty="0" smtClean="0">
                <a:solidFill>
                  <a:schemeClr val="tx2"/>
                </a:solidFill>
                <a:latin typeface="Times New Roman" pitchFamily="18" charset="0"/>
                <a:cs typeface="Times New Roman" pitchFamily="18" charset="0"/>
              </a:rPr>
              <a:t>заключение контракта.</a:t>
            </a: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360040"/>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ОТКРЫТОГО КОНКУРСА                            В ЭЛЕКТРОННОЙ ФОРМЕ</a:t>
            </a:r>
            <a:endParaRPr lang="ru-RU" sz="2000" b="1" dirty="0">
              <a:solidFill>
                <a:srgbClr val="002060"/>
              </a:solidFill>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340768"/>
            <a:ext cx="8229600" cy="4525963"/>
          </a:xfrm>
        </p:spPr>
        <p:txBody>
          <a:bodyPr>
            <a:noAutofit/>
          </a:bodyPr>
          <a:lstStyle/>
          <a:p>
            <a:pPr algn="just"/>
            <a:endParaRPr lang="ru-RU" sz="1600" dirty="0" smtClean="0">
              <a:solidFill>
                <a:schemeClr val="tx2"/>
              </a:solidFill>
              <a:latin typeface="Times New Roman" pitchFamily="18" charset="0"/>
              <a:cs typeface="Times New Roman" pitchFamily="18" charset="0"/>
            </a:endParaRPr>
          </a:p>
          <a:p>
            <a:pPr>
              <a:buNone/>
            </a:pPr>
            <a:endParaRPr lang="ru-RU" sz="1400" i="1"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360040"/>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ОТКРЫТОГО КОНКУРСА                            В ЭЛЕКТРОННОЙ ФОРМЕ</a:t>
            </a:r>
            <a:endParaRPr lang="ru-RU" sz="2000" b="1" dirty="0">
              <a:solidFill>
                <a:srgbClr val="002060"/>
              </a:solidFill>
              <a:latin typeface="Times New Roman" pitchFamily="18" charset="0"/>
              <a:cs typeface="Times New Roman" pitchFamily="18" charset="0"/>
            </a:endParaRPr>
          </a:p>
        </p:txBody>
      </p:sp>
      <p:cxnSp>
        <p:nvCxnSpPr>
          <p:cNvPr id="9" name="Прямая со стрелкой 8"/>
          <p:cNvCxnSpPr/>
          <p:nvPr/>
        </p:nvCxnSpPr>
        <p:spPr>
          <a:xfrm>
            <a:off x="395536" y="3789040"/>
            <a:ext cx="8424936" cy="0"/>
          </a:xfrm>
          <a:prstGeom prst="straightConnector1">
            <a:avLst/>
          </a:prstGeom>
          <a:ln w="92075">
            <a:headEnd type="oval"/>
            <a:tailEnd type="triangle" w="med" len="lg"/>
          </a:ln>
        </p:spPr>
        <p:style>
          <a:lnRef idx="1">
            <a:schemeClr val="accent1"/>
          </a:lnRef>
          <a:fillRef idx="0">
            <a:schemeClr val="accent1"/>
          </a:fillRef>
          <a:effectRef idx="0">
            <a:schemeClr val="accent1"/>
          </a:effectRef>
          <a:fontRef idx="minor">
            <a:schemeClr val="tx1"/>
          </a:fontRef>
        </p:style>
      </p:cxnSp>
      <p:sp>
        <p:nvSpPr>
          <p:cNvPr id="11" name="Овал 10"/>
          <p:cNvSpPr/>
          <p:nvPr/>
        </p:nvSpPr>
        <p:spPr>
          <a:xfrm>
            <a:off x="7236296" y="357301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Прямоугольник 11"/>
          <p:cNvSpPr/>
          <p:nvPr/>
        </p:nvSpPr>
        <p:spPr>
          <a:xfrm>
            <a:off x="7236296" y="3573016"/>
            <a:ext cx="54373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15</a:t>
            </a:r>
            <a:endParaRPr lang="ru-RU"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20" name="Скругленный прямоугольник 19"/>
          <p:cNvSpPr/>
          <p:nvPr/>
        </p:nvSpPr>
        <p:spPr>
          <a:xfrm>
            <a:off x="3059832" y="1412776"/>
            <a:ext cx="2736304" cy="432048"/>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chemeClr val="tx1"/>
                </a:solidFill>
                <a:latin typeface="Times New Roman" pitchFamily="18" charset="0"/>
                <a:cs typeface="Times New Roman" pitchFamily="18" charset="0"/>
              </a:rPr>
              <a:t>Подача заявок на участие </a:t>
            </a:r>
            <a:endParaRPr lang="ru-RU" sz="1400" b="1" dirty="0">
              <a:solidFill>
                <a:schemeClr val="tx1"/>
              </a:solidFill>
              <a:latin typeface="Times New Roman" pitchFamily="18" charset="0"/>
              <a:cs typeface="Times New Roman" pitchFamily="18" charset="0"/>
            </a:endParaRPr>
          </a:p>
        </p:txBody>
      </p:sp>
      <p:cxnSp>
        <p:nvCxnSpPr>
          <p:cNvPr id="21" name="Прямая соединительная линия 20"/>
          <p:cNvCxnSpPr/>
          <p:nvPr/>
        </p:nvCxnSpPr>
        <p:spPr>
          <a:xfrm flipH="1">
            <a:off x="395537" y="1700808"/>
            <a:ext cx="720079" cy="1946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a:stCxn id="20" idx="1"/>
          </p:cNvCxnSpPr>
          <p:nvPr/>
        </p:nvCxnSpPr>
        <p:spPr>
          <a:xfrm flipH="1">
            <a:off x="1115616" y="1628800"/>
            <a:ext cx="194421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a:endCxn id="20" idx="3"/>
          </p:cNvCxnSpPr>
          <p:nvPr/>
        </p:nvCxnSpPr>
        <p:spPr>
          <a:xfrm flipH="1" flipV="1">
            <a:off x="5796136" y="1628800"/>
            <a:ext cx="1368152"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a:endCxn id="11" idx="0"/>
          </p:cNvCxnSpPr>
          <p:nvPr/>
        </p:nvCxnSpPr>
        <p:spPr>
          <a:xfrm>
            <a:off x="7164288" y="1700808"/>
            <a:ext cx="360040" cy="1872208"/>
          </a:xfrm>
          <a:prstGeom prst="line">
            <a:avLst/>
          </a:prstGeom>
        </p:spPr>
        <p:style>
          <a:lnRef idx="1">
            <a:schemeClr val="accent1"/>
          </a:lnRef>
          <a:fillRef idx="0">
            <a:schemeClr val="accent1"/>
          </a:fillRef>
          <a:effectRef idx="0">
            <a:schemeClr val="accent1"/>
          </a:effectRef>
          <a:fontRef idx="minor">
            <a:schemeClr val="tx1"/>
          </a:fontRef>
        </p:style>
      </p:cxnSp>
      <p:sp>
        <p:nvSpPr>
          <p:cNvPr id="31" name="Прямоугольная выноска 30"/>
          <p:cNvSpPr/>
          <p:nvPr/>
        </p:nvSpPr>
        <p:spPr>
          <a:xfrm>
            <a:off x="971600" y="2852936"/>
            <a:ext cx="2016224" cy="432048"/>
          </a:xfrm>
          <a:prstGeom prst="wedgeRectCallout">
            <a:avLst>
              <a:gd name="adj1" fmla="val 151412"/>
              <a:gd name="adj2" fmla="val 134499"/>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chemeClr val="tx1"/>
                </a:solidFill>
                <a:latin typeface="Times New Roman" pitchFamily="18" charset="0"/>
                <a:cs typeface="Times New Roman" pitchFamily="18" charset="0"/>
              </a:rPr>
              <a:t>Разъяснение положений КД</a:t>
            </a:r>
            <a:endParaRPr lang="ru-RU" sz="1400" b="1" dirty="0">
              <a:solidFill>
                <a:schemeClr val="tx1"/>
              </a:solidFill>
              <a:latin typeface="Times New Roman" pitchFamily="18" charset="0"/>
              <a:cs typeface="Times New Roman" pitchFamily="18" charset="0"/>
            </a:endParaRPr>
          </a:p>
        </p:txBody>
      </p:sp>
      <p:sp>
        <p:nvSpPr>
          <p:cNvPr id="32" name="Прямоугольная выноска 31"/>
          <p:cNvSpPr/>
          <p:nvPr/>
        </p:nvSpPr>
        <p:spPr>
          <a:xfrm>
            <a:off x="2051720" y="2132856"/>
            <a:ext cx="1872208" cy="576064"/>
          </a:xfrm>
          <a:prstGeom prst="wedgeRectCallout">
            <a:avLst>
              <a:gd name="adj1" fmla="val 122417"/>
              <a:gd name="adj2" fmla="val 214671"/>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chemeClr val="tx1"/>
                </a:solidFill>
                <a:latin typeface="Times New Roman" pitchFamily="18" charset="0"/>
                <a:cs typeface="Times New Roman" pitchFamily="18" charset="0"/>
              </a:rPr>
              <a:t>Внесение изменений  в извещение</a:t>
            </a:r>
            <a:endParaRPr lang="ru-RU" sz="1400" b="1" dirty="0">
              <a:solidFill>
                <a:schemeClr val="tx1"/>
              </a:solidFill>
              <a:latin typeface="Times New Roman" pitchFamily="18" charset="0"/>
              <a:cs typeface="Times New Roman" pitchFamily="18" charset="0"/>
            </a:endParaRPr>
          </a:p>
        </p:txBody>
      </p:sp>
      <p:sp>
        <p:nvSpPr>
          <p:cNvPr id="30" name="Овал 29"/>
          <p:cNvSpPr/>
          <p:nvPr/>
        </p:nvSpPr>
        <p:spPr>
          <a:xfrm>
            <a:off x="5004048" y="350100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3" name="Прямоугольник 32"/>
          <p:cNvSpPr/>
          <p:nvPr/>
        </p:nvSpPr>
        <p:spPr>
          <a:xfrm>
            <a:off x="5004047" y="3501008"/>
            <a:ext cx="54374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10</a:t>
            </a:r>
            <a:endParaRPr lang="ru-RU"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36" name="Прямоугольная выноска 35"/>
          <p:cNvSpPr/>
          <p:nvPr/>
        </p:nvSpPr>
        <p:spPr>
          <a:xfrm>
            <a:off x="395536" y="4149080"/>
            <a:ext cx="2592288" cy="432048"/>
          </a:xfrm>
          <a:prstGeom prst="wedgeRectCallout">
            <a:avLst>
              <a:gd name="adj1" fmla="val 127854"/>
              <a:gd name="adj2" fmla="val -110654"/>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chemeClr val="tx1"/>
                </a:solidFill>
                <a:latin typeface="Times New Roman" pitchFamily="18" charset="0"/>
                <a:cs typeface="Times New Roman" pitchFamily="18" charset="0"/>
              </a:rPr>
              <a:t>Возможность подачи запроса о разъяснении положений КД</a:t>
            </a:r>
            <a:endParaRPr lang="ru-RU" sz="1400" b="1" dirty="0">
              <a:solidFill>
                <a:schemeClr val="tx1"/>
              </a:solidFill>
              <a:latin typeface="Times New Roman" pitchFamily="18" charset="0"/>
              <a:cs typeface="Times New Roman" pitchFamily="18" charset="0"/>
            </a:endParaRPr>
          </a:p>
        </p:txBody>
      </p:sp>
      <p:sp>
        <p:nvSpPr>
          <p:cNvPr id="37" name="Прямоугольная выноска 36"/>
          <p:cNvSpPr/>
          <p:nvPr/>
        </p:nvSpPr>
        <p:spPr>
          <a:xfrm>
            <a:off x="5148064" y="2492896"/>
            <a:ext cx="2016224" cy="432048"/>
          </a:xfrm>
          <a:prstGeom prst="wedgeRectCallout">
            <a:avLst>
              <a:gd name="adj1" fmla="val -36799"/>
              <a:gd name="adj2" fmla="val 192701"/>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chemeClr val="tx1"/>
                </a:solidFill>
                <a:latin typeface="Times New Roman" pitchFamily="18" charset="0"/>
                <a:cs typeface="Times New Roman" pitchFamily="18" charset="0"/>
              </a:rPr>
              <a:t>Возможность отмены закупки</a:t>
            </a:r>
            <a:endParaRPr lang="ru-RU" sz="1400" b="1" dirty="0">
              <a:solidFill>
                <a:schemeClr val="tx1"/>
              </a:solidFill>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340768"/>
            <a:ext cx="8229600" cy="4525963"/>
          </a:xfrm>
        </p:spPr>
        <p:txBody>
          <a:bodyPr>
            <a:noAutofit/>
          </a:bodyPr>
          <a:lstStyle/>
          <a:p>
            <a:pPr algn="just"/>
            <a:endParaRPr lang="ru-RU" sz="1600" dirty="0" smtClean="0">
              <a:solidFill>
                <a:schemeClr val="tx2"/>
              </a:solidFill>
              <a:latin typeface="Times New Roman" pitchFamily="18" charset="0"/>
              <a:cs typeface="Times New Roman" pitchFamily="18" charset="0"/>
            </a:endParaRPr>
          </a:p>
          <a:p>
            <a:pPr>
              <a:buNone/>
            </a:pPr>
            <a:endParaRPr lang="ru-RU" sz="1400" i="1"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360040"/>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ОТКРЫТОГО КОНКУРСА                            В ЭЛЕКТРОННОЙ ФОРМЕ</a:t>
            </a:r>
            <a:endParaRPr lang="ru-RU" sz="2000" b="1" dirty="0">
              <a:solidFill>
                <a:srgbClr val="002060"/>
              </a:solidFill>
              <a:latin typeface="Times New Roman" pitchFamily="18" charset="0"/>
              <a:cs typeface="Times New Roman" pitchFamily="18" charset="0"/>
            </a:endParaRPr>
          </a:p>
        </p:txBody>
      </p:sp>
      <p:cxnSp>
        <p:nvCxnSpPr>
          <p:cNvPr id="9" name="Прямая со стрелкой 8"/>
          <p:cNvCxnSpPr/>
          <p:nvPr/>
        </p:nvCxnSpPr>
        <p:spPr>
          <a:xfrm>
            <a:off x="395536" y="3789040"/>
            <a:ext cx="8640960" cy="0"/>
          </a:xfrm>
          <a:prstGeom prst="straightConnector1">
            <a:avLst/>
          </a:prstGeom>
          <a:ln w="92075">
            <a:headEnd type="oval"/>
            <a:tailEnd type="triangle" w="med" len="lg"/>
          </a:ln>
        </p:spPr>
        <p:style>
          <a:lnRef idx="1">
            <a:schemeClr val="accent1"/>
          </a:lnRef>
          <a:fillRef idx="0">
            <a:schemeClr val="accent1"/>
          </a:fillRef>
          <a:effectRef idx="0">
            <a:schemeClr val="accent1"/>
          </a:effectRef>
          <a:fontRef idx="minor">
            <a:schemeClr val="tx1"/>
          </a:fontRef>
        </p:style>
      </p:cxnSp>
      <p:sp>
        <p:nvSpPr>
          <p:cNvPr id="11" name="Овал 10"/>
          <p:cNvSpPr/>
          <p:nvPr/>
        </p:nvSpPr>
        <p:spPr>
          <a:xfrm>
            <a:off x="7380312" y="350100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Прямоугольник 11"/>
          <p:cNvSpPr/>
          <p:nvPr/>
        </p:nvSpPr>
        <p:spPr>
          <a:xfrm>
            <a:off x="7470080" y="3501008"/>
            <a:ext cx="364202"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3</a:t>
            </a:r>
            <a:endParaRPr lang="ru-RU"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20" name="Скругленный прямоугольник 19"/>
          <p:cNvSpPr/>
          <p:nvPr/>
        </p:nvSpPr>
        <p:spPr>
          <a:xfrm>
            <a:off x="1403648" y="1268760"/>
            <a:ext cx="2016224" cy="720080"/>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chemeClr val="tx1"/>
                </a:solidFill>
                <a:latin typeface="Times New Roman" pitchFamily="18" charset="0"/>
                <a:cs typeface="Times New Roman" pitchFamily="18" charset="0"/>
              </a:rPr>
              <a:t>Рассмотрение и оценка первых частей заявок, р.д.</a:t>
            </a:r>
            <a:endParaRPr lang="ru-RU" sz="1400" b="1" dirty="0">
              <a:solidFill>
                <a:schemeClr val="tx1"/>
              </a:solidFill>
              <a:latin typeface="Times New Roman" pitchFamily="18" charset="0"/>
              <a:cs typeface="Times New Roman" pitchFamily="18" charset="0"/>
            </a:endParaRPr>
          </a:p>
        </p:txBody>
      </p:sp>
      <p:cxnSp>
        <p:nvCxnSpPr>
          <p:cNvPr id="21" name="Прямая соединительная линия 20"/>
          <p:cNvCxnSpPr/>
          <p:nvPr/>
        </p:nvCxnSpPr>
        <p:spPr>
          <a:xfrm flipH="1">
            <a:off x="395538" y="1628800"/>
            <a:ext cx="792086" cy="20180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a:endCxn id="20" idx="3"/>
          </p:cNvCxnSpPr>
          <p:nvPr/>
        </p:nvCxnSpPr>
        <p:spPr>
          <a:xfrm flipH="1">
            <a:off x="3419872" y="1628800"/>
            <a:ext cx="21602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Овал 29"/>
          <p:cNvSpPr/>
          <p:nvPr/>
        </p:nvSpPr>
        <p:spPr>
          <a:xfrm>
            <a:off x="3563889" y="3429000"/>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3" name="Прямоугольник 32"/>
          <p:cNvSpPr/>
          <p:nvPr/>
        </p:nvSpPr>
        <p:spPr>
          <a:xfrm>
            <a:off x="3653657" y="3429000"/>
            <a:ext cx="364202"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5</a:t>
            </a:r>
            <a:endParaRPr lang="ru-RU"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36" name="Прямоугольная выноска 35"/>
          <p:cNvSpPr/>
          <p:nvPr/>
        </p:nvSpPr>
        <p:spPr>
          <a:xfrm>
            <a:off x="827584" y="4581128"/>
            <a:ext cx="1872208" cy="720080"/>
          </a:xfrm>
          <a:prstGeom prst="wedgeRectCallout">
            <a:avLst>
              <a:gd name="adj1" fmla="val -70132"/>
              <a:gd name="adj2" fmla="val -14320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chemeClr val="tx1"/>
                </a:solidFill>
                <a:latin typeface="Times New Roman" pitchFamily="18" charset="0"/>
                <a:cs typeface="Times New Roman" pitchFamily="18" charset="0"/>
              </a:rPr>
              <a:t>Окончание подачи заявок</a:t>
            </a:r>
            <a:endParaRPr lang="ru-RU" sz="1400" b="1" dirty="0">
              <a:solidFill>
                <a:schemeClr val="tx1"/>
              </a:solidFill>
              <a:latin typeface="Times New Roman" pitchFamily="18" charset="0"/>
              <a:cs typeface="Times New Roman" pitchFamily="18" charset="0"/>
            </a:endParaRPr>
          </a:p>
        </p:txBody>
      </p:sp>
      <p:sp>
        <p:nvSpPr>
          <p:cNvPr id="22" name="Овал 21"/>
          <p:cNvSpPr/>
          <p:nvPr/>
        </p:nvSpPr>
        <p:spPr>
          <a:xfrm>
            <a:off x="971600" y="350100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4" name="Прямоугольник 23"/>
          <p:cNvSpPr/>
          <p:nvPr/>
        </p:nvSpPr>
        <p:spPr>
          <a:xfrm>
            <a:off x="1115616" y="3501008"/>
            <a:ext cx="364202"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1</a:t>
            </a:r>
            <a:endParaRPr lang="ru-RU"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25" name="Овал 24"/>
          <p:cNvSpPr/>
          <p:nvPr/>
        </p:nvSpPr>
        <p:spPr>
          <a:xfrm>
            <a:off x="4716016" y="3429000"/>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Прямоугольник 25"/>
          <p:cNvSpPr/>
          <p:nvPr/>
        </p:nvSpPr>
        <p:spPr>
          <a:xfrm>
            <a:off x="4815148" y="3429000"/>
            <a:ext cx="45397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1 </a:t>
            </a:r>
            <a:endParaRPr lang="ru-RU"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27" name="Овал 26"/>
          <p:cNvSpPr/>
          <p:nvPr/>
        </p:nvSpPr>
        <p:spPr>
          <a:xfrm>
            <a:off x="5796136" y="3429000"/>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Прямоугольник 33"/>
          <p:cNvSpPr/>
          <p:nvPr/>
        </p:nvSpPr>
        <p:spPr>
          <a:xfrm>
            <a:off x="5940152" y="3429000"/>
            <a:ext cx="364202"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1</a:t>
            </a:r>
            <a:endParaRPr lang="ru-RU"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41" name="Овал 40"/>
          <p:cNvSpPr/>
          <p:nvPr/>
        </p:nvSpPr>
        <p:spPr>
          <a:xfrm>
            <a:off x="8460432" y="350100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2" name="Прямоугольник 41"/>
          <p:cNvSpPr/>
          <p:nvPr/>
        </p:nvSpPr>
        <p:spPr>
          <a:xfrm>
            <a:off x="8604448" y="3501008"/>
            <a:ext cx="364202"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1</a:t>
            </a:r>
            <a:endParaRPr lang="ru-RU"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45" name="Скругленная прямоугольная выноска 44"/>
          <p:cNvSpPr/>
          <p:nvPr/>
        </p:nvSpPr>
        <p:spPr>
          <a:xfrm>
            <a:off x="1403648" y="2852936"/>
            <a:ext cx="1296144" cy="432048"/>
          </a:xfrm>
          <a:prstGeom prst="wedgeRoundRectCallout">
            <a:avLst>
              <a:gd name="adj1" fmla="val -47131"/>
              <a:gd name="adj2" fmla="val 100195"/>
              <a:gd name="adj3" fmla="val 16667"/>
            </a:avLst>
          </a:prstGeom>
          <a:solidFill>
            <a:schemeClr val="accent2">
              <a:lumMod val="60000"/>
              <a:lumOff val="40000"/>
            </a:schemeClr>
          </a:solidFill>
          <a:ln w="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dirty="0" err="1" smtClean="0">
                <a:solidFill>
                  <a:schemeClr val="tx1"/>
                </a:solidFill>
                <a:latin typeface="Times New Roman" pitchFamily="18" charset="0"/>
                <a:cs typeface="Times New Roman" pitchFamily="18" charset="0"/>
              </a:rPr>
              <a:t>НМЦк</a:t>
            </a:r>
            <a:r>
              <a:rPr lang="en-US" sz="1200" b="1" dirty="0" smtClean="0">
                <a:solidFill>
                  <a:schemeClr val="tx1"/>
                </a:solidFill>
                <a:latin typeface="Times New Roman" pitchFamily="18" charset="0"/>
                <a:cs typeface="Times New Roman" pitchFamily="18" charset="0"/>
              </a:rPr>
              <a:t> &lt; 1</a:t>
            </a:r>
            <a:r>
              <a:rPr lang="ru-RU" sz="1200" b="1" dirty="0" smtClean="0">
                <a:solidFill>
                  <a:schemeClr val="tx1"/>
                </a:solidFill>
                <a:latin typeface="Times New Roman" pitchFamily="18" charset="0"/>
                <a:cs typeface="Times New Roman" pitchFamily="18" charset="0"/>
              </a:rPr>
              <a:t> млн. руб.</a:t>
            </a:r>
            <a:endParaRPr lang="ru-RU" sz="1200" b="1" dirty="0">
              <a:solidFill>
                <a:schemeClr val="tx1"/>
              </a:solidFill>
              <a:latin typeface="Times New Roman" pitchFamily="18" charset="0"/>
              <a:cs typeface="Times New Roman" pitchFamily="18" charset="0"/>
            </a:endParaRPr>
          </a:p>
        </p:txBody>
      </p:sp>
      <p:sp>
        <p:nvSpPr>
          <p:cNvPr id="48" name="Скругленная прямоугольная выноска 47"/>
          <p:cNvSpPr/>
          <p:nvPr/>
        </p:nvSpPr>
        <p:spPr>
          <a:xfrm>
            <a:off x="3923928" y="2780928"/>
            <a:ext cx="1296144" cy="432048"/>
          </a:xfrm>
          <a:prstGeom prst="wedgeRoundRectCallout">
            <a:avLst>
              <a:gd name="adj1" fmla="val -47131"/>
              <a:gd name="adj2" fmla="val 100195"/>
              <a:gd name="adj3" fmla="val 16667"/>
            </a:avLst>
          </a:prstGeom>
          <a:solidFill>
            <a:schemeClr val="accent2">
              <a:lumMod val="60000"/>
              <a:lumOff val="40000"/>
            </a:schemeClr>
          </a:solidFill>
          <a:ln w="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dirty="0" err="1" smtClean="0">
                <a:solidFill>
                  <a:schemeClr val="tx1"/>
                </a:solidFill>
                <a:latin typeface="Times New Roman" pitchFamily="18" charset="0"/>
                <a:cs typeface="Times New Roman" pitchFamily="18" charset="0"/>
              </a:rPr>
              <a:t>НМЦк</a:t>
            </a:r>
            <a:r>
              <a:rPr lang="en-US" sz="1200" b="1" dirty="0" smtClean="0">
                <a:solidFill>
                  <a:schemeClr val="tx1"/>
                </a:solidFill>
                <a:latin typeface="Times New Roman" pitchFamily="18" charset="0"/>
                <a:cs typeface="Times New Roman" pitchFamily="18" charset="0"/>
              </a:rPr>
              <a:t> &gt; 1</a:t>
            </a:r>
            <a:r>
              <a:rPr lang="ru-RU" sz="1200" b="1" dirty="0" smtClean="0">
                <a:solidFill>
                  <a:schemeClr val="tx1"/>
                </a:solidFill>
                <a:latin typeface="Times New Roman" pitchFamily="18" charset="0"/>
                <a:cs typeface="Times New Roman" pitchFamily="18" charset="0"/>
              </a:rPr>
              <a:t> млн. руб.</a:t>
            </a:r>
            <a:endParaRPr lang="ru-RU" sz="1200" b="1" dirty="0">
              <a:solidFill>
                <a:schemeClr val="tx1"/>
              </a:solidFill>
              <a:latin typeface="Times New Roman" pitchFamily="18" charset="0"/>
              <a:cs typeface="Times New Roman" pitchFamily="18" charset="0"/>
            </a:endParaRPr>
          </a:p>
        </p:txBody>
      </p:sp>
      <p:sp>
        <p:nvSpPr>
          <p:cNvPr id="50" name="Скругленная прямоугольная выноска 49"/>
          <p:cNvSpPr/>
          <p:nvPr/>
        </p:nvSpPr>
        <p:spPr>
          <a:xfrm>
            <a:off x="7668344" y="2780928"/>
            <a:ext cx="1296144" cy="432048"/>
          </a:xfrm>
          <a:prstGeom prst="wedgeRoundRectCallout">
            <a:avLst>
              <a:gd name="adj1" fmla="val -47131"/>
              <a:gd name="adj2" fmla="val 100195"/>
              <a:gd name="adj3" fmla="val 16667"/>
            </a:avLst>
          </a:prstGeom>
          <a:solidFill>
            <a:schemeClr val="accent2">
              <a:lumMod val="60000"/>
              <a:lumOff val="40000"/>
            </a:schemeClr>
          </a:solidFill>
          <a:ln w="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dirty="0" err="1" smtClean="0">
                <a:solidFill>
                  <a:schemeClr val="tx1"/>
                </a:solidFill>
                <a:latin typeface="Times New Roman" pitchFamily="18" charset="0"/>
                <a:cs typeface="Times New Roman" pitchFamily="18" charset="0"/>
              </a:rPr>
              <a:t>НМЦк</a:t>
            </a:r>
            <a:r>
              <a:rPr lang="en-US" sz="1200" b="1" dirty="0" smtClean="0">
                <a:solidFill>
                  <a:schemeClr val="tx1"/>
                </a:solidFill>
                <a:latin typeface="Times New Roman" pitchFamily="18" charset="0"/>
                <a:cs typeface="Times New Roman" pitchFamily="18" charset="0"/>
              </a:rPr>
              <a:t> &gt; 1</a:t>
            </a:r>
            <a:r>
              <a:rPr lang="ru-RU" sz="1200" b="1" dirty="0" smtClean="0">
                <a:solidFill>
                  <a:schemeClr val="tx1"/>
                </a:solidFill>
                <a:latin typeface="Times New Roman" pitchFamily="18" charset="0"/>
                <a:cs typeface="Times New Roman" pitchFamily="18" charset="0"/>
              </a:rPr>
              <a:t> млн. руб.</a:t>
            </a:r>
            <a:endParaRPr lang="ru-RU" sz="1200" b="1" dirty="0">
              <a:solidFill>
                <a:schemeClr val="tx1"/>
              </a:solidFill>
              <a:latin typeface="Times New Roman" pitchFamily="18" charset="0"/>
              <a:cs typeface="Times New Roman" pitchFamily="18" charset="0"/>
            </a:endParaRPr>
          </a:p>
        </p:txBody>
      </p:sp>
      <p:cxnSp>
        <p:nvCxnSpPr>
          <p:cNvPr id="76" name="Прямая соединительная линия 75"/>
          <p:cNvCxnSpPr/>
          <p:nvPr/>
        </p:nvCxnSpPr>
        <p:spPr>
          <a:xfrm flipH="1">
            <a:off x="1187624" y="1628800"/>
            <a:ext cx="21602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8" name="Прямая соединительная линия 77"/>
          <p:cNvCxnSpPr>
            <a:endCxn id="30" idx="0"/>
          </p:cNvCxnSpPr>
          <p:nvPr/>
        </p:nvCxnSpPr>
        <p:spPr>
          <a:xfrm>
            <a:off x="3635894" y="1628800"/>
            <a:ext cx="216027" cy="1800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6" name="Скругленный прямоугольник 85"/>
          <p:cNvSpPr/>
          <p:nvPr/>
        </p:nvSpPr>
        <p:spPr>
          <a:xfrm>
            <a:off x="6156178" y="1268760"/>
            <a:ext cx="2016224" cy="720080"/>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chemeClr val="tx1"/>
                </a:solidFill>
                <a:latin typeface="Times New Roman" pitchFamily="18" charset="0"/>
                <a:cs typeface="Times New Roman" pitchFamily="18" charset="0"/>
              </a:rPr>
              <a:t>Рассмотрение и оценка вторых частей заявок</a:t>
            </a:r>
            <a:endParaRPr lang="ru-RU" sz="1400" b="1" dirty="0">
              <a:solidFill>
                <a:schemeClr val="tx1"/>
              </a:solidFill>
              <a:latin typeface="Times New Roman" pitchFamily="18" charset="0"/>
              <a:cs typeface="Times New Roman" pitchFamily="18" charset="0"/>
            </a:endParaRPr>
          </a:p>
        </p:txBody>
      </p:sp>
      <p:cxnSp>
        <p:nvCxnSpPr>
          <p:cNvPr id="87" name="Прямая соединительная линия 86"/>
          <p:cNvCxnSpPr>
            <a:endCxn id="27" idx="0"/>
          </p:cNvCxnSpPr>
          <p:nvPr/>
        </p:nvCxnSpPr>
        <p:spPr>
          <a:xfrm flipH="1">
            <a:off x="6084168" y="1988840"/>
            <a:ext cx="864094" cy="144016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0" name="Прямая соединительная линия 89"/>
          <p:cNvCxnSpPr>
            <a:endCxn id="11" idx="0"/>
          </p:cNvCxnSpPr>
          <p:nvPr/>
        </p:nvCxnSpPr>
        <p:spPr>
          <a:xfrm>
            <a:off x="7308304" y="1988840"/>
            <a:ext cx="360040" cy="151216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Скругленная прямоугольная выноска 48"/>
          <p:cNvSpPr/>
          <p:nvPr/>
        </p:nvSpPr>
        <p:spPr>
          <a:xfrm>
            <a:off x="6156176" y="2780928"/>
            <a:ext cx="1296144" cy="432048"/>
          </a:xfrm>
          <a:prstGeom prst="wedgeRoundRectCallout">
            <a:avLst>
              <a:gd name="adj1" fmla="val -47131"/>
              <a:gd name="adj2" fmla="val 100195"/>
              <a:gd name="adj3" fmla="val 16667"/>
            </a:avLst>
          </a:prstGeom>
          <a:solidFill>
            <a:schemeClr val="accent2">
              <a:lumMod val="60000"/>
              <a:lumOff val="40000"/>
            </a:schemeClr>
          </a:solidFill>
          <a:ln w="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dirty="0" err="1" smtClean="0">
                <a:solidFill>
                  <a:schemeClr val="tx1"/>
                </a:solidFill>
                <a:latin typeface="Times New Roman" pitchFamily="18" charset="0"/>
                <a:cs typeface="Times New Roman" pitchFamily="18" charset="0"/>
              </a:rPr>
              <a:t>НМЦк</a:t>
            </a:r>
            <a:r>
              <a:rPr lang="en-US" sz="1200" b="1" dirty="0" smtClean="0">
                <a:solidFill>
                  <a:schemeClr val="tx1"/>
                </a:solidFill>
                <a:latin typeface="Times New Roman" pitchFamily="18" charset="0"/>
                <a:cs typeface="Times New Roman" pitchFamily="18" charset="0"/>
              </a:rPr>
              <a:t> &lt; 1</a:t>
            </a:r>
            <a:r>
              <a:rPr lang="ru-RU" sz="1200" b="1" dirty="0" smtClean="0">
                <a:solidFill>
                  <a:schemeClr val="tx1"/>
                </a:solidFill>
                <a:latin typeface="Times New Roman" pitchFamily="18" charset="0"/>
                <a:cs typeface="Times New Roman" pitchFamily="18" charset="0"/>
              </a:rPr>
              <a:t> млн. руб.</a:t>
            </a:r>
            <a:endParaRPr lang="ru-RU" sz="1200" b="1" dirty="0">
              <a:solidFill>
                <a:schemeClr val="tx1"/>
              </a:solidFill>
              <a:latin typeface="Times New Roman" pitchFamily="18" charset="0"/>
              <a:cs typeface="Times New Roman" pitchFamily="18" charset="0"/>
            </a:endParaRPr>
          </a:p>
        </p:txBody>
      </p:sp>
      <p:sp>
        <p:nvSpPr>
          <p:cNvPr id="93" name="Прямоугольная выноска 92"/>
          <p:cNvSpPr/>
          <p:nvPr/>
        </p:nvSpPr>
        <p:spPr>
          <a:xfrm>
            <a:off x="3923928" y="4581128"/>
            <a:ext cx="1872208" cy="720080"/>
          </a:xfrm>
          <a:prstGeom prst="wedgeRectCallout">
            <a:avLst>
              <a:gd name="adj1" fmla="val 8420"/>
              <a:gd name="adj2" fmla="val -128694"/>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chemeClr val="tx1"/>
                </a:solidFill>
                <a:latin typeface="Times New Roman" pitchFamily="18" charset="0"/>
                <a:cs typeface="Times New Roman" pitchFamily="18" charset="0"/>
              </a:rPr>
              <a:t>Подача окончательных предложений о цене</a:t>
            </a:r>
            <a:endParaRPr lang="ru-RU" sz="1400" b="1" dirty="0">
              <a:solidFill>
                <a:schemeClr val="tx1"/>
              </a:solidFill>
              <a:latin typeface="Times New Roman" pitchFamily="18" charset="0"/>
              <a:cs typeface="Times New Roman" pitchFamily="18" charset="0"/>
            </a:endParaRPr>
          </a:p>
        </p:txBody>
      </p:sp>
      <p:sp>
        <p:nvSpPr>
          <p:cNvPr id="94" name="Прямоугольная выноска 93"/>
          <p:cNvSpPr/>
          <p:nvPr/>
        </p:nvSpPr>
        <p:spPr>
          <a:xfrm>
            <a:off x="6732240" y="4581128"/>
            <a:ext cx="1872208" cy="720080"/>
          </a:xfrm>
          <a:prstGeom prst="wedgeRectCallout">
            <a:avLst>
              <a:gd name="adj1" fmla="val 49935"/>
              <a:gd name="adj2" fmla="val -123403"/>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chemeClr val="tx1"/>
                </a:solidFill>
                <a:latin typeface="Times New Roman" pitchFamily="18" charset="0"/>
                <a:cs typeface="Times New Roman" pitchFamily="18" charset="0"/>
              </a:rPr>
              <a:t>Протокол подведения итогов</a:t>
            </a:r>
            <a:endParaRPr lang="ru-RU" sz="1400" b="1" dirty="0">
              <a:solidFill>
                <a:schemeClr val="tx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24744"/>
            <a:ext cx="8229600" cy="4525963"/>
          </a:xfrm>
        </p:spPr>
        <p:txBody>
          <a:bodyPr>
            <a:noAutofit/>
          </a:bodyPr>
          <a:lstStyle/>
          <a:p>
            <a:r>
              <a:rPr lang="ru-RU" sz="2000" b="1" dirty="0" smtClean="0">
                <a:solidFill>
                  <a:schemeClr val="tx2"/>
                </a:solidFill>
                <a:latin typeface="Times New Roman" pitchFamily="18" charset="0"/>
                <a:cs typeface="Times New Roman" pitchFamily="18" charset="0"/>
              </a:rPr>
              <a:t>электронный аукцион</a:t>
            </a:r>
          </a:p>
          <a:p>
            <a:r>
              <a:rPr lang="ru-RU" sz="2000" b="1" dirty="0" smtClean="0">
                <a:solidFill>
                  <a:schemeClr val="tx2"/>
                </a:solidFill>
                <a:latin typeface="Times New Roman" pitchFamily="18" charset="0"/>
                <a:cs typeface="Times New Roman" pitchFamily="18" charset="0"/>
              </a:rPr>
              <a:t>открытый конкурс</a:t>
            </a:r>
          </a:p>
          <a:p>
            <a:r>
              <a:rPr lang="ru-RU" sz="2000" b="1" dirty="0" smtClean="0">
                <a:solidFill>
                  <a:schemeClr val="tx2"/>
                </a:solidFill>
                <a:latin typeface="Times New Roman" pitchFamily="18" charset="0"/>
                <a:cs typeface="Times New Roman" pitchFamily="18" charset="0"/>
              </a:rPr>
              <a:t>конкурс с ограниченным участием</a:t>
            </a:r>
          </a:p>
          <a:p>
            <a:r>
              <a:rPr lang="ru-RU" sz="2000" b="1" dirty="0" smtClean="0">
                <a:solidFill>
                  <a:schemeClr val="tx2"/>
                </a:solidFill>
                <a:latin typeface="Times New Roman" pitchFamily="18" charset="0"/>
                <a:cs typeface="Times New Roman" pitchFamily="18" charset="0"/>
              </a:rPr>
              <a:t>запрос котировок</a:t>
            </a:r>
          </a:p>
          <a:p>
            <a:r>
              <a:rPr lang="ru-RU" sz="2000" b="1" dirty="0" smtClean="0">
                <a:solidFill>
                  <a:schemeClr val="tx2"/>
                </a:solidFill>
                <a:latin typeface="Times New Roman" pitchFamily="18" charset="0"/>
                <a:cs typeface="Times New Roman" pitchFamily="18" charset="0"/>
              </a:rPr>
              <a:t>запрос предложений</a:t>
            </a:r>
          </a:p>
          <a:p>
            <a:r>
              <a:rPr lang="ru-RU" sz="2000" b="1" dirty="0" smtClean="0">
                <a:solidFill>
                  <a:schemeClr val="tx2"/>
                </a:solidFill>
                <a:latin typeface="Times New Roman" pitchFamily="18" charset="0"/>
                <a:cs typeface="Times New Roman" pitchFamily="18" charset="0"/>
              </a:rPr>
              <a:t>двухэтапный конкурс</a:t>
            </a:r>
          </a:p>
          <a:p>
            <a:endParaRPr lang="ru-RU" sz="2000" b="1" dirty="0" smtClean="0">
              <a:solidFill>
                <a:schemeClr val="tx2"/>
              </a:solidFill>
              <a:latin typeface="Times New Roman" pitchFamily="18" charset="0"/>
              <a:cs typeface="Times New Roman" pitchFamily="18" charset="0"/>
            </a:endParaRPr>
          </a:p>
          <a:p>
            <a:pPr>
              <a:buNone/>
            </a:pPr>
            <a:endParaRPr lang="ru-RU" sz="1600" b="1"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a:bodyPr>
          <a:lstStyle/>
          <a:p>
            <a:r>
              <a:rPr lang="ru-RU" sz="2000" b="1" dirty="0" smtClean="0">
                <a:solidFill>
                  <a:srgbClr val="002060"/>
                </a:solidFill>
                <a:latin typeface="Times New Roman" pitchFamily="18" charset="0"/>
                <a:cs typeface="Times New Roman" pitchFamily="18" charset="0"/>
              </a:rPr>
              <a:t>ЭЛЕКТРОННЫЕ СПОСОБЫ КОНКУРЕНТНЫХ ЗАКУПОК</a:t>
            </a:r>
            <a:endParaRPr lang="ru-RU" sz="2000" b="1" dirty="0">
              <a:solidFill>
                <a:srgbClr val="002060"/>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39552" y="1196752"/>
            <a:ext cx="8229600" cy="4525963"/>
          </a:xfrm>
        </p:spPr>
        <p:txBody>
          <a:bodyPr>
            <a:noAutofit/>
          </a:bodyPr>
          <a:lstStyle/>
          <a:p>
            <a:pPr>
              <a:buNone/>
            </a:pPr>
            <a:endParaRPr lang="ru-RU" sz="1600" b="1" dirty="0" smtClean="0">
              <a:solidFill>
                <a:schemeClr val="tx2"/>
              </a:solidFill>
              <a:latin typeface="Times New Roman" pitchFamily="18" charset="0"/>
              <a:cs typeface="Times New Roman" pitchFamily="18" charset="0"/>
            </a:endParaRPr>
          </a:p>
          <a:p>
            <a:pPr marL="266700" indent="0" algn="just">
              <a:buNone/>
            </a:pPr>
            <a:r>
              <a:rPr lang="ru-RU" sz="1800" b="1" dirty="0" smtClean="0">
                <a:solidFill>
                  <a:schemeClr val="tx2"/>
                </a:solidFill>
                <a:latin typeface="Times New Roman" pitchFamily="18" charset="0"/>
                <a:cs typeface="Times New Roman" pitchFamily="18" charset="0"/>
              </a:rPr>
              <a:t>Конкурс </a:t>
            </a:r>
            <a:r>
              <a:rPr lang="ru-RU" sz="1800" b="1" dirty="0" smtClean="0">
                <a:solidFill>
                  <a:schemeClr val="tx2"/>
                </a:solidFill>
                <a:latin typeface="Times New Roman" pitchFamily="18" charset="0"/>
                <a:cs typeface="Times New Roman" pitchFamily="18" charset="0"/>
              </a:rPr>
              <a:t>с ограниченным участием в электронной форме - </a:t>
            </a:r>
            <a:r>
              <a:rPr lang="ru-RU" sz="1800" dirty="0" smtClean="0">
                <a:solidFill>
                  <a:schemeClr val="tx2"/>
                </a:solidFill>
                <a:latin typeface="Times New Roman" pitchFamily="18" charset="0"/>
                <a:cs typeface="Times New Roman" pitchFamily="18" charset="0"/>
              </a:rPr>
              <a:t>это конкурс, при проведении которого информация о закупке сообщается заказчиком неограниченному кругу лиц путем размещения в единой информационной системе извещения о проведении такого конкурса и конкурсной документации, к участникам закупки предъявляются единые требования и дополнительные требования, победитель такого конкурса определяется из числа участников закупки, соответствующих предъявленным к участникам закупки единым требованиям и дополнительным требованиям.</a:t>
            </a:r>
          </a:p>
          <a:p>
            <a:pPr marL="266700" lvl="0" indent="0">
              <a:buNone/>
            </a:pPr>
            <a:endParaRPr lang="ru-RU" sz="1800" b="1" dirty="0" smtClean="0">
              <a:solidFill>
                <a:schemeClr val="tx2"/>
              </a:solidFill>
              <a:latin typeface="Times New Roman" pitchFamily="18" charset="0"/>
              <a:cs typeface="Times New Roman" pitchFamily="18" charset="0"/>
            </a:endParaRPr>
          </a:p>
          <a:p>
            <a:pPr marL="266700" lvl="0" indent="0">
              <a:buNone/>
            </a:pPr>
            <a:endParaRPr lang="ru-RU" sz="1800" b="1" dirty="0" smtClean="0">
              <a:solidFill>
                <a:schemeClr val="tx2"/>
              </a:solidFill>
              <a:latin typeface="Times New Roman" pitchFamily="18" charset="0"/>
              <a:cs typeface="Times New Roman" pitchFamily="18" charset="0"/>
            </a:endParaRPr>
          </a:p>
          <a:p>
            <a:pPr marL="266700" lvl="0" indent="0">
              <a:buNone/>
            </a:pPr>
            <a:endParaRPr lang="ru-RU" sz="1800" b="1"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360040"/>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КОНКУРСА С ОГРАНИЧЕННЫМ УЧАСТИЕМ В ЭЛЕКТРОННОЙ ФОРМЕ</a:t>
            </a:r>
            <a:endParaRPr lang="ru-RU" sz="2000" b="1" dirty="0">
              <a:solidFill>
                <a:srgbClr val="002060"/>
              </a:solidFill>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39552" y="1196752"/>
            <a:ext cx="8229600" cy="4525963"/>
          </a:xfrm>
        </p:spPr>
        <p:txBody>
          <a:bodyPr>
            <a:noAutofit/>
          </a:bodyPr>
          <a:lstStyle/>
          <a:p>
            <a:pPr>
              <a:buNone/>
            </a:pPr>
            <a:endParaRPr lang="ru-RU" sz="1600" b="1" dirty="0" smtClean="0">
              <a:solidFill>
                <a:schemeClr val="tx2"/>
              </a:solidFill>
              <a:latin typeface="Times New Roman" pitchFamily="18" charset="0"/>
              <a:cs typeface="Times New Roman" pitchFamily="18" charset="0"/>
            </a:endParaRPr>
          </a:p>
          <a:p>
            <a:pPr indent="15875" algn="just">
              <a:buNone/>
            </a:pPr>
            <a:r>
              <a:rPr lang="ru-RU" sz="1800" b="1" dirty="0" smtClean="0">
                <a:solidFill>
                  <a:schemeClr val="tx2"/>
                </a:solidFill>
                <a:latin typeface="Times New Roman" pitchFamily="18" charset="0"/>
                <a:cs typeface="Times New Roman" pitchFamily="18" charset="0"/>
              </a:rPr>
              <a:t>Заказчик осуществляет закупки путем проведения конкурса с ограниченным участием в электронной форме в случаях:</a:t>
            </a:r>
          </a:p>
          <a:p>
            <a:pPr indent="15875" algn="just">
              <a:buNone/>
            </a:pPr>
            <a:endParaRPr lang="ru-RU" sz="1400" b="1" dirty="0" smtClean="0">
              <a:solidFill>
                <a:schemeClr val="tx2"/>
              </a:solidFill>
              <a:latin typeface="Times New Roman" pitchFamily="18" charset="0"/>
              <a:cs typeface="Times New Roman" pitchFamily="18" charset="0"/>
            </a:endParaRPr>
          </a:p>
          <a:p>
            <a:pPr algn="just"/>
            <a:r>
              <a:rPr lang="ru-RU" sz="1400" dirty="0" smtClean="0">
                <a:solidFill>
                  <a:schemeClr val="tx2"/>
                </a:solidFill>
                <a:latin typeface="Times New Roman" pitchFamily="18" charset="0"/>
                <a:cs typeface="Times New Roman" pitchFamily="18" charset="0"/>
              </a:rPr>
              <a:t>1) если поставки товаров, выполнение работ, оказание услуг по причине их технической и (или) технологической сложности, инновационного, высокотехнологичного или специализированного характера способны осуществить только поставщики (подрядчики, исполнители), имеющие необходимый уровень квалификации. Перечень случаев и (или) порядок отнесения товаров, работ, услуг к товарам, работам, услугам, которые по причине их технической и (или) технологической сложности, инновационного, высокотехнологичного или специализированного характера способны поставить, выполнить, оказать только поставщики (подрядчики, исполнители), имеющие необходимый уровень квалификации, устанавливаются в соответствии с </a:t>
            </a:r>
            <a:r>
              <a:rPr lang="ru-RU" sz="1400" dirty="0" smtClean="0">
                <a:solidFill>
                  <a:schemeClr val="tx2"/>
                </a:solidFill>
                <a:latin typeface="Times New Roman" pitchFamily="18" charset="0"/>
                <a:cs typeface="Times New Roman" pitchFamily="18" charset="0"/>
                <a:hlinkClick r:id="rId2"/>
              </a:rPr>
              <a:t>п. 1 ч. 2 ст. 56 44-ФЗ;</a:t>
            </a:r>
          </a:p>
          <a:p>
            <a:pPr algn="just"/>
            <a:r>
              <a:rPr lang="ru-RU" sz="1400" dirty="0" smtClean="0">
                <a:solidFill>
                  <a:schemeClr val="tx2"/>
                </a:solidFill>
                <a:latin typeface="Times New Roman" pitchFamily="18" charset="0"/>
                <a:cs typeface="Times New Roman" pitchFamily="18" charset="0"/>
              </a:rPr>
              <a:t>2) выполнения работ по сохранению объектов культурного наследия (памятников истории и культуры) народов Российской Федерации, реставрации музейных предметов и музейных коллекций, включенных в состав Музейного фонда Российской Федерации, документов Архивного фонда Российской Федерации, особо ценных и редких документов, входящих в состав библиотечных фондов, выполнения работ, оказания услуг, связанных с необходимостью допуска подрядчиков, исполнителей к учетным базам данных музеев, архивов, библиотек, к хранилищам (депозитариям) музея, к системам обеспечения безопасности музейных предметов и музейных коллекций, архивных документов, библиотечного фонда.</a:t>
            </a: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360040"/>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КОНКУРСА С ОГРАНИЧЕННЫМ УЧАСТИЕМ В ЭЛЕКТРОННОЙ ФОРМЕ</a:t>
            </a:r>
            <a:endParaRPr lang="ru-RU" sz="2000" b="1" dirty="0">
              <a:solidFill>
                <a:srgbClr val="002060"/>
              </a:solidFill>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sp>
        <p:nvSpPr>
          <p:cNvPr id="2" name="Заголовок 1"/>
          <p:cNvSpPr>
            <a:spLocks noGrp="1"/>
          </p:cNvSpPr>
          <p:nvPr>
            <p:ph type="title"/>
          </p:nvPr>
        </p:nvSpPr>
        <p:spPr>
          <a:xfrm>
            <a:off x="611560" y="332656"/>
            <a:ext cx="8229600" cy="360040"/>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КОНКУРСА </a:t>
            </a:r>
            <a:r>
              <a:rPr lang="ru-RU" sz="2000" b="1" dirty="0" smtClean="0">
                <a:solidFill>
                  <a:srgbClr val="002060"/>
                </a:solidFill>
                <a:latin typeface="Times New Roman" pitchFamily="18" charset="0"/>
                <a:cs typeface="Times New Roman" pitchFamily="18" charset="0"/>
              </a:rPr>
              <a:t>В </a:t>
            </a:r>
            <a:r>
              <a:rPr lang="ru-RU" sz="2000" b="1" dirty="0" smtClean="0">
                <a:solidFill>
                  <a:srgbClr val="002060"/>
                </a:solidFill>
                <a:latin typeface="Times New Roman" pitchFamily="18" charset="0"/>
                <a:cs typeface="Times New Roman" pitchFamily="18" charset="0"/>
              </a:rPr>
              <a:t>ЭЛЕКТРОННОЙ ФОРМЕ</a:t>
            </a:r>
            <a:endParaRPr lang="ru-RU" sz="2000" b="1" dirty="0">
              <a:solidFill>
                <a:srgbClr val="002060"/>
              </a:solidFill>
              <a:latin typeface="Times New Roman" pitchFamily="18" charset="0"/>
              <a:cs typeface="Times New Roman" pitchFamily="18" charset="0"/>
            </a:endParaRPr>
          </a:p>
        </p:txBody>
      </p:sp>
      <p:sp>
        <p:nvSpPr>
          <p:cNvPr id="3" name="Содержимое 2"/>
          <p:cNvSpPr>
            <a:spLocks noGrp="1"/>
          </p:cNvSpPr>
          <p:nvPr>
            <p:ph idx="1"/>
          </p:nvPr>
        </p:nvSpPr>
        <p:spPr>
          <a:xfrm>
            <a:off x="539552" y="1196752"/>
            <a:ext cx="8229600" cy="4525963"/>
          </a:xfrm>
        </p:spPr>
        <p:txBody>
          <a:bodyPr>
            <a:noAutofit/>
          </a:bodyPr>
          <a:lstStyle/>
          <a:p>
            <a:pPr>
              <a:buNone/>
            </a:pPr>
            <a:endParaRPr lang="ru-RU" sz="1600" b="1" dirty="0" smtClean="0">
              <a:solidFill>
                <a:schemeClr val="tx2"/>
              </a:solidFill>
              <a:latin typeface="Times New Roman" pitchFamily="18" charset="0"/>
              <a:cs typeface="Times New Roman" pitchFamily="18" charset="0"/>
            </a:endParaRPr>
          </a:p>
          <a:p>
            <a:pPr indent="15875" algn="just">
              <a:buNone/>
            </a:pPr>
            <a:r>
              <a:rPr lang="ru-RU" sz="1800" b="1" dirty="0" smtClean="0">
                <a:solidFill>
                  <a:schemeClr val="tx2"/>
                </a:solidFill>
                <a:latin typeface="Times New Roman" pitchFamily="18" charset="0"/>
                <a:cs typeface="Times New Roman" pitchFamily="18" charset="0"/>
              </a:rPr>
              <a:t>Основное отличие открытого конкурса в электронной форме и конкурса с ограниченным участием в электронной форме является:</a:t>
            </a:r>
          </a:p>
          <a:p>
            <a:endParaRPr lang="ru-RU" sz="1400" dirty="0" smtClean="0">
              <a:solidFill>
                <a:schemeClr val="tx2"/>
              </a:solidFill>
              <a:latin typeface="Times New Roman" pitchFamily="18" charset="0"/>
              <a:cs typeface="Times New Roman" pitchFamily="18" charset="0"/>
            </a:endParaRPr>
          </a:p>
          <a:p>
            <a:endParaRPr lang="ru-RU" sz="1400" dirty="0" smtClean="0">
              <a:solidFill>
                <a:schemeClr val="tx2"/>
              </a:solidFill>
              <a:latin typeface="Times New Roman" pitchFamily="18" charset="0"/>
              <a:cs typeface="Times New Roman" pitchFamily="18" charset="0"/>
            </a:endParaRPr>
          </a:p>
          <a:p>
            <a:pPr algn="just"/>
            <a:r>
              <a:rPr lang="ru-RU" sz="1400" dirty="0" smtClean="0">
                <a:solidFill>
                  <a:schemeClr val="tx2"/>
                </a:solidFill>
                <a:latin typeface="Times New Roman" pitchFamily="18" charset="0"/>
                <a:cs typeface="Times New Roman" pitchFamily="18" charset="0"/>
              </a:rPr>
              <a:t>При проведении конкурса с ограниченным участием установление в извещении и документации </a:t>
            </a:r>
            <a:r>
              <a:rPr lang="ru-RU" sz="1400" b="1" dirty="0" smtClean="0">
                <a:solidFill>
                  <a:schemeClr val="tx2"/>
                </a:solidFill>
                <a:latin typeface="Times New Roman" pitchFamily="18" charset="0"/>
                <a:cs typeface="Times New Roman" pitchFamily="18" charset="0"/>
              </a:rPr>
              <a:t>дополнительных требований </a:t>
            </a:r>
            <a:r>
              <a:rPr lang="ru-RU" sz="1400" dirty="0" smtClean="0">
                <a:solidFill>
                  <a:schemeClr val="tx2"/>
                </a:solidFill>
                <a:latin typeface="Times New Roman" pitchFamily="18" charset="0"/>
                <a:cs typeface="Times New Roman" pitchFamily="18" charset="0"/>
              </a:rPr>
              <a:t>(</a:t>
            </a:r>
            <a:r>
              <a:rPr lang="ru-RU" sz="1400" dirty="0" smtClean="0">
                <a:solidFill>
                  <a:schemeClr val="tx2"/>
                </a:solidFill>
                <a:latin typeface="Times New Roman" pitchFamily="18" charset="0"/>
                <a:cs typeface="Times New Roman" pitchFamily="18" charset="0"/>
                <a:hlinkClick r:id="rId4"/>
              </a:rPr>
              <a:t>ч. 5</a:t>
            </a:r>
            <a:r>
              <a:rPr lang="ru-RU" sz="1400" dirty="0" smtClean="0">
                <a:solidFill>
                  <a:schemeClr val="tx2"/>
                </a:solidFill>
                <a:latin typeface="Times New Roman" pitchFamily="18" charset="0"/>
                <a:cs typeface="Times New Roman" pitchFamily="18" charset="0"/>
              </a:rPr>
              <a:t>, </a:t>
            </a:r>
            <a:r>
              <a:rPr lang="ru-RU" sz="1400" dirty="0" smtClean="0">
                <a:solidFill>
                  <a:schemeClr val="tx2"/>
                </a:solidFill>
                <a:latin typeface="Times New Roman" pitchFamily="18" charset="0"/>
                <a:cs typeface="Times New Roman" pitchFamily="18" charset="0"/>
                <a:hlinkClick r:id="rId5"/>
              </a:rPr>
              <a:t>6 ст. 56.1</a:t>
            </a:r>
            <a:r>
              <a:rPr lang="ru-RU" sz="1400" dirty="0" smtClean="0">
                <a:solidFill>
                  <a:schemeClr val="tx2"/>
                </a:solidFill>
                <a:latin typeface="Times New Roman" pitchFamily="18" charset="0"/>
                <a:cs typeface="Times New Roman" pitchFamily="18" charset="0"/>
              </a:rPr>
              <a:t> Закона N 44-ФЗ, </a:t>
            </a:r>
            <a:r>
              <a:rPr lang="ru-RU" sz="1400" dirty="0" smtClean="0">
                <a:solidFill>
                  <a:schemeClr val="tx2"/>
                </a:solidFill>
                <a:latin typeface="Times New Roman" pitchFamily="18" charset="0"/>
                <a:cs typeface="Times New Roman" pitchFamily="18" charset="0"/>
                <a:hlinkClick r:id="rId6"/>
              </a:rPr>
              <a:t>ч. 2 ст. 31</a:t>
            </a:r>
            <a:r>
              <a:rPr lang="ru-RU" sz="1400" dirty="0" smtClean="0">
                <a:solidFill>
                  <a:schemeClr val="tx2"/>
                </a:solidFill>
                <a:latin typeface="Times New Roman" pitchFamily="18" charset="0"/>
                <a:cs typeface="Times New Roman" pitchFamily="18" charset="0"/>
              </a:rPr>
              <a:t> Закона N 44-ФЗ и </a:t>
            </a:r>
            <a:r>
              <a:rPr lang="ru-RU" sz="1400" dirty="0" smtClean="0">
                <a:solidFill>
                  <a:schemeClr val="tx2"/>
                </a:solidFill>
                <a:latin typeface="Times New Roman" pitchFamily="18" charset="0"/>
                <a:cs typeface="Times New Roman" pitchFamily="18" charset="0"/>
                <a:hlinkClick r:id="rId7"/>
              </a:rPr>
              <a:t>Постановлению</a:t>
            </a:r>
            <a:r>
              <a:rPr lang="ru-RU" sz="1400" dirty="0" smtClean="0">
                <a:solidFill>
                  <a:schemeClr val="tx2"/>
                </a:solidFill>
                <a:latin typeface="Times New Roman" pitchFamily="18" charset="0"/>
                <a:cs typeface="Times New Roman" pitchFamily="18" charset="0"/>
              </a:rPr>
              <a:t> Правительства РФ от 04.02.2015 N 99)</a:t>
            </a:r>
          </a:p>
          <a:p>
            <a:endParaRPr lang="ru-RU" sz="1400" dirty="0" smtClean="0">
              <a:solidFill>
                <a:schemeClr val="tx2"/>
              </a:solidFill>
              <a:latin typeface="Times New Roman" pitchFamily="18" charset="0"/>
              <a:cs typeface="Times New Roman" pitchFamily="18" charset="0"/>
            </a:endParaRPr>
          </a:p>
          <a:p>
            <a:endParaRPr lang="ru-RU" sz="1400" dirty="0" smtClean="0">
              <a:solidFill>
                <a:schemeClr val="tx2"/>
              </a:solidFill>
              <a:latin typeface="Times New Roman" pitchFamily="18" charset="0"/>
              <a:cs typeface="Times New Roman" pitchFamily="18" charset="0"/>
            </a:endParaRPr>
          </a:p>
          <a:p>
            <a:r>
              <a:rPr lang="ru-RU" sz="1400" dirty="0" smtClean="0">
                <a:solidFill>
                  <a:schemeClr val="tx2"/>
                </a:solidFill>
                <a:latin typeface="Times New Roman" pitchFamily="18" charset="0"/>
                <a:cs typeface="Times New Roman" pitchFamily="18" charset="0"/>
              </a:rPr>
              <a:t>Участник </a:t>
            </a:r>
            <a:r>
              <a:rPr lang="ru-RU" sz="1400" b="1" dirty="0" smtClean="0">
                <a:solidFill>
                  <a:schemeClr val="tx2"/>
                </a:solidFill>
                <a:latin typeface="Times New Roman" pitchFamily="18" charset="0"/>
                <a:cs typeface="Times New Roman" pitchFamily="18" charset="0"/>
              </a:rPr>
              <a:t>во второй части заявки </a:t>
            </a:r>
            <a:r>
              <a:rPr lang="ru-RU" sz="1400" dirty="0" smtClean="0">
                <a:solidFill>
                  <a:schemeClr val="tx2"/>
                </a:solidFill>
                <a:latin typeface="Times New Roman" pitchFamily="18" charset="0"/>
                <a:cs typeface="Times New Roman" pitchFamily="18" charset="0"/>
              </a:rPr>
              <a:t>должен представить документы, подтверждающие соответствие таким требованиям (</a:t>
            </a:r>
            <a:r>
              <a:rPr lang="ru-RU" sz="1400" dirty="0" smtClean="0">
                <a:solidFill>
                  <a:schemeClr val="tx2"/>
                </a:solidFill>
                <a:latin typeface="Times New Roman" pitchFamily="18" charset="0"/>
                <a:cs typeface="Times New Roman" pitchFamily="18" charset="0"/>
                <a:hlinkClick r:id="rId8"/>
              </a:rPr>
              <a:t>ч. 7 ст. 56.1</a:t>
            </a:r>
            <a:r>
              <a:rPr lang="ru-RU" sz="1400" dirty="0" smtClean="0">
                <a:solidFill>
                  <a:schemeClr val="tx2"/>
                </a:solidFill>
                <a:latin typeface="Times New Roman" pitchFamily="18" charset="0"/>
                <a:cs typeface="Times New Roman" pitchFamily="18" charset="0"/>
              </a:rPr>
              <a:t> Закона N 44-ФЗ).</a:t>
            </a:r>
          </a:p>
          <a:p>
            <a:endParaRPr lang="ru-RU" sz="1400" dirty="0" smtClean="0">
              <a:solidFill>
                <a:schemeClr val="tx2"/>
              </a:solidFill>
              <a:latin typeface="Times New Roman" pitchFamily="18" charset="0"/>
              <a:cs typeface="Times New Roman" pitchFamily="18" charset="0"/>
            </a:endParaRPr>
          </a:p>
          <a:p>
            <a:pPr indent="15875" algn="just">
              <a:buNone/>
            </a:pPr>
            <a:endParaRPr lang="ru-RU" sz="1400" b="1"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sp>
        <p:nvSpPr>
          <p:cNvPr id="2" name="Заголовок 1"/>
          <p:cNvSpPr>
            <a:spLocks noGrp="1"/>
          </p:cNvSpPr>
          <p:nvPr>
            <p:ph type="title"/>
          </p:nvPr>
        </p:nvSpPr>
        <p:spPr>
          <a:xfrm>
            <a:off x="611560" y="332656"/>
            <a:ext cx="8229600" cy="360040"/>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КОНКУРСА С ОГРАНИЧЕННЫМ УЧАСТИЕМ В ЭЛЕКТРОННОЙ ФОРМЕ</a:t>
            </a:r>
            <a:endParaRPr lang="ru-RU" sz="2000" b="1" dirty="0">
              <a:solidFill>
                <a:srgbClr val="002060"/>
              </a:solidFill>
              <a:latin typeface="Times New Roman" pitchFamily="18" charset="0"/>
              <a:cs typeface="Times New Roman" pitchFamily="18" charset="0"/>
            </a:endParaRPr>
          </a:p>
        </p:txBody>
      </p:sp>
      <p:sp>
        <p:nvSpPr>
          <p:cNvPr id="3" name="Содержимое 2"/>
          <p:cNvSpPr>
            <a:spLocks noGrp="1"/>
          </p:cNvSpPr>
          <p:nvPr>
            <p:ph idx="1"/>
          </p:nvPr>
        </p:nvSpPr>
        <p:spPr>
          <a:xfrm>
            <a:off x="539552" y="1196752"/>
            <a:ext cx="8229600" cy="4525963"/>
          </a:xfrm>
        </p:spPr>
        <p:txBody>
          <a:bodyPr>
            <a:noAutofit/>
          </a:bodyPr>
          <a:lstStyle/>
          <a:p>
            <a:pPr indent="15875" algn="just">
              <a:buNone/>
            </a:pPr>
            <a:r>
              <a:rPr lang="ru-RU" sz="1800" b="1" i="1" u="sng" dirty="0" smtClean="0">
                <a:solidFill>
                  <a:schemeClr val="tx2"/>
                </a:solidFill>
                <a:latin typeface="Times New Roman" pitchFamily="18" charset="0"/>
                <a:cs typeface="Times New Roman" pitchFamily="18" charset="0"/>
              </a:rPr>
              <a:t>Пример, </a:t>
            </a:r>
            <a:r>
              <a:rPr lang="ru-RU" sz="1600" dirty="0" smtClean="0">
                <a:solidFill>
                  <a:schemeClr val="tx2"/>
                </a:solidFill>
                <a:latin typeface="Times New Roman" pitchFamily="18" charset="0"/>
                <a:cs typeface="Times New Roman" pitchFamily="18" charset="0"/>
              </a:rPr>
              <a:t>при проведении конкурса с ограниченным участием на </a:t>
            </a:r>
            <a:r>
              <a:rPr lang="ru-RU" sz="1600" i="1" dirty="0" smtClean="0">
                <a:solidFill>
                  <a:schemeClr val="tx2"/>
                </a:solidFill>
                <a:latin typeface="Times New Roman" pitchFamily="18" charset="0"/>
                <a:cs typeface="Times New Roman" pitchFamily="18" charset="0"/>
                <a:hlinkClick r:id="rId3"/>
              </a:rPr>
              <a:t>оказание услуг</a:t>
            </a:r>
            <a:r>
              <a:rPr lang="ru-RU" sz="1600" i="1" dirty="0" smtClean="0">
                <a:solidFill>
                  <a:schemeClr val="tx2"/>
                </a:solidFill>
                <a:latin typeface="Times New Roman" pitchFamily="18" charset="0"/>
                <a:cs typeface="Times New Roman" pitchFamily="18" charset="0"/>
              </a:rPr>
              <a:t> по организации отдыха детей и их оздоровлению</a:t>
            </a:r>
            <a:r>
              <a:rPr lang="ru-RU" sz="1600" dirty="0" smtClean="0">
                <a:solidFill>
                  <a:schemeClr val="tx2"/>
                </a:solidFill>
                <a:latin typeface="Times New Roman" pitchFamily="18" charset="0"/>
                <a:cs typeface="Times New Roman" pitchFamily="18" charset="0"/>
              </a:rPr>
              <a:t> необходимо предъявить к участникам следующее </a:t>
            </a:r>
            <a:r>
              <a:rPr lang="ru-RU" sz="1600" i="1" u="sng" dirty="0" smtClean="0">
                <a:solidFill>
                  <a:schemeClr val="tx2"/>
                </a:solidFill>
                <a:latin typeface="Times New Roman" pitchFamily="18" charset="0"/>
                <a:cs typeface="Times New Roman" pitchFamily="18" charset="0"/>
              </a:rPr>
              <a:t>дополнительное требование </a:t>
            </a:r>
            <a:r>
              <a:rPr lang="ru-RU" sz="1600" i="1" dirty="0" smtClean="0">
                <a:solidFill>
                  <a:schemeClr val="tx2"/>
                </a:solidFill>
                <a:latin typeface="Times New Roman" pitchFamily="18" charset="0"/>
                <a:cs typeface="Times New Roman" pitchFamily="18" charset="0"/>
              </a:rPr>
              <a:t>- наличие опыта исполнения </a:t>
            </a:r>
            <a:r>
              <a:rPr lang="ru-RU" sz="1600" dirty="0" smtClean="0">
                <a:solidFill>
                  <a:schemeClr val="tx2"/>
                </a:solidFill>
                <a:latin typeface="Times New Roman" pitchFamily="18" charset="0"/>
                <a:cs typeface="Times New Roman" pitchFamily="18" charset="0"/>
              </a:rPr>
              <a:t>(с учетом правопреемства) контрактов (договоров) на оказание услуг по организации отдыха детей и их оздоровлению. Такой опыт должен быть за последние три года до даты подачи заявки. При этом стоимость ранее исполненного контракта (договора) должна составлять не менее 20% начальной (максимальной) цены контракта, на право заключить который проводится закупка.</a:t>
            </a:r>
          </a:p>
          <a:p>
            <a:pPr indent="15875" algn="just">
              <a:buNone/>
            </a:pPr>
            <a:endParaRPr lang="ru-RU" sz="1800" b="1" dirty="0" smtClean="0">
              <a:solidFill>
                <a:schemeClr val="tx2"/>
              </a:solidFill>
              <a:latin typeface="Times New Roman" pitchFamily="18" charset="0"/>
              <a:cs typeface="Times New Roman" pitchFamily="18" charset="0"/>
            </a:endParaRPr>
          </a:p>
          <a:p>
            <a:pPr indent="15875" algn="just">
              <a:buNone/>
            </a:pPr>
            <a:endParaRPr lang="ru-RU" sz="1400" b="1"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332656"/>
            <a:ext cx="8229600" cy="360040"/>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КОНКУРСА С ОГРАНИЧЕННЫМ УЧАСТИЕМ В ЭЛЕКТРОННОЙ ФОРМЕ</a:t>
            </a:r>
            <a:endParaRPr lang="ru-RU" sz="2000" b="1" dirty="0">
              <a:solidFill>
                <a:srgbClr val="002060"/>
              </a:solidFill>
              <a:latin typeface="Times New Roman" pitchFamily="18" charset="0"/>
              <a:cs typeface="Times New Roman" pitchFamily="18" charset="0"/>
            </a:endParaRPr>
          </a:p>
        </p:txBody>
      </p:sp>
      <p:sp>
        <p:nvSpPr>
          <p:cNvPr id="3" name="Содержимое 2"/>
          <p:cNvSpPr>
            <a:spLocks noGrp="1"/>
          </p:cNvSpPr>
          <p:nvPr>
            <p:ph idx="1"/>
          </p:nvPr>
        </p:nvSpPr>
        <p:spPr>
          <a:xfrm>
            <a:off x="611560" y="1196752"/>
            <a:ext cx="8229600" cy="4525963"/>
          </a:xfrm>
        </p:spPr>
        <p:txBody>
          <a:bodyPr>
            <a:noAutofit/>
          </a:bodyPr>
          <a:lstStyle/>
          <a:p>
            <a:pPr indent="15875" algn="just">
              <a:buNone/>
            </a:pPr>
            <a:r>
              <a:rPr lang="ru-RU" sz="1800" b="1" dirty="0" smtClean="0">
                <a:solidFill>
                  <a:schemeClr val="tx2"/>
                </a:solidFill>
                <a:latin typeface="Times New Roman" pitchFamily="18" charset="0"/>
                <a:cs typeface="Times New Roman" pitchFamily="18" charset="0"/>
              </a:rPr>
              <a:t>При установлении такого требования необходимо предусмотреть, чтобы во второй части заявки были представлены:</a:t>
            </a:r>
          </a:p>
          <a:p>
            <a:pPr indent="15875" algn="just">
              <a:buNone/>
            </a:pPr>
            <a:endParaRPr lang="ru-RU" sz="2400" b="1" dirty="0" smtClean="0">
              <a:solidFill>
                <a:schemeClr val="tx2"/>
              </a:solidFill>
              <a:latin typeface="Times New Roman" pitchFamily="18" charset="0"/>
              <a:cs typeface="Times New Roman" pitchFamily="18" charset="0"/>
            </a:endParaRPr>
          </a:p>
          <a:p>
            <a:pPr lvl="0" algn="just"/>
            <a:r>
              <a:rPr lang="ru-RU" sz="1800" dirty="0" smtClean="0">
                <a:solidFill>
                  <a:schemeClr val="tx2"/>
                </a:solidFill>
                <a:latin typeface="Times New Roman" pitchFamily="18" charset="0"/>
                <a:cs typeface="Times New Roman" pitchFamily="18" charset="0"/>
              </a:rPr>
              <a:t>копии исполненных контрактов и (или) договоров, которые были заключены в соответствии с Законом </a:t>
            </a:r>
            <a:r>
              <a:rPr lang="ru-RU" sz="1800" dirty="0" smtClean="0">
                <a:solidFill>
                  <a:schemeClr val="tx2"/>
                </a:solidFill>
                <a:latin typeface="Times New Roman" pitchFamily="18" charset="0"/>
                <a:cs typeface="Times New Roman" pitchFamily="18" charset="0"/>
                <a:hlinkClick r:id="rId2"/>
              </a:rPr>
              <a:t>N 44-ФЗ</a:t>
            </a:r>
            <a:r>
              <a:rPr lang="ru-RU" sz="1800" dirty="0" smtClean="0">
                <a:solidFill>
                  <a:schemeClr val="tx2"/>
                </a:solidFill>
                <a:latin typeface="Times New Roman" pitchFamily="18" charset="0"/>
                <a:cs typeface="Times New Roman" pitchFamily="18" charset="0"/>
              </a:rPr>
              <a:t> или </a:t>
            </a:r>
            <a:r>
              <a:rPr lang="ru-RU" sz="1800" dirty="0" smtClean="0">
                <a:solidFill>
                  <a:schemeClr val="tx2"/>
                </a:solidFill>
                <a:latin typeface="Times New Roman" pitchFamily="18" charset="0"/>
                <a:cs typeface="Times New Roman" pitchFamily="18" charset="0"/>
                <a:hlinkClick r:id="rId3"/>
              </a:rPr>
              <a:t>N 223-ФЗ</a:t>
            </a:r>
            <a:r>
              <a:rPr lang="ru-RU" sz="1800" dirty="0" smtClean="0">
                <a:solidFill>
                  <a:schemeClr val="tx2"/>
                </a:solidFill>
                <a:latin typeface="Times New Roman" pitchFamily="18" charset="0"/>
                <a:cs typeface="Times New Roman" pitchFamily="18" charset="0"/>
              </a:rPr>
              <a:t>;</a:t>
            </a:r>
          </a:p>
          <a:p>
            <a:pPr lvl="0" algn="just"/>
            <a:r>
              <a:rPr lang="ru-RU" sz="1800" dirty="0" smtClean="0">
                <a:solidFill>
                  <a:schemeClr val="tx2"/>
                </a:solidFill>
                <a:latin typeface="Times New Roman" pitchFamily="18" charset="0"/>
                <a:cs typeface="Times New Roman" pitchFamily="18" charset="0"/>
              </a:rPr>
              <a:t>копии документов, подтверждающих исполнение этих контрактов и (или) договоров без применения к исполнителю неустоек (штрафов, пеней).</a:t>
            </a:r>
          </a:p>
          <a:p>
            <a:pPr indent="15875" algn="just">
              <a:buNone/>
            </a:pPr>
            <a:endParaRPr lang="ru-RU" sz="1800" b="1" i="1" dirty="0" smtClean="0">
              <a:solidFill>
                <a:srgbClr val="FF0000"/>
              </a:solidFill>
              <a:latin typeface="Times New Roman" pitchFamily="18" charset="0"/>
              <a:cs typeface="Times New Roman" pitchFamily="18" charset="0"/>
            </a:endParaRPr>
          </a:p>
          <a:p>
            <a:pPr indent="15875" algn="just">
              <a:buNone/>
            </a:pPr>
            <a:endParaRPr lang="ru-RU" sz="1800" b="1" i="1" dirty="0" smtClean="0">
              <a:solidFill>
                <a:srgbClr val="FF0000"/>
              </a:solidFill>
              <a:latin typeface="Times New Roman" pitchFamily="18" charset="0"/>
              <a:cs typeface="Times New Roman" pitchFamily="18" charset="0"/>
            </a:endParaRPr>
          </a:p>
          <a:p>
            <a:pPr indent="15875" algn="just">
              <a:buNone/>
            </a:pPr>
            <a:r>
              <a:rPr lang="ru-RU" sz="1800" b="1" i="1" dirty="0" smtClean="0">
                <a:solidFill>
                  <a:srgbClr val="FF0000"/>
                </a:solidFill>
                <a:latin typeface="Times New Roman" pitchFamily="18" charset="0"/>
                <a:cs typeface="Times New Roman" pitchFamily="18" charset="0"/>
              </a:rPr>
              <a:t>Важно! </a:t>
            </a:r>
            <a:r>
              <a:rPr lang="ru-RU" sz="1800" b="1" dirty="0" smtClean="0">
                <a:solidFill>
                  <a:schemeClr val="tx2"/>
                </a:solidFill>
                <a:latin typeface="Times New Roman" pitchFamily="18" charset="0"/>
                <a:cs typeface="Times New Roman" pitchFamily="18" charset="0"/>
              </a:rPr>
              <a:t>Дополнительные требования не могут использоваться в качестве критерия оценки заявок на участие в конкурсе с ограниченным участием в электронной форме (</a:t>
            </a:r>
            <a:r>
              <a:rPr lang="ru-RU" sz="1800" b="1" dirty="0" smtClean="0">
                <a:solidFill>
                  <a:schemeClr val="tx2"/>
                </a:solidFill>
                <a:latin typeface="Times New Roman" pitchFamily="18" charset="0"/>
                <a:cs typeface="Times New Roman" pitchFamily="18" charset="0"/>
                <a:hlinkClick r:id="rId4"/>
              </a:rPr>
              <a:t>ч. 5 ст. 56.1</a:t>
            </a:r>
            <a:r>
              <a:rPr lang="ru-RU" sz="1800" b="1" dirty="0" smtClean="0">
                <a:solidFill>
                  <a:schemeClr val="tx2"/>
                </a:solidFill>
                <a:latin typeface="Times New Roman" pitchFamily="18" charset="0"/>
                <a:cs typeface="Times New Roman" pitchFamily="18" charset="0"/>
              </a:rPr>
              <a:t> Закона N 44-ФЗ).</a:t>
            </a:r>
          </a:p>
          <a:p>
            <a:pPr indent="15875" algn="just">
              <a:buNone/>
            </a:pPr>
            <a:endParaRPr lang="ru-RU" sz="1400" b="1"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5"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5"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
        <p:nvSpPr>
          <p:cNvPr id="10" name="Заголовок 1"/>
          <p:cNvSpPr txBox="1">
            <a:spLocks/>
          </p:cNvSpPr>
          <p:nvPr/>
        </p:nvSpPr>
        <p:spPr>
          <a:xfrm>
            <a:off x="827584" y="332656"/>
            <a:ext cx="8229600" cy="36004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b="1" i="0" u="none" strike="noStrike" kern="1200" cap="none" spc="0" normalizeH="0" baseline="0" noProof="0" dirty="0" smtClean="0">
                <a:ln>
                  <a:noFill/>
                </a:ln>
                <a:solidFill>
                  <a:srgbClr val="002060"/>
                </a:solidFill>
                <a:effectLst/>
                <a:uLnTx/>
                <a:uFillTx/>
                <a:latin typeface="Times New Roman" pitchFamily="18" charset="0"/>
                <a:ea typeface="+mj-ea"/>
                <a:cs typeface="Times New Roman" pitchFamily="18" charset="0"/>
              </a:rPr>
              <a:t>ОСОБЕННОСТИ ПРОВЕДЕНИЯ КОНКУРСА С ОГРАНИЧЕННЫМ УЧАСТИЕМ В ЭЛЕКТРОННОЙ ФОРМЕ</a:t>
            </a:r>
            <a:endParaRPr kumimoji="0" lang="ru-RU" b="1" i="0" u="none" strike="noStrike" kern="1200" cap="none" spc="0" normalizeH="0" baseline="0" noProof="0" dirty="0">
              <a:ln>
                <a:noFill/>
              </a:ln>
              <a:solidFill>
                <a:srgbClr val="002060"/>
              </a:solidFill>
              <a:effectLst/>
              <a:uLnTx/>
              <a:uFillTx/>
              <a:latin typeface="Times New Roman" pitchFamily="18" charset="0"/>
              <a:ea typeface="+mj-ea"/>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39552" y="1052736"/>
            <a:ext cx="8229600" cy="4525963"/>
          </a:xfrm>
        </p:spPr>
        <p:txBody>
          <a:bodyPr>
            <a:noAutofit/>
          </a:bodyPr>
          <a:lstStyle/>
          <a:p>
            <a:pPr>
              <a:buNone/>
            </a:pPr>
            <a:endParaRPr lang="ru-RU" sz="1600" b="1" dirty="0" smtClean="0">
              <a:solidFill>
                <a:schemeClr val="tx2"/>
              </a:solidFill>
              <a:latin typeface="Times New Roman" pitchFamily="18" charset="0"/>
              <a:cs typeface="Times New Roman" pitchFamily="18" charset="0"/>
            </a:endParaRPr>
          </a:p>
          <a:p>
            <a:pPr marL="266700" lvl="0" indent="0">
              <a:buNone/>
            </a:pPr>
            <a:r>
              <a:rPr lang="ru-RU" sz="1800" b="1" dirty="0" smtClean="0">
                <a:solidFill>
                  <a:schemeClr val="tx2"/>
                </a:solidFill>
                <a:latin typeface="Times New Roman" pitchFamily="18" charset="0"/>
                <a:cs typeface="Times New Roman" pitchFamily="18" charset="0"/>
              </a:rPr>
              <a:t>Правила оценки заявок, окончательных предложений участников закупки товаров, работ, услуг:</a:t>
            </a:r>
          </a:p>
          <a:p>
            <a:pPr marL="0" lvl="0" indent="0" algn="just">
              <a:spcBef>
                <a:spcPts val="0"/>
              </a:spcBef>
              <a:buNone/>
            </a:pPr>
            <a:endParaRPr lang="ru-RU" sz="1600" b="1" dirty="0" smtClean="0">
              <a:solidFill>
                <a:schemeClr val="tx2"/>
              </a:solidFill>
              <a:latin typeface="Times New Roman" pitchFamily="18" charset="0"/>
              <a:cs typeface="Times New Roman" pitchFamily="18" charset="0"/>
            </a:endParaRPr>
          </a:p>
          <a:p>
            <a:pPr algn="just"/>
            <a:r>
              <a:rPr lang="ru-RU" sz="1600" dirty="0" smtClean="0">
                <a:solidFill>
                  <a:schemeClr val="tx2"/>
                </a:solidFill>
                <a:latin typeface="Times New Roman" pitchFamily="18" charset="0"/>
                <a:cs typeface="Times New Roman" pitchFamily="18" charset="0"/>
              </a:rPr>
              <a:t>Оценка заявок на участие в конкурсе осуществляется в соответствии с Правилами оценки заявок, окончательных предложений участников закупки товаров, работ, услуг для обеспечения государственных и муниципальных нужд, утвержденных постановлением Правительства РФ от 28 ноября 2013 г. № 1085«Об утверждении Правил оценки заявок, окончательных предложений участников закупки товаров, работ, услуг для обеспечения государственных и муниципальных нужд».</a:t>
            </a:r>
          </a:p>
          <a:p>
            <a:pPr algn="just"/>
            <a:r>
              <a:rPr lang="ru-RU" sz="1600" dirty="0" smtClean="0">
                <a:solidFill>
                  <a:schemeClr val="tx2"/>
                </a:solidFill>
                <a:latin typeface="Times New Roman" pitchFamily="18" charset="0"/>
                <a:cs typeface="Times New Roman" pitchFamily="18" charset="0"/>
              </a:rPr>
              <a:t>Рейтинг заявки по критерию оценки - оценка в баллах, получаемая участником конкурса по результатам оценки по каждому из критериев оценки.</a:t>
            </a:r>
          </a:p>
          <a:p>
            <a:pPr algn="just"/>
            <a:r>
              <a:rPr lang="ru-RU" sz="1600" dirty="0" smtClean="0">
                <a:solidFill>
                  <a:schemeClr val="tx2"/>
                </a:solidFill>
                <a:latin typeface="Times New Roman" pitchFamily="18" charset="0"/>
                <a:cs typeface="Times New Roman" pitchFamily="18" charset="0"/>
              </a:rPr>
              <a:t>Дробное значение рейтинга округляется до двух десятичных знаков после запятой по математическим правилам округления.</a:t>
            </a: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360040"/>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a:t>
            </a:r>
            <a:r>
              <a:rPr lang="ru-RU" sz="2000" b="1" dirty="0" smtClean="0">
                <a:solidFill>
                  <a:srgbClr val="002060"/>
                </a:solidFill>
                <a:latin typeface="Times New Roman" pitchFamily="18" charset="0"/>
                <a:cs typeface="Times New Roman" pitchFamily="18" charset="0"/>
              </a:rPr>
              <a:t>КОНКУРСА В </a:t>
            </a:r>
            <a:r>
              <a:rPr lang="ru-RU" sz="2000" b="1" dirty="0" smtClean="0">
                <a:solidFill>
                  <a:srgbClr val="002060"/>
                </a:solidFill>
                <a:latin typeface="Times New Roman" pitchFamily="18" charset="0"/>
                <a:cs typeface="Times New Roman" pitchFamily="18" charset="0"/>
              </a:rPr>
              <a:t>ЭЛЕКТРОННОЙ ФОРМЕ</a:t>
            </a:r>
            <a:endParaRPr lang="ru-RU" sz="2000" b="1" dirty="0">
              <a:solidFill>
                <a:srgbClr val="002060"/>
              </a:solidFill>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39552" y="1268760"/>
            <a:ext cx="8229600" cy="4525963"/>
          </a:xfrm>
        </p:spPr>
        <p:txBody>
          <a:bodyPr>
            <a:noAutofit/>
          </a:bodyPr>
          <a:lstStyle/>
          <a:p>
            <a:pPr>
              <a:buNone/>
            </a:pPr>
            <a:endParaRPr lang="ru-RU" sz="1600" b="1" dirty="0" smtClean="0">
              <a:solidFill>
                <a:schemeClr val="tx2"/>
              </a:solidFill>
              <a:latin typeface="Times New Roman" pitchFamily="18" charset="0"/>
              <a:cs typeface="Times New Roman" pitchFamily="18" charset="0"/>
            </a:endParaRPr>
          </a:p>
          <a:p>
            <a:pPr marL="266700" lvl="0" indent="0">
              <a:buNone/>
            </a:pPr>
            <a:r>
              <a:rPr lang="ru-RU" sz="1800" b="1" dirty="0" smtClean="0">
                <a:solidFill>
                  <a:schemeClr val="tx2"/>
                </a:solidFill>
                <a:latin typeface="Times New Roman" pitchFamily="18" charset="0"/>
                <a:cs typeface="Times New Roman" pitchFamily="18" charset="0"/>
              </a:rPr>
              <a:t>Показатели </a:t>
            </a:r>
            <a:r>
              <a:rPr lang="ru-RU" sz="1800" b="1" dirty="0" err="1" smtClean="0">
                <a:solidFill>
                  <a:schemeClr val="tx2"/>
                </a:solidFill>
                <a:latin typeface="Times New Roman" pitchFamily="18" charset="0"/>
                <a:cs typeface="Times New Roman" pitchFamily="18" charset="0"/>
              </a:rPr>
              <a:t>нестоимостного</a:t>
            </a:r>
            <a:r>
              <a:rPr lang="ru-RU" sz="1800" b="1" dirty="0" smtClean="0">
                <a:solidFill>
                  <a:schemeClr val="tx2"/>
                </a:solidFill>
                <a:latin typeface="Times New Roman" pitchFamily="18" charset="0"/>
                <a:cs typeface="Times New Roman" pitchFamily="18" charset="0"/>
              </a:rPr>
              <a:t> критерия оценки «Качественные, функциональные и экологические характеристики объекта закупок»</a:t>
            </a:r>
          </a:p>
          <a:p>
            <a:pPr marL="266700" lvl="0" indent="0">
              <a:buNone/>
            </a:pPr>
            <a:endParaRPr lang="ru-RU" sz="1800" b="1" dirty="0" smtClean="0">
              <a:solidFill>
                <a:schemeClr val="tx2"/>
              </a:solidFill>
              <a:latin typeface="Times New Roman" pitchFamily="18" charset="0"/>
              <a:cs typeface="Times New Roman" pitchFamily="18" charset="0"/>
            </a:endParaRPr>
          </a:p>
          <a:p>
            <a:pPr>
              <a:buNone/>
            </a:pPr>
            <a:r>
              <a:rPr lang="ru-RU" sz="1600" dirty="0" smtClean="0">
                <a:solidFill>
                  <a:schemeClr val="tx2"/>
                </a:solidFill>
                <a:latin typeface="Times New Roman" pitchFamily="18" charset="0"/>
                <a:cs typeface="Times New Roman" pitchFamily="18" charset="0"/>
              </a:rPr>
              <a:t>а</a:t>
            </a:r>
            <a:r>
              <a:rPr lang="ru-RU" sz="1800" dirty="0" smtClean="0">
                <a:solidFill>
                  <a:schemeClr val="tx2"/>
                </a:solidFill>
                <a:latin typeface="Times New Roman" pitchFamily="18" charset="0"/>
                <a:cs typeface="Times New Roman" pitchFamily="18" charset="0"/>
              </a:rPr>
              <a:t>) качество товаров (качество работ, качество услуг);</a:t>
            </a:r>
          </a:p>
          <a:p>
            <a:pPr>
              <a:buNone/>
            </a:pPr>
            <a:r>
              <a:rPr lang="ru-RU" sz="1800" dirty="0" smtClean="0">
                <a:solidFill>
                  <a:schemeClr val="tx2"/>
                </a:solidFill>
                <a:latin typeface="Times New Roman" pitchFamily="18" charset="0"/>
                <a:cs typeface="Times New Roman" pitchFamily="18" charset="0"/>
              </a:rPr>
              <a:t>б) функциональные, потребительские свойства товара;</a:t>
            </a:r>
          </a:p>
          <a:p>
            <a:pPr>
              <a:buNone/>
            </a:pPr>
            <a:r>
              <a:rPr lang="ru-RU" sz="1800" dirty="0" smtClean="0">
                <a:solidFill>
                  <a:schemeClr val="tx2"/>
                </a:solidFill>
                <a:latin typeface="Times New Roman" pitchFamily="18" charset="0"/>
                <a:cs typeface="Times New Roman" pitchFamily="18" charset="0"/>
              </a:rPr>
              <a:t>в) соответствие экологическим нормам.</a:t>
            </a:r>
          </a:p>
          <a:p>
            <a:pPr>
              <a:buNone/>
            </a:pPr>
            <a:endParaRPr lang="ru-RU" sz="1600"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360040"/>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a:t>
            </a:r>
            <a:r>
              <a:rPr lang="ru-RU" sz="2000" b="1" dirty="0" smtClean="0">
                <a:solidFill>
                  <a:srgbClr val="002060"/>
                </a:solidFill>
                <a:latin typeface="Times New Roman" pitchFamily="18" charset="0"/>
                <a:cs typeface="Times New Roman" pitchFamily="18" charset="0"/>
              </a:rPr>
              <a:t>КОНКУРСА В </a:t>
            </a:r>
            <a:r>
              <a:rPr lang="ru-RU" sz="2000" b="1" dirty="0" smtClean="0">
                <a:solidFill>
                  <a:srgbClr val="002060"/>
                </a:solidFill>
                <a:latin typeface="Times New Roman" pitchFamily="18" charset="0"/>
                <a:cs typeface="Times New Roman" pitchFamily="18" charset="0"/>
              </a:rPr>
              <a:t>ЭЛЕКТРОННОЙ ФОРМЕ</a:t>
            </a:r>
            <a:endParaRPr lang="ru-RU" sz="2000" b="1" dirty="0">
              <a:solidFill>
                <a:srgbClr val="002060"/>
              </a:solidFill>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39552" y="1052736"/>
            <a:ext cx="8229600" cy="4525963"/>
          </a:xfrm>
        </p:spPr>
        <p:txBody>
          <a:bodyPr>
            <a:noAutofit/>
          </a:bodyPr>
          <a:lstStyle/>
          <a:p>
            <a:pPr>
              <a:buNone/>
            </a:pPr>
            <a:endParaRPr lang="ru-RU" sz="1600" b="1" dirty="0" smtClean="0">
              <a:solidFill>
                <a:schemeClr val="tx2"/>
              </a:solidFill>
              <a:latin typeface="Times New Roman" pitchFamily="18" charset="0"/>
              <a:cs typeface="Times New Roman" pitchFamily="18" charset="0"/>
            </a:endParaRPr>
          </a:p>
          <a:p>
            <a:pPr marL="266700" lvl="0" indent="0" algn="just">
              <a:buNone/>
            </a:pPr>
            <a:r>
              <a:rPr lang="ru-RU" sz="1600" b="1" dirty="0" smtClean="0">
                <a:solidFill>
                  <a:schemeClr val="tx2"/>
                </a:solidFill>
                <a:latin typeface="Times New Roman" pitchFamily="18" charset="0"/>
                <a:cs typeface="Times New Roman" pitchFamily="18" charset="0"/>
              </a:rPr>
              <a:t>Показатели </a:t>
            </a:r>
            <a:r>
              <a:rPr lang="ru-RU" sz="1600" b="1" dirty="0" err="1" smtClean="0">
                <a:solidFill>
                  <a:schemeClr val="tx2"/>
                </a:solidFill>
                <a:latin typeface="Times New Roman" pitchFamily="18" charset="0"/>
                <a:cs typeface="Times New Roman" pitchFamily="18" charset="0"/>
              </a:rPr>
              <a:t>нестоимостного</a:t>
            </a:r>
            <a:r>
              <a:rPr lang="ru-RU" sz="1600" b="1" dirty="0" smtClean="0">
                <a:solidFill>
                  <a:schemeClr val="tx2"/>
                </a:solidFill>
                <a:latin typeface="Times New Roman" pitchFamily="18" charset="0"/>
                <a:cs typeface="Times New Roman" pitchFamily="18" charset="0"/>
              </a:rPr>
              <a:t> критерия оценки «Квалификация участников закупки, в том числе наличие у них финансовых ресурсов, оборудования и других материальных ресурсов, принадлежащих им на праве собственности или на ином законном основании, опыта работы, связанного с предметом контракта, и деловой репутации, специалистов и иных работников определенного уровня квалификации»</a:t>
            </a:r>
            <a:r>
              <a:rPr lang="ru-RU" sz="1800" dirty="0" smtClean="0"/>
              <a:t/>
            </a:r>
            <a:br>
              <a:rPr lang="ru-RU" sz="1800" dirty="0" smtClean="0"/>
            </a:br>
            <a:endParaRPr lang="ru-RU" sz="1800" b="1" dirty="0" smtClean="0">
              <a:solidFill>
                <a:schemeClr val="tx2"/>
              </a:solidFill>
              <a:latin typeface="Times New Roman" pitchFamily="18" charset="0"/>
              <a:cs typeface="Times New Roman" pitchFamily="18" charset="0"/>
            </a:endParaRPr>
          </a:p>
          <a:p>
            <a:pPr>
              <a:buNone/>
              <a:tabLst>
                <a:tab pos="266700" algn="l"/>
              </a:tabLst>
            </a:pPr>
            <a:r>
              <a:rPr lang="ru-RU" sz="1600" dirty="0" smtClean="0">
                <a:solidFill>
                  <a:schemeClr val="tx2"/>
                </a:solidFill>
                <a:latin typeface="Times New Roman" pitchFamily="18" charset="0"/>
                <a:cs typeface="Times New Roman" pitchFamily="18" charset="0"/>
              </a:rPr>
              <a:t>а) квалификация трудовых ресурсов (руководителей и ключевых специалистов), предлагаемых для выполнения работ, оказания услуг;</a:t>
            </a:r>
          </a:p>
          <a:p>
            <a:pPr>
              <a:buNone/>
              <a:tabLst>
                <a:tab pos="266700" algn="l"/>
              </a:tabLst>
            </a:pPr>
            <a:r>
              <a:rPr lang="ru-RU" sz="1600" dirty="0" smtClean="0">
                <a:solidFill>
                  <a:schemeClr val="tx2"/>
                </a:solidFill>
                <a:latin typeface="Times New Roman" pitchFamily="18" charset="0"/>
                <a:cs typeface="Times New Roman" pitchFamily="18" charset="0"/>
              </a:rPr>
              <a:t>б) опыт участника по успешной поставке товара, выполнению работ, оказанию услуг сопоставимого характера и объема;</a:t>
            </a:r>
          </a:p>
          <a:p>
            <a:pPr>
              <a:buNone/>
              <a:tabLst>
                <a:tab pos="266700" algn="l"/>
              </a:tabLst>
            </a:pPr>
            <a:r>
              <a:rPr lang="ru-RU" sz="1600" dirty="0" smtClean="0">
                <a:solidFill>
                  <a:schemeClr val="tx2"/>
                </a:solidFill>
                <a:latin typeface="Times New Roman" pitchFamily="18" charset="0"/>
                <a:cs typeface="Times New Roman" pitchFamily="18" charset="0"/>
              </a:rPr>
              <a:t>в) обеспеченность участника закупки материально-техническими ресурсами в части наличия у участника закупки собственных или арендованных производственных мощностей, технологического оборудования, необходимых для выполнения работ, оказания услуг;</a:t>
            </a:r>
          </a:p>
          <a:p>
            <a:pPr>
              <a:buNone/>
              <a:tabLst>
                <a:tab pos="266700" algn="l"/>
              </a:tabLst>
            </a:pPr>
            <a:r>
              <a:rPr lang="ru-RU" sz="1600" dirty="0" smtClean="0">
                <a:solidFill>
                  <a:schemeClr val="tx2"/>
                </a:solidFill>
                <a:latin typeface="Times New Roman" pitchFamily="18" charset="0"/>
                <a:cs typeface="Times New Roman" pitchFamily="18" charset="0"/>
              </a:rPr>
              <a:t>г) обеспеченность участника закупки трудовыми ресурсами;</a:t>
            </a:r>
          </a:p>
          <a:p>
            <a:pPr>
              <a:buNone/>
              <a:tabLst>
                <a:tab pos="266700" algn="l"/>
              </a:tabLst>
            </a:pPr>
            <a:r>
              <a:rPr lang="ru-RU" sz="1600" dirty="0" err="1" smtClean="0">
                <a:solidFill>
                  <a:schemeClr val="tx2"/>
                </a:solidFill>
                <a:latin typeface="Times New Roman" pitchFamily="18" charset="0"/>
                <a:cs typeface="Times New Roman" pitchFamily="18" charset="0"/>
              </a:rPr>
              <a:t>д</a:t>
            </a:r>
            <a:r>
              <a:rPr lang="ru-RU" sz="1600" dirty="0" smtClean="0">
                <a:solidFill>
                  <a:schemeClr val="tx2"/>
                </a:solidFill>
                <a:latin typeface="Times New Roman" pitchFamily="18" charset="0"/>
                <a:cs typeface="Times New Roman" pitchFamily="18" charset="0"/>
              </a:rPr>
              <a:t>) деловая репутация участника закупки.</a:t>
            </a:r>
          </a:p>
          <a:p>
            <a:pPr>
              <a:buNone/>
            </a:pPr>
            <a:endParaRPr lang="ru-RU" sz="1600"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360040"/>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a:t>
            </a:r>
            <a:r>
              <a:rPr lang="ru-RU" sz="2000" b="1" dirty="0" smtClean="0">
                <a:solidFill>
                  <a:srgbClr val="002060"/>
                </a:solidFill>
                <a:latin typeface="Times New Roman" pitchFamily="18" charset="0"/>
                <a:cs typeface="Times New Roman" pitchFamily="18" charset="0"/>
              </a:rPr>
              <a:t>КОНКУРСА В </a:t>
            </a:r>
            <a:r>
              <a:rPr lang="ru-RU" sz="2000" b="1" dirty="0" smtClean="0">
                <a:solidFill>
                  <a:srgbClr val="002060"/>
                </a:solidFill>
                <a:latin typeface="Times New Roman" pitchFamily="18" charset="0"/>
                <a:cs typeface="Times New Roman" pitchFamily="18" charset="0"/>
              </a:rPr>
              <a:t>ЭЛЕКТРОННОЙ ФОРМЕ</a:t>
            </a:r>
            <a:endParaRPr lang="ru-RU" sz="2000" b="1" dirty="0">
              <a:solidFill>
                <a:srgbClr val="002060"/>
              </a:solidFill>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39552" y="1052736"/>
            <a:ext cx="8229600" cy="4525963"/>
          </a:xfrm>
        </p:spPr>
        <p:txBody>
          <a:bodyPr>
            <a:noAutofit/>
          </a:bodyPr>
          <a:lstStyle/>
          <a:p>
            <a:pPr>
              <a:buNone/>
            </a:pPr>
            <a:endParaRPr lang="ru-RU" sz="1600" b="1" dirty="0" smtClean="0">
              <a:solidFill>
                <a:schemeClr val="tx2"/>
              </a:solidFill>
              <a:latin typeface="Times New Roman" pitchFamily="18" charset="0"/>
              <a:cs typeface="Times New Roman" pitchFamily="18" charset="0"/>
            </a:endParaRPr>
          </a:p>
          <a:p>
            <a:pPr marL="266700" lvl="0" indent="0" algn="ctr">
              <a:buNone/>
            </a:pPr>
            <a:r>
              <a:rPr lang="ru-RU" sz="1600" b="1" dirty="0" smtClean="0">
                <a:solidFill>
                  <a:schemeClr val="tx2"/>
                </a:solidFill>
                <a:latin typeface="Times New Roman" pitchFamily="18" charset="0"/>
                <a:cs typeface="Times New Roman" pitchFamily="18" charset="0"/>
              </a:rPr>
              <a:t>Правила оценки заявок, окончательных предложений участников закупки </a:t>
            </a:r>
          </a:p>
          <a:p>
            <a:pPr marL="266700" lvl="0" indent="0" algn="ctr">
              <a:buNone/>
            </a:pPr>
            <a:r>
              <a:rPr lang="ru-RU" sz="1600" b="1" dirty="0" smtClean="0">
                <a:solidFill>
                  <a:schemeClr val="tx2"/>
                </a:solidFill>
                <a:latin typeface="Times New Roman" pitchFamily="18" charset="0"/>
                <a:cs typeface="Times New Roman" pitchFamily="18" charset="0"/>
              </a:rPr>
              <a:t>товаров, работ, услуг </a:t>
            </a:r>
            <a:r>
              <a:rPr lang="ru-RU" sz="1800" dirty="0" smtClean="0"/>
              <a:t/>
            </a:r>
            <a:br>
              <a:rPr lang="ru-RU" sz="1800" dirty="0" smtClean="0"/>
            </a:br>
            <a:endParaRPr lang="ru-RU" sz="1800" b="1" dirty="0" smtClean="0">
              <a:solidFill>
                <a:schemeClr val="tx2"/>
              </a:solidFill>
              <a:latin typeface="Times New Roman" pitchFamily="18" charset="0"/>
              <a:cs typeface="Times New Roman" pitchFamily="18" charset="0"/>
            </a:endParaRPr>
          </a:p>
          <a:p>
            <a:pPr>
              <a:buNone/>
            </a:pPr>
            <a:endParaRPr lang="ru-RU" sz="1600"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360040"/>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a:t>
            </a:r>
            <a:r>
              <a:rPr lang="ru-RU" sz="2000" b="1" dirty="0" smtClean="0">
                <a:solidFill>
                  <a:srgbClr val="002060"/>
                </a:solidFill>
                <a:latin typeface="Times New Roman" pitchFamily="18" charset="0"/>
                <a:cs typeface="Times New Roman" pitchFamily="18" charset="0"/>
              </a:rPr>
              <a:t>КОНКУРСА В </a:t>
            </a:r>
            <a:r>
              <a:rPr lang="ru-RU" sz="2000" b="1" dirty="0" smtClean="0">
                <a:solidFill>
                  <a:srgbClr val="002060"/>
                </a:solidFill>
                <a:latin typeface="Times New Roman" pitchFamily="18" charset="0"/>
                <a:cs typeface="Times New Roman" pitchFamily="18" charset="0"/>
              </a:rPr>
              <a:t>ЭЛЕКТРОННОЙ ФОРМЕ</a:t>
            </a:r>
            <a:endParaRPr lang="ru-RU" sz="2000" b="1" dirty="0">
              <a:solidFill>
                <a:srgbClr val="002060"/>
              </a:solidFill>
              <a:latin typeface="Times New Roman" pitchFamily="18" charset="0"/>
              <a:cs typeface="Times New Roman" pitchFamily="18" charset="0"/>
            </a:endParaRPr>
          </a:p>
        </p:txBody>
      </p:sp>
      <p:pic>
        <p:nvPicPr>
          <p:cNvPr id="7" name="Picture 2"/>
          <p:cNvPicPr>
            <a:picLocks noChangeAspect="1" noChangeArrowheads="1"/>
          </p:cNvPicPr>
          <p:nvPr/>
        </p:nvPicPr>
        <p:blipFill>
          <a:blip r:embed="rId4" cstate="print"/>
          <a:srcRect/>
          <a:stretch>
            <a:fillRect/>
          </a:stretch>
        </p:blipFill>
        <p:spPr bwMode="auto">
          <a:xfrm>
            <a:off x="1115616" y="2060848"/>
            <a:ext cx="7128791" cy="3935172"/>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a:buNone/>
            </a:pPr>
            <a:r>
              <a:rPr lang="ru-RU" sz="1600" b="1" dirty="0" smtClean="0">
                <a:solidFill>
                  <a:schemeClr val="tx2"/>
                </a:solidFill>
                <a:latin typeface="Times New Roman" pitchFamily="18" charset="0"/>
                <a:cs typeface="Times New Roman" pitchFamily="18" charset="0"/>
              </a:rPr>
              <a:t>Заключение контракта по итогам электронной процедуры:</a:t>
            </a:r>
          </a:p>
          <a:p>
            <a:pPr>
              <a:buNone/>
            </a:pPr>
            <a:endParaRPr lang="ru-RU" sz="1600" b="1" dirty="0" smtClean="0">
              <a:solidFill>
                <a:schemeClr val="tx2"/>
              </a:solidFill>
              <a:latin typeface="Times New Roman" pitchFamily="18" charset="0"/>
              <a:cs typeface="Times New Roman" pitchFamily="18" charset="0"/>
            </a:endParaRPr>
          </a:p>
          <a:p>
            <a:r>
              <a:rPr lang="ru-RU" sz="1600" dirty="0" smtClean="0">
                <a:solidFill>
                  <a:schemeClr val="tx2"/>
                </a:solidFill>
                <a:latin typeface="Times New Roman" pitchFamily="18" charset="0"/>
                <a:cs typeface="Times New Roman" pitchFamily="18" charset="0"/>
              </a:rPr>
              <a:t>С 1 июля 2018 года операторы электронных торговых площадок вправе взимать плату с лиц, с которыми заключается контракт по результатам электронной процедуры.</a:t>
            </a:r>
          </a:p>
          <a:p>
            <a:r>
              <a:rPr lang="ru-RU" sz="1600" dirty="0" smtClean="0">
                <a:solidFill>
                  <a:schemeClr val="tx2"/>
                </a:solidFill>
                <a:latin typeface="Times New Roman" pitchFamily="18" charset="0"/>
                <a:cs typeface="Times New Roman" pitchFamily="18" charset="0"/>
              </a:rPr>
              <a:t>Предельный размер установлен в размере 1% от НМЦК, но не более 5000 руб. (в случае заключения контракта с СМП или СОНКО, не более 2000 руб.).</a:t>
            </a:r>
          </a:p>
          <a:p>
            <a:r>
              <a:rPr lang="ru-RU" sz="1600" dirty="0" smtClean="0">
                <a:solidFill>
                  <a:schemeClr val="tx2"/>
                </a:solidFill>
                <a:latin typeface="Times New Roman" pitchFamily="18" charset="0"/>
                <a:cs typeface="Times New Roman" pitchFamily="18" charset="0"/>
              </a:rPr>
              <a:t>Исключение составляют участники, с которыми заключается контракт после уклонения победителя электронной процедуры. С таких лиц плата не взимается.</a:t>
            </a:r>
          </a:p>
          <a:p>
            <a:r>
              <a:rPr lang="ru-RU" sz="1600" dirty="0" smtClean="0">
                <a:solidFill>
                  <a:schemeClr val="tx2"/>
                </a:solidFill>
                <a:latin typeface="Times New Roman" pitchFamily="18" charset="0"/>
                <a:cs typeface="Times New Roman" pitchFamily="18" charset="0"/>
              </a:rPr>
              <a:t>Предельные размеры и правила взимания такой платы установлены постановлением правительства РФ от 10.05.2018 № 564.</a:t>
            </a:r>
          </a:p>
          <a:p>
            <a:pPr algn="just"/>
            <a:endParaRPr lang="ru-RU" sz="1600"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a:bodyPr>
          <a:lstStyle/>
          <a:p>
            <a:r>
              <a:rPr lang="ru-RU" sz="2000" b="1" dirty="0" smtClean="0">
                <a:solidFill>
                  <a:srgbClr val="002060"/>
                </a:solidFill>
                <a:latin typeface="Times New Roman" pitchFamily="18" charset="0"/>
                <a:cs typeface="Times New Roman" pitchFamily="18" charset="0"/>
              </a:rPr>
              <a:t>ОСОБЕННОСТИ ПРОВЕДЕНИЯ ЭЛЕКТРОННЫХ </a:t>
            </a:r>
            <a:r>
              <a:rPr lang="ru-RU" sz="2000" b="1" dirty="0" smtClean="0">
                <a:solidFill>
                  <a:srgbClr val="002060"/>
                </a:solidFill>
                <a:latin typeface="Times New Roman" pitchFamily="18" charset="0"/>
                <a:cs typeface="Times New Roman" pitchFamily="18" charset="0"/>
              </a:rPr>
              <a:t>СПОСОБОВ</a:t>
            </a:r>
            <a:endParaRPr lang="ru-RU" sz="2000" b="1" dirty="0">
              <a:solidFill>
                <a:srgbClr val="00206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844824"/>
            <a:ext cx="8229600" cy="4525963"/>
          </a:xfrm>
        </p:spPr>
        <p:txBody>
          <a:bodyPr>
            <a:noAutofit/>
          </a:bodyPr>
          <a:lstStyle/>
          <a:p>
            <a:pPr>
              <a:buNone/>
            </a:pPr>
            <a:r>
              <a:rPr lang="ru-RU" sz="1600" b="1" dirty="0" smtClean="0">
                <a:solidFill>
                  <a:schemeClr val="tx2"/>
                </a:solidFill>
                <a:latin typeface="Times New Roman" pitchFamily="18" charset="0"/>
                <a:cs typeface="Times New Roman" pitchFamily="18" charset="0"/>
              </a:rPr>
              <a:t>Требование о применении электронных способов не распространяется:</a:t>
            </a:r>
          </a:p>
          <a:p>
            <a:pPr>
              <a:buNone/>
            </a:pPr>
            <a:endParaRPr lang="ru-RU" sz="1000" b="1" dirty="0" smtClean="0">
              <a:solidFill>
                <a:schemeClr val="tx2"/>
              </a:solidFill>
              <a:latin typeface="Times New Roman" pitchFamily="18" charset="0"/>
              <a:cs typeface="Times New Roman" pitchFamily="18" charset="0"/>
            </a:endParaRPr>
          </a:p>
          <a:p>
            <a:r>
              <a:rPr lang="ru-RU" sz="1400" dirty="0" smtClean="0">
                <a:solidFill>
                  <a:schemeClr val="tx2"/>
                </a:solidFill>
                <a:latin typeface="Times New Roman" pitchFamily="18" charset="0"/>
                <a:cs typeface="Times New Roman" pitchFamily="18" charset="0"/>
              </a:rPr>
              <a:t>запроса котировок для обеспечения деятельности заказчика на территории иностранного государства (ст. 75);</a:t>
            </a:r>
          </a:p>
          <a:p>
            <a:r>
              <a:rPr lang="ru-RU" sz="1400" dirty="0" smtClean="0">
                <a:solidFill>
                  <a:schemeClr val="tx2"/>
                </a:solidFill>
                <a:latin typeface="Times New Roman" pitchFamily="18" charset="0"/>
                <a:cs typeface="Times New Roman" pitchFamily="18" charset="0"/>
              </a:rPr>
              <a:t>запрос котировок для оказания скорой, в том числе скорой специализированной, медицинской помощи в экстренной или неотложной форме и нормального жизнеобеспечения граждан  (ст. 76);</a:t>
            </a:r>
          </a:p>
          <a:p>
            <a:r>
              <a:rPr lang="ru-RU" sz="1400" dirty="0" smtClean="0">
                <a:solidFill>
                  <a:schemeClr val="tx2"/>
                </a:solidFill>
                <a:latin typeface="Times New Roman" pitchFamily="18" charset="0"/>
                <a:cs typeface="Times New Roman" pitchFamily="18" charset="0"/>
              </a:rPr>
              <a:t>предварительном отборе участников закупки в целях оказания гуманитарной помощи либо ликвидации последствий чрезвычайных ситуаций природного или техногенного характера (ст. 80);</a:t>
            </a:r>
          </a:p>
          <a:p>
            <a:r>
              <a:rPr lang="ru-RU" sz="1400" dirty="0" smtClean="0">
                <a:solidFill>
                  <a:schemeClr val="tx2"/>
                </a:solidFill>
                <a:latin typeface="Times New Roman" pitchFamily="18" charset="0"/>
                <a:cs typeface="Times New Roman" pitchFamily="18" charset="0"/>
              </a:rPr>
              <a:t>запрос котировок в целях оказания гуманитарной помощи либо ликвидации последствий чрезвычайных ситуаций природного или техногенного характера (ст. 82);</a:t>
            </a:r>
          </a:p>
          <a:p>
            <a:r>
              <a:rPr lang="ru-RU" sz="1400" dirty="0" smtClean="0">
                <a:solidFill>
                  <a:schemeClr val="tx2"/>
                </a:solidFill>
                <a:latin typeface="Times New Roman" pitchFamily="18" charset="0"/>
                <a:cs typeface="Times New Roman" pitchFamily="18" charset="0"/>
              </a:rPr>
              <a:t>закрытые способы определения поставщиков (подрядчиков, исполнителей) (ст. 84);</a:t>
            </a:r>
          </a:p>
          <a:p>
            <a:r>
              <a:rPr lang="ru-RU" sz="1400" dirty="0" smtClean="0">
                <a:solidFill>
                  <a:schemeClr val="tx2"/>
                </a:solidFill>
                <a:latin typeface="Times New Roman" pitchFamily="18" charset="0"/>
                <a:cs typeface="Times New Roman" pitchFamily="18" charset="0"/>
              </a:rPr>
              <a:t>закупки у единственного поставщика (подрядчика, исполнителя) (ст. 93);</a:t>
            </a:r>
          </a:p>
          <a:p>
            <a:r>
              <a:rPr lang="ru-RU" sz="1400" dirty="0" smtClean="0">
                <a:solidFill>
                  <a:schemeClr val="tx2"/>
                </a:solidFill>
                <a:latin typeface="Times New Roman" pitchFamily="18" charset="0"/>
                <a:cs typeface="Times New Roman" pitchFamily="18" charset="0"/>
              </a:rPr>
              <a:t>закупки в соответствии с решением Правительства Российской Федерации (ст. 111);</a:t>
            </a:r>
          </a:p>
          <a:p>
            <a:r>
              <a:rPr lang="ru-RU" sz="1400" dirty="0" smtClean="0">
                <a:solidFill>
                  <a:schemeClr val="tx2"/>
                </a:solidFill>
                <a:latin typeface="Times New Roman" pitchFamily="18" charset="0"/>
                <a:cs typeface="Times New Roman" pitchFamily="18" charset="0"/>
              </a:rPr>
              <a:t>закупки на территории иностранного государства для обеспечения деятельности заказчиков, осуществляющих деятельность на территории иностранного государства  (111.1).</a:t>
            </a: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a:bodyPr>
          <a:lstStyle/>
          <a:p>
            <a:r>
              <a:rPr lang="ru-RU" sz="2000" b="1" dirty="0" smtClean="0">
                <a:solidFill>
                  <a:srgbClr val="002060"/>
                </a:solidFill>
                <a:latin typeface="Times New Roman" pitchFamily="18" charset="0"/>
                <a:cs typeface="Times New Roman" pitchFamily="18" charset="0"/>
              </a:rPr>
              <a:t>ЭЛЕКТРОННЫЕ СПОСОБЫ КОНКУРЕНТНЫХ ЗАКУПОК</a:t>
            </a:r>
            <a:endParaRPr lang="ru-RU" sz="2000" b="1" dirty="0">
              <a:solidFill>
                <a:srgbClr val="002060"/>
              </a:solidFill>
              <a:latin typeface="Times New Roman" pitchFamily="18" charset="0"/>
              <a:cs typeface="Times New Roman" pitchFamily="18" charset="0"/>
            </a:endParaRPr>
          </a:p>
        </p:txBody>
      </p:sp>
      <p:sp>
        <p:nvSpPr>
          <p:cNvPr id="7" name="Прямоугольник 6"/>
          <p:cNvSpPr/>
          <p:nvPr/>
        </p:nvSpPr>
        <p:spPr>
          <a:xfrm>
            <a:off x="539552" y="980728"/>
            <a:ext cx="8208912" cy="646331"/>
          </a:xfrm>
          <a:prstGeom prst="rect">
            <a:avLst/>
          </a:prstGeom>
        </p:spPr>
        <p:txBody>
          <a:bodyPr wrap="square">
            <a:spAutoFit/>
          </a:bodyPr>
          <a:lstStyle/>
          <a:p>
            <a:pPr algn="ctr">
              <a:buNone/>
            </a:pPr>
            <a:r>
              <a:rPr lang="ru-RU" b="1" dirty="0" smtClean="0">
                <a:solidFill>
                  <a:srgbClr val="FF0000"/>
                </a:solidFill>
                <a:latin typeface="Times New Roman" pitchFamily="18" charset="0"/>
                <a:cs typeface="Times New Roman" pitchFamily="18" charset="0"/>
              </a:rPr>
              <a:t>С 01 января 2019 года проведение закупок не в электронном виде будет приравниваться к грубому нарушению законодательства</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algn="ctr">
              <a:buNone/>
            </a:pPr>
            <a:endParaRPr lang="ru-RU" sz="5000" b="1" i="1" dirty="0" smtClean="0">
              <a:solidFill>
                <a:schemeClr val="tx2"/>
              </a:solidFill>
              <a:latin typeface="Times New Roman" pitchFamily="18" charset="0"/>
              <a:cs typeface="Times New Roman" pitchFamily="18" charset="0"/>
            </a:endParaRPr>
          </a:p>
          <a:p>
            <a:pPr algn="ctr">
              <a:buNone/>
            </a:pPr>
            <a:r>
              <a:rPr lang="ru-RU" sz="5000" b="1" i="1" dirty="0" smtClean="0">
                <a:solidFill>
                  <a:schemeClr val="tx2"/>
                </a:solidFill>
                <a:latin typeface="Times New Roman" pitchFamily="18" charset="0"/>
                <a:cs typeface="Times New Roman" pitchFamily="18" charset="0"/>
              </a:rPr>
              <a:t>Спасибо за внимание!</a:t>
            </a: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a:buNone/>
            </a:pPr>
            <a:r>
              <a:rPr lang="ru-RU" sz="1600" b="1" dirty="0" smtClean="0">
                <a:solidFill>
                  <a:schemeClr val="tx2"/>
                </a:solidFill>
                <a:latin typeface="Times New Roman" pitchFamily="18" charset="0"/>
                <a:cs typeface="Times New Roman" pitchFamily="18" charset="0"/>
              </a:rPr>
              <a:t>Преимущества перехода на электронные закупки:</a:t>
            </a:r>
          </a:p>
          <a:p>
            <a:pPr>
              <a:buNone/>
            </a:pPr>
            <a:endParaRPr lang="ru-RU" sz="1600" b="1" dirty="0" smtClean="0">
              <a:solidFill>
                <a:schemeClr val="tx2"/>
              </a:solidFill>
              <a:latin typeface="Times New Roman" pitchFamily="18" charset="0"/>
              <a:cs typeface="Times New Roman" pitchFamily="18" charset="0"/>
            </a:endParaRPr>
          </a:p>
          <a:p>
            <a:pPr algn="just"/>
            <a:r>
              <a:rPr lang="ru-RU" sz="1600" dirty="0" smtClean="0">
                <a:solidFill>
                  <a:schemeClr val="tx2"/>
                </a:solidFill>
                <a:latin typeface="Times New Roman" pitchFamily="18" charset="0"/>
                <a:cs typeface="Times New Roman" pitchFamily="18" charset="0"/>
              </a:rPr>
              <a:t>прозрачность закупок;</a:t>
            </a:r>
          </a:p>
          <a:p>
            <a:pPr algn="just"/>
            <a:r>
              <a:rPr lang="ru-RU" sz="1600" dirty="0" smtClean="0">
                <a:solidFill>
                  <a:schemeClr val="tx2"/>
                </a:solidFill>
                <a:latin typeface="Times New Roman" pitchFamily="18" charset="0"/>
                <a:cs typeface="Times New Roman" pitchFamily="18" charset="0"/>
              </a:rPr>
              <a:t>снижение риска субъективных факторов в работе Заказчика и членов комиссии (в том числе технические ошибки);</a:t>
            </a:r>
          </a:p>
          <a:p>
            <a:pPr algn="just"/>
            <a:r>
              <a:rPr lang="ru-RU" sz="1600" dirty="0" smtClean="0">
                <a:solidFill>
                  <a:schemeClr val="tx2"/>
                </a:solidFill>
                <a:latin typeface="Times New Roman" pitchFamily="18" charset="0"/>
                <a:cs typeface="Times New Roman" pitchFamily="18" charset="0"/>
              </a:rPr>
              <a:t>увеличение конкуренции (снижение издержки участников на подготовку заявки и доставку ее до адресата; повышении возможности участия в закупке поставщиков из других регионов)</a:t>
            </a:r>
          </a:p>
          <a:p>
            <a:pPr algn="just"/>
            <a:endParaRPr lang="ru-RU" sz="1600"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a:bodyPr>
          <a:lstStyle/>
          <a:p>
            <a:r>
              <a:rPr lang="ru-RU" sz="2000" b="1" dirty="0" smtClean="0">
                <a:solidFill>
                  <a:srgbClr val="002060"/>
                </a:solidFill>
                <a:latin typeface="Times New Roman" pitchFamily="18" charset="0"/>
                <a:cs typeface="Times New Roman" pitchFamily="18" charset="0"/>
              </a:rPr>
              <a:t>ЭЛЕКТРОННЫЕ СПОСОБЫ КОНКУРЕНТНЫХ ЗАКУПОК</a:t>
            </a:r>
            <a:endParaRPr lang="ru-RU" sz="2000" b="1" dirty="0">
              <a:solidFill>
                <a:srgbClr val="00206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a:buNone/>
            </a:pPr>
            <a:r>
              <a:rPr lang="ru-RU" sz="1600" b="1" dirty="0" smtClean="0">
                <a:solidFill>
                  <a:schemeClr val="tx2"/>
                </a:solidFill>
                <a:latin typeface="Times New Roman" pitchFamily="18" charset="0"/>
                <a:cs typeface="Times New Roman" pitchFamily="18" charset="0"/>
              </a:rPr>
              <a:t>Этапы перехода на электронные закупки:</a:t>
            </a:r>
          </a:p>
          <a:p>
            <a:pPr>
              <a:buNone/>
            </a:pPr>
            <a:endParaRPr lang="ru-RU" sz="1600" b="1" dirty="0" smtClean="0">
              <a:solidFill>
                <a:schemeClr val="tx2"/>
              </a:solidFill>
              <a:latin typeface="Times New Roman" pitchFamily="18" charset="0"/>
              <a:cs typeface="Times New Roman" pitchFamily="18" charset="0"/>
            </a:endParaRPr>
          </a:p>
          <a:p>
            <a:pPr algn="just"/>
            <a:r>
              <a:rPr lang="ru-RU" sz="1600" dirty="0" smtClean="0">
                <a:solidFill>
                  <a:schemeClr val="tx2"/>
                </a:solidFill>
                <a:latin typeface="Times New Roman" pitchFamily="18" charset="0"/>
                <a:cs typeface="Times New Roman" pitchFamily="18" charset="0"/>
              </a:rPr>
              <a:t>В период с </a:t>
            </a:r>
            <a:r>
              <a:rPr lang="ru-RU" sz="1600" b="1" dirty="0" smtClean="0">
                <a:solidFill>
                  <a:schemeClr val="tx2"/>
                </a:solidFill>
                <a:latin typeface="Times New Roman" pitchFamily="18" charset="0"/>
                <a:cs typeface="Times New Roman" pitchFamily="18" charset="0"/>
              </a:rPr>
              <a:t>01.07.2018 по 01.01.2019</a:t>
            </a:r>
            <a:r>
              <a:rPr lang="ru-RU" sz="1600" dirty="0" smtClean="0">
                <a:solidFill>
                  <a:schemeClr val="tx2"/>
                </a:solidFill>
                <a:latin typeface="Times New Roman" pitchFamily="18" charset="0"/>
                <a:cs typeface="Times New Roman" pitchFamily="18" charset="0"/>
              </a:rPr>
              <a:t>, чтобы принять участие в закупке в электронной форме достаточно получить аккредитацию на электронной площадке также, как и для участия в электронном аукционе.</a:t>
            </a:r>
          </a:p>
          <a:p>
            <a:pPr algn="just"/>
            <a:r>
              <a:rPr lang="ru-RU" sz="1600" dirty="0" smtClean="0">
                <a:solidFill>
                  <a:schemeClr val="tx2"/>
                </a:solidFill>
                <a:latin typeface="Times New Roman" pitchFamily="18" charset="0"/>
                <a:cs typeface="Times New Roman" pitchFamily="18" charset="0"/>
              </a:rPr>
              <a:t>С </a:t>
            </a:r>
            <a:r>
              <a:rPr lang="ru-RU" sz="1600" b="1" dirty="0" smtClean="0">
                <a:solidFill>
                  <a:schemeClr val="tx2"/>
                </a:solidFill>
                <a:latin typeface="Times New Roman" pitchFamily="18" charset="0"/>
                <a:cs typeface="Times New Roman" pitchFamily="18" charset="0"/>
              </a:rPr>
              <a:t>01.01.2019</a:t>
            </a:r>
            <a:r>
              <a:rPr lang="ru-RU" sz="1600" dirty="0" smtClean="0">
                <a:solidFill>
                  <a:schemeClr val="tx2"/>
                </a:solidFill>
                <a:latin typeface="Times New Roman" pitchFamily="18" charset="0"/>
                <a:cs typeface="Times New Roman" pitchFamily="18" charset="0"/>
              </a:rPr>
              <a:t> аккредитация участников закупок на электронных площадках осуществляется после регистрации таких участников в ЕИС. Информация об участниках закупок, зарегистрированных в ЕИС, вносится в единый реестр участников закупок. Аккредитованные ранее на электронных площадках участники закупок для участия в электронных процедурах обязаны пройти регистрацию в ЕИС с 1 января по 31 декабря 2019 года.</a:t>
            </a:r>
          </a:p>
          <a:p>
            <a:pPr algn="just"/>
            <a:r>
              <a:rPr lang="ru-RU" sz="1600" dirty="0" smtClean="0">
                <a:solidFill>
                  <a:schemeClr val="tx2"/>
                </a:solidFill>
                <a:latin typeface="Times New Roman" pitchFamily="18" charset="0"/>
                <a:cs typeface="Times New Roman" pitchFamily="18" charset="0"/>
              </a:rPr>
              <a:t>С </a:t>
            </a:r>
            <a:r>
              <a:rPr lang="ru-RU" sz="1600" b="1" dirty="0" smtClean="0">
                <a:solidFill>
                  <a:schemeClr val="tx2"/>
                </a:solidFill>
                <a:latin typeface="Times New Roman" pitchFamily="18" charset="0"/>
                <a:cs typeface="Times New Roman" pitchFamily="18" charset="0"/>
              </a:rPr>
              <a:t>01.01.2019 по 31.12.2019 </a:t>
            </a:r>
            <a:r>
              <a:rPr lang="ru-RU" sz="1600" dirty="0" smtClean="0">
                <a:solidFill>
                  <a:schemeClr val="tx2"/>
                </a:solidFill>
                <a:latin typeface="Times New Roman" pitchFamily="18" charset="0"/>
                <a:cs typeface="Times New Roman" pitchFamily="18" charset="0"/>
              </a:rPr>
              <a:t>включительно возможность участия в электронных процедурах будет только у тех лиц, которые аккредитованы до 1 января 2019 года на электронной площадке, а также информация и документы которых включены в реестр участников электронного аукциона, получивших аккредитацию на электронной площадке. При этом регистрация в ЕИС не требуется.</a:t>
            </a:r>
          </a:p>
          <a:p>
            <a:pPr algn="just"/>
            <a:r>
              <a:rPr lang="ru-RU" sz="1600" dirty="0" smtClean="0">
                <a:solidFill>
                  <a:schemeClr val="tx2"/>
                </a:solidFill>
                <a:latin typeface="Times New Roman" pitchFamily="18" charset="0"/>
                <a:cs typeface="Times New Roman" pitchFamily="18" charset="0"/>
              </a:rPr>
              <a:t>После </a:t>
            </a:r>
            <a:r>
              <a:rPr lang="ru-RU" sz="1600" b="1" dirty="0" smtClean="0">
                <a:solidFill>
                  <a:schemeClr val="tx2"/>
                </a:solidFill>
                <a:latin typeface="Times New Roman" pitchFamily="18" charset="0"/>
                <a:cs typeface="Times New Roman" pitchFamily="18" charset="0"/>
              </a:rPr>
              <a:t>31.12.2019</a:t>
            </a:r>
            <a:r>
              <a:rPr lang="ru-RU" sz="1600" dirty="0" smtClean="0">
                <a:solidFill>
                  <a:schemeClr val="tx2"/>
                </a:solidFill>
                <a:latin typeface="Times New Roman" pitchFamily="18" charset="0"/>
                <a:cs typeface="Times New Roman" pitchFamily="18" charset="0"/>
              </a:rPr>
              <a:t> </a:t>
            </a:r>
            <a:r>
              <a:rPr lang="ru-RU" sz="1600" i="1" dirty="0" smtClean="0">
                <a:solidFill>
                  <a:schemeClr val="tx2"/>
                </a:solidFill>
                <a:latin typeface="Times New Roman" pitchFamily="18" charset="0"/>
                <a:cs typeface="Times New Roman" pitchFamily="18" charset="0"/>
              </a:rPr>
              <a:t>не прошедшие регистрацию в ЕИС лица подать заявку на участие в закупках не смогут.</a:t>
            </a:r>
          </a:p>
          <a:p>
            <a:pPr algn="just"/>
            <a:endParaRPr lang="ru-RU" sz="1600"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a:bodyPr>
          <a:lstStyle/>
          <a:p>
            <a:r>
              <a:rPr lang="ru-RU" sz="2000" b="1" dirty="0" smtClean="0">
                <a:solidFill>
                  <a:srgbClr val="002060"/>
                </a:solidFill>
                <a:latin typeface="Times New Roman" pitchFamily="18" charset="0"/>
                <a:cs typeface="Times New Roman" pitchFamily="18" charset="0"/>
              </a:rPr>
              <a:t>ЭЛЕКТРОННЫЕ СПОСОБЫ КОНКУРЕНТНЫХ ЗАКУПОК</a:t>
            </a:r>
            <a:endParaRPr lang="ru-RU" sz="2000" b="1" dirty="0">
              <a:solidFill>
                <a:srgbClr val="002060"/>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a:buNone/>
            </a:pPr>
            <a:r>
              <a:rPr lang="ru-RU" sz="1600" b="1" dirty="0" smtClean="0">
                <a:solidFill>
                  <a:schemeClr val="tx2"/>
                </a:solidFill>
                <a:latin typeface="Times New Roman" pitchFamily="18" charset="0"/>
                <a:cs typeface="Times New Roman" pitchFamily="18" charset="0"/>
              </a:rPr>
              <a:t>Преимущества регистрации в ЕИС:</a:t>
            </a:r>
          </a:p>
          <a:p>
            <a:pPr>
              <a:buNone/>
            </a:pPr>
            <a:endParaRPr lang="ru-RU" sz="1600" b="1" dirty="0" smtClean="0">
              <a:solidFill>
                <a:schemeClr val="tx2"/>
              </a:solidFill>
              <a:latin typeface="Times New Roman" pitchFamily="18" charset="0"/>
              <a:cs typeface="Times New Roman" pitchFamily="18" charset="0"/>
            </a:endParaRPr>
          </a:p>
          <a:p>
            <a:pPr algn="just"/>
            <a:r>
              <a:rPr lang="ru-RU" sz="1600" dirty="0" smtClean="0">
                <a:solidFill>
                  <a:schemeClr val="tx2"/>
                </a:solidFill>
                <a:latin typeface="Times New Roman" pitchFamily="18" charset="0"/>
                <a:cs typeface="Times New Roman" pitchFamily="18" charset="0"/>
              </a:rPr>
              <a:t>Для прохождения аккредитации на всех электронных площадках достаточно будет  пройти регистрацию в ЕИС</a:t>
            </a:r>
          </a:p>
          <a:p>
            <a:pPr algn="just"/>
            <a:endParaRPr lang="ru-RU" sz="1600" i="1" dirty="0" smtClean="0">
              <a:solidFill>
                <a:schemeClr val="tx2"/>
              </a:solidFill>
              <a:latin typeface="Times New Roman" pitchFamily="18" charset="0"/>
              <a:cs typeface="Times New Roman" pitchFamily="18" charset="0"/>
            </a:endParaRPr>
          </a:p>
          <a:p>
            <a:pPr algn="just"/>
            <a:endParaRPr lang="ru-RU" sz="1600" i="1" dirty="0" smtClean="0">
              <a:solidFill>
                <a:schemeClr val="tx2"/>
              </a:solidFill>
              <a:latin typeface="Times New Roman" pitchFamily="18" charset="0"/>
              <a:cs typeface="Times New Roman" pitchFamily="18" charset="0"/>
            </a:endParaRPr>
          </a:p>
          <a:p>
            <a:pPr marL="92075" indent="0" algn="just">
              <a:buNone/>
            </a:pPr>
            <a:r>
              <a:rPr lang="ru-RU" sz="1600" i="1" dirty="0" smtClean="0">
                <a:solidFill>
                  <a:schemeClr val="tx2"/>
                </a:solidFill>
                <a:latin typeface="Times New Roman" pitchFamily="18" charset="0"/>
                <a:cs typeface="Times New Roman" pitchFamily="18" charset="0"/>
              </a:rPr>
              <a:t>Регистрация и аккредитация закупок бесплатна.</a:t>
            </a:r>
          </a:p>
          <a:p>
            <a:pPr marL="92075" indent="0" algn="just">
              <a:buNone/>
            </a:pPr>
            <a:r>
              <a:rPr lang="ru-RU" sz="1600" i="1" dirty="0" smtClean="0">
                <a:solidFill>
                  <a:schemeClr val="tx2"/>
                </a:solidFill>
                <a:latin typeface="Times New Roman" pitchFamily="18" charset="0"/>
                <a:cs typeface="Times New Roman" pitchFamily="18" charset="0"/>
              </a:rPr>
              <a:t>Регистрация участников закупки в ЕИС  и аккредитация участника  закупки на электронной площадке осуществляется сроком на три года.</a:t>
            </a:r>
          </a:p>
          <a:p>
            <a:pPr marL="92075" indent="0" algn="just">
              <a:buNone/>
            </a:pPr>
            <a:r>
              <a:rPr lang="ru-RU" sz="1600" i="1" dirty="0" smtClean="0">
                <a:solidFill>
                  <a:schemeClr val="tx2"/>
                </a:solidFill>
                <a:latin typeface="Times New Roman" pitchFamily="18" charset="0"/>
                <a:cs typeface="Times New Roman" pitchFamily="18" charset="0"/>
              </a:rPr>
              <a:t>Участник закупки будет не вправе подавать заявки на участие в электронных процедурах за три и менее месяца до даты окончания срока своей регистрации в ЕИС.</a:t>
            </a:r>
          </a:p>
          <a:p>
            <a:pPr algn="just"/>
            <a:endParaRPr lang="ru-RU" sz="1600"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a:bodyPr>
          <a:lstStyle/>
          <a:p>
            <a:r>
              <a:rPr lang="ru-RU" sz="2000" b="1" dirty="0" smtClean="0">
                <a:solidFill>
                  <a:srgbClr val="002060"/>
                </a:solidFill>
                <a:latin typeface="Times New Roman" pitchFamily="18" charset="0"/>
                <a:cs typeface="Times New Roman" pitchFamily="18" charset="0"/>
              </a:rPr>
              <a:t>ЭЛЕКТРОННЫЕ СПОСОБЫ КОНКУРЕНТНЫХ ЗАКУПОК</a:t>
            </a:r>
            <a:endParaRPr lang="ru-RU" sz="2000" b="1" dirty="0">
              <a:solidFill>
                <a:srgbClr val="002060"/>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a:buNone/>
            </a:pPr>
            <a:r>
              <a:rPr lang="ru-RU" sz="1600" b="1" dirty="0" smtClean="0">
                <a:solidFill>
                  <a:schemeClr val="tx2"/>
                </a:solidFill>
                <a:latin typeface="Times New Roman" pitchFamily="18" charset="0"/>
                <a:cs typeface="Times New Roman" pitchFamily="18" charset="0"/>
              </a:rPr>
              <a:t>Изменения порядка подачи заявок на участие в электронном аукционе:</a:t>
            </a:r>
          </a:p>
          <a:p>
            <a:pPr>
              <a:buNone/>
            </a:pPr>
            <a:endParaRPr lang="ru-RU" sz="1400" b="1" dirty="0" smtClean="0">
              <a:solidFill>
                <a:schemeClr val="tx2"/>
              </a:solidFill>
              <a:latin typeface="Times New Roman" pitchFamily="18" charset="0"/>
              <a:cs typeface="Times New Roman" pitchFamily="18" charset="0"/>
            </a:endParaRPr>
          </a:p>
          <a:p>
            <a:r>
              <a:rPr lang="ru-RU" sz="1600" b="1" dirty="0" smtClean="0">
                <a:solidFill>
                  <a:schemeClr val="tx2"/>
                </a:solidFill>
                <a:latin typeface="Times New Roman" pitchFamily="18" charset="0"/>
                <a:cs typeface="Times New Roman" pitchFamily="18" charset="0"/>
              </a:rPr>
              <a:t>установлены новые требования к составу первых частей заявок, с 01.07.2018 г.  заявка должна содержать: </a:t>
            </a:r>
          </a:p>
          <a:p>
            <a:pPr indent="15875">
              <a:buNone/>
            </a:pPr>
            <a:r>
              <a:rPr lang="ru-RU" sz="1400" b="1" i="1" dirty="0" smtClean="0">
                <a:solidFill>
                  <a:schemeClr val="tx2"/>
                </a:solidFill>
                <a:latin typeface="Times New Roman" pitchFamily="18" charset="0"/>
                <a:cs typeface="Times New Roman" pitchFamily="18" charset="0"/>
              </a:rPr>
              <a:t>В случае поставки товара, выполнения работы, оказания услуги</a:t>
            </a:r>
            <a:r>
              <a:rPr lang="ru-RU" sz="1400" b="1" dirty="0" smtClean="0">
                <a:solidFill>
                  <a:schemeClr val="tx2"/>
                </a:solidFill>
                <a:latin typeface="Times New Roman" pitchFamily="18" charset="0"/>
                <a:cs typeface="Times New Roman" pitchFamily="18" charset="0"/>
              </a:rPr>
              <a:t> </a:t>
            </a:r>
            <a:r>
              <a:rPr lang="ru-RU" sz="1400" dirty="0" smtClean="0">
                <a:solidFill>
                  <a:schemeClr val="tx2"/>
                </a:solidFill>
                <a:latin typeface="Times New Roman" pitchFamily="18" charset="0"/>
                <a:cs typeface="Times New Roman" pitchFamily="18" charset="0"/>
              </a:rPr>
              <a:t>на условиях, предусмотренных документацией, от участника требуется только согласие на участие; </a:t>
            </a:r>
          </a:p>
          <a:p>
            <a:pPr>
              <a:buNone/>
            </a:pPr>
            <a:endParaRPr lang="ru-RU" sz="1000" dirty="0" smtClean="0">
              <a:solidFill>
                <a:schemeClr val="tx2"/>
              </a:solidFill>
              <a:latin typeface="Times New Roman" pitchFamily="18" charset="0"/>
              <a:cs typeface="Times New Roman" pitchFamily="18" charset="0"/>
            </a:endParaRPr>
          </a:p>
          <a:p>
            <a:pPr indent="15875">
              <a:buNone/>
            </a:pPr>
            <a:r>
              <a:rPr lang="ru-RU" sz="1400" b="1" i="1" dirty="0" smtClean="0">
                <a:solidFill>
                  <a:schemeClr val="tx2"/>
                </a:solidFill>
                <a:latin typeface="Times New Roman" pitchFamily="18" charset="0"/>
                <a:cs typeface="Times New Roman" pitchFamily="18" charset="0"/>
              </a:rPr>
              <a:t>при осуществлении закупки товара или работы, услуги, для выполнения, оказания которых используется товар:</a:t>
            </a:r>
          </a:p>
          <a:p>
            <a:pPr indent="15875">
              <a:buNone/>
            </a:pPr>
            <a:r>
              <a:rPr lang="ru-RU" sz="1400" dirty="0" smtClean="0">
                <a:solidFill>
                  <a:schemeClr val="tx2"/>
                </a:solidFill>
                <a:latin typeface="Times New Roman" pitchFamily="18" charset="0"/>
                <a:cs typeface="Times New Roman" pitchFamily="18" charset="0"/>
              </a:rPr>
              <a:t> а) наименование страны происхождения товара (в случае установления заказчиком в извещении о проведении электронного аукциона, документации об электронном аукционе условий, запретов, ограничений допуска товаров, происходящих из иностранного государства или группы иностранных государств, в соответствии со </a:t>
            </a:r>
            <a:r>
              <a:rPr lang="ru-RU" sz="1400" dirty="0" smtClean="0">
                <a:solidFill>
                  <a:schemeClr val="tx2"/>
                </a:solidFill>
                <a:latin typeface="Times New Roman" pitchFamily="18" charset="0"/>
                <a:cs typeface="Times New Roman" pitchFamily="18" charset="0"/>
                <a:hlinkClick r:id="rId2"/>
              </a:rPr>
              <a:t>ст. 14 44-ФЗ);</a:t>
            </a:r>
          </a:p>
          <a:p>
            <a:pPr indent="15875">
              <a:buNone/>
            </a:pPr>
            <a:r>
              <a:rPr lang="ru-RU" sz="1400" dirty="0" smtClean="0">
                <a:solidFill>
                  <a:schemeClr val="tx2"/>
                </a:solidFill>
                <a:latin typeface="Times New Roman" pitchFamily="18" charset="0"/>
                <a:cs typeface="Times New Roman" pitchFamily="18" charset="0"/>
              </a:rPr>
              <a:t>б) конкретные показатели товара, соответствующие значениям, установленным в документации об электронном аукционе, и указание на товарный знак (при наличии). </a:t>
            </a:r>
            <a:r>
              <a:rPr lang="ru-RU" sz="1400" i="1" dirty="0" smtClean="0">
                <a:solidFill>
                  <a:schemeClr val="tx2"/>
                </a:solidFill>
                <a:latin typeface="Times New Roman" pitchFamily="18" charset="0"/>
                <a:cs typeface="Times New Roman" pitchFamily="18" charset="0"/>
              </a:rPr>
              <a:t>Указанная информация, включается в заявку на участие в электронном аукционе в случае отсутствия в документации об электронном аукционе указания на товарный знак или в случае, если участник закупки предлагает товар, который обозначен товарным знаком, отличным от товарного знака, указанного в документации об электронном аукционе.</a:t>
            </a:r>
          </a:p>
          <a:p>
            <a:pPr algn="just"/>
            <a:endParaRPr lang="ru-RU" sz="1600" dirty="0" smtClean="0">
              <a:solidFill>
                <a:srgbClr val="FF0000"/>
              </a:solidFill>
              <a:latin typeface="Times New Roman" pitchFamily="18" charset="0"/>
              <a:cs typeface="Times New Roman" pitchFamily="18" charset="0"/>
            </a:endParaRPr>
          </a:p>
          <a:p>
            <a:pPr algn="just"/>
            <a:endParaRPr lang="ru-RU" sz="1600"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a:bodyPr>
          <a:lstStyle/>
          <a:p>
            <a:r>
              <a:rPr lang="ru-RU" sz="2000" b="1" dirty="0" smtClean="0">
                <a:solidFill>
                  <a:srgbClr val="002060"/>
                </a:solidFill>
                <a:latin typeface="Times New Roman" pitchFamily="18" charset="0"/>
                <a:cs typeface="Times New Roman" pitchFamily="18" charset="0"/>
              </a:rPr>
              <a:t>ОСОБЕННОСТИ ПРОВЕДЕНИЯ ЭЛЕКТРОННЫХ АУКЦИОНОВ</a:t>
            </a:r>
            <a:endParaRPr lang="ru-RU" sz="2000" b="1" dirty="0">
              <a:solidFill>
                <a:srgbClr val="002060"/>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a:buNone/>
            </a:pPr>
            <a:r>
              <a:rPr lang="ru-RU" sz="1600" b="1" dirty="0" smtClean="0">
                <a:solidFill>
                  <a:schemeClr val="tx2"/>
                </a:solidFill>
                <a:latin typeface="Times New Roman" pitchFamily="18" charset="0"/>
                <a:cs typeface="Times New Roman" pitchFamily="18" charset="0"/>
              </a:rPr>
              <a:t>Изменения порядка подачи заявок на участие в электронном аукционе:</a:t>
            </a:r>
          </a:p>
          <a:p>
            <a:pPr>
              <a:buNone/>
            </a:pPr>
            <a:endParaRPr lang="ru-RU" sz="1400" b="1" dirty="0" smtClean="0">
              <a:solidFill>
                <a:schemeClr val="tx2"/>
              </a:solidFill>
              <a:latin typeface="Times New Roman" pitchFamily="18" charset="0"/>
              <a:cs typeface="Times New Roman" pitchFamily="18" charset="0"/>
            </a:endParaRPr>
          </a:p>
          <a:p>
            <a:pPr algn="just"/>
            <a:r>
              <a:rPr lang="ru-RU" sz="1600" dirty="0" smtClean="0">
                <a:solidFill>
                  <a:schemeClr val="tx2"/>
                </a:solidFill>
                <a:latin typeface="Times New Roman" pitchFamily="18" charset="0"/>
                <a:cs typeface="Times New Roman" pitchFamily="18" charset="0"/>
              </a:rPr>
              <a:t>декларация о соответствии участника требованиям, предоставляемая посредствам программно-аппаратных средств ЭТП;</a:t>
            </a:r>
          </a:p>
          <a:p>
            <a:pPr algn="just"/>
            <a:r>
              <a:rPr lang="ru-RU" sz="1600" dirty="0" smtClean="0">
                <a:solidFill>
                  <a:schemeClr val="tx2"/>
                </a:solidFill>
                <a:latin typeface="Times New Roman" pitchFamily="18" charset="0"/>
                <a:cs typeface="Times New Roman" pitchFamily="18" charset="0"/>
              </a:rPr>
              <a:t>во второй части заявки должен быть прописан почтовый адрес у </a:t>
            </a:r>
            <a:r>
              <a:rPr lang="ru-RU" sz="1600" b="1" dirty="0" smtClean="0">
                <a:solidFill>
                  <a:schemeClr val="tx2"/>
                </a:solidFill>
                <a:latin typeface="Times New Roman" pitchFamily="18" charset="0"/>
                <a:cs typeface="Times New Roman" pitchFamily="18" charset="0"/>
              </a:rPr>
              <a:t>всех поставщиков</a:t>
            </a:r>
            <a:r>
              <a:rPr lang="ru-RU" sz="1600" dirty="0" smtClean="0">
                <a:solidFill>
                  <a:schemeClr val="tx2"/>
                </a:solidFill>
                <a:latin typeface="Times New Roman" pitchFamily="18" charset="0"/>
                <a:cs typeface="Times New Roman" pitchFamily="18" charset="0"/>
              </a:rPr>
              <a:t>, а не только у юридических лиц;</a:t>
            </a:r>
          </a:p>
          <a:p>
            <a:pPr algn="just"/>
            <a:r>
              <a:rPr lang="ru-RU" sz="1600" dirty="0" smtClean="0">
                <a:solidFill>
                  <a:schemeClr val="tx2"/>
                </a:solidFill>
                <a:latin typeface="Times New Roman" pitchFamily="18" charset="0"/>
                <a:cs typeface="Times New Roman" pitchFamily="18" charset="0"/>
              </a:rPr>
              <a:t>наименование страны происхождения товара указывается </a:t>
            </a:r>
            <a:r>
              <a:rPr lang="ru-RU" sz="1600" b="1" dirty="0" smtClean="0">
                <a:solidFill>
                  <a:schemeClr val="tx2"/>
                </a:solidFill>
                <a:latin typeface="Times New Roman" pitchFamily="18" charset="0"/>
                <a:cs typeface="Times New Roman" pitchFamily="18" charset="0"/>
              </a:rPr>
              <a:t>только</a:t>
            </a:r>
            <a:r>
              <a:rPr lang="ru-RU" sz="1600" dirty="0" smtClean="0">
                <a:solidFill>
                  <a:schemeClr val="tx2"/>
                </a:solidFill>
                <a:latin typeface="Times New Roman" pitchFamily="18" charset="0"/>
                <a:cs typeface="Times New Roman" pitchFamily="18" charset="0"/>
              </a:rPr>
              <a:t> в случае, если в извещении установлены </a:t>
            </a:r>
            <a:r>
              <a:rPr lang="ru-RU" sz="1600" u="sng" dirty="0" smtClean="0">
                <a:solidFill>
                  <a:schemeClr val="tx2"/>
                </a:solidFill>
                <a:latin typeface="Times New Roman" pitchFamily="18" charset="0"/>
                <a:cs typeface="Times New Roman" pitchFamily="18" charset="0"/>
              </a:rPr>
              <a:t>запреты и ограничения </a:t>
            </a:r>
            <a:r>
              <a:rPr lang="ru-RU" sz="1600" dirty="0" smtClean="0">
                <a:solidFill>
                  <a:schemeClr val="tx2"/>
                </a:solidFill>
                <a:latin typeface="Times New Roman" pitchFamily="18" charset="0"/>
                <a:cs typeface="Times New Roman" pitchFamily="18" charset="0"/>
              </a:rPr>
              <a:t>на поставку товаров иностранного производства в соответствии со ст. 14 44-ФЗ;</a:t>
            </a:r>
          </a:p>
          <a:p>
            <a:pPr algn="just"/>
            <a:r>
              <a:rPr lang="ru-RU" sz="1600" dirty="0" smtClean="0">
                <a:solidFill>
                  <a:schemeClr val="tx2"/>
                </a:solidFill>
                <a:latin typeface="Times New Roman" pitchFamily="18" charset="0"/>
                <a:cs typeface="Times New Roman" pitchFamily="18" charset="0"/>
              </a:rPr>
              <a:t>если поставщик не приложил в составе заявки документ, подтверждающий соответствие товаров национальному режиму, то они признаются произведенными на территории иностранного государства.</a:t>
            </a:r>
          </a:p>
          <a:p>
            <a:pPr algn="just"/>
            <a:endParaRPr lang="ru-RU" sz="1600"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a:bodyPr>
          <a:lstStyle/>
          <a:p>
            <a:r>
              <a:rPr lang="ru-RU" sz="2000" b="1" dirty="0" smtClean="0">
                <a:solidFill>
                  <a:srgbClr val="002060"/>
                </a:solidFill>
                <a:latin typeface="Times New Roman" pitchFamily="18" charset="0"/>
                <a:cs typeface="Times New Roman" pitchFamily="18" charset="0"/>
              </a:rPr>
              <a:t>ОСОБЕННОСТИ ПРОВЕДЕНИЯ ЭЛЕКТРОННЫХ АУКЦИОНОВ</a:t>
            </a:r>
            <a:endParaRPr lang="ru-RU" sz="2000" b="1" dirty="0">
              <a:solidFill>
                <a:srgbClr val="002060"/>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a:buNone/>
            </a:pPr>
            <a:r>
              <a:rPr lang="ru-RU" sz="1600" b="1" dirty="0" smtClean="0">
                <a:solidFill>
                  <a:schemeClr val="tx2"/>
                </a:solidFill>
                <a:latin typeface="Times New Roman" pitchFamily="18" charset="0"/>
                <a:cs typeface="Times New Roman" pitchFamily="18" charset="0"/>
              </a:rPr>
              <a:t>Изменения порядка проведения электронного аукциона:</a:t>
            </a:r>
          </a:p>
          <a:p>
            <a:pPr algn="just">
              <a:buNone/>
            </a:pPr>
            <a:endParaRPr lang="ru-RU" sz="1600" b="1" dirty="0" smtClean="0">
              <a:solidFill>
                <a:schemeClr val="tx2"/>
              </a:solidFill>
              <a:latin typeface="Times New Roman" pitchFamily="18" charset="0"/>
              <a:cs typeface="Times New Roman" pitchFamily="18" charset="0"/>
            </a:endParaRPr>
          </a:p>
          <a:p>
            <a:pPr algn="just"/>
            <a:r>
              <a:rPr lang="ru-RU" sz="1600" dirty="0" smtClean="0">
                <a:solidFill>
                  <a:schemeClr val="tx2"/>
                </a:solidFill>
                <a:latin typeface="Times New Roman" pitchFamily="18" charset="0"/>
                <a:cs typeface="Times New Roman" pitchFamily="18" charset="0"/>
              </a:rPr>
              <a:t>для участия в аукционе потребуется пройти регистрацию в ЕИС и аккредитацию на электронной площадке;</a:t>
            </a:r>
          </a:p>
          <a:p>
            <a:pPr algn="just"/>
            <a:endParaRPr lang="ru-RU" sz="800" dirty="0" smtClean="0">
              <a:solidFill>
                <a:schemeClr val="tx2"/>
              </a:solidFill>
              <a:latin typeface="Times New Roman" pitchFamily="18" charset="0"/>
              <a:cs typeface="Times New Roman" pitchFamily="18" charset="0"/>
            </a:endParaRPr>
          </a:p>
          <a:p>
            <a:pPr algn="just"/>
            <a:r>
              <a:rPr lang="ru-RU" sz="1600" dirty="0" smtClean="0">
                <a:solidFill>
                  <a:schemeClr val="tx2"/>
                </a:solidFill>
                <a:latin typeface="Times New Roman" pitchFamily="18" charset="0"/>
                <a:cs typeface="Times New Roman" pitchFamily="18" charset="0"/>
              </a:rPr>
              <a:t>оператор электронной площадки присваивает заявке на участие идентификационный номер;</a:t>
            </a:r>
          </a:p>
          <a:p>
            <a:pPr algn="just"/>
            <a:endParaRPr lang="ru-RU" sz="800" dirty="0" smtClean="0">
              <a:solidFill>
                <a:schemeClr val="tx2"/>
              </a:solidFill>
              <a:latin typeface="Times New Roman" pitchFamily="18" charset="0"/>
              <a:cs typeface="Times New Roman" pitchFamily="18" charset="0"/>
            </a:endParaRPr>
          </a:p>
          <a:p>
            <a:pPr algn="just"/>
            <a:r>
              <a:rPr lang="ru-RU" sz="1600" dirty="0" smtClean="0">
                <a:solidFill>
                  <a:schemeClr val="tx2"/>
                </a:solidFill>
                <a:latin typeface="Times New Roman" pitchFamily="18" charset="0"/>
                <a:cs typeface="Times New Roman" pitchFamily="18" charset="0"/>
              </a:rPr>
              <a:t>определён минимальный шаг аукциона — 100 рублей;</a:t>
            </a:r>
          </a:p>
          <a:p>
            <a:pPr algn="just"/>
            <a:endParaRPr lang="ru-RU" sz="800" dirty="0" smtClean="0">
              <a:solidFill>
                <a:schemeClr val="tx2"/>
              </a:solidFill>
              <a:latin typeface="Times New Roman" pitchFamily="18" charset="0"/>
              <a:cs typeface="Times New Roman" pitchFamily="18" charset="0"/>
            </a:endParaRPr>
          </a:p>
          <a:p>
            <a:pPr algn="just"/>
            <a:r>
              <a:rPr lang="ru-RU" sz="1600" dirty="0" smtClean="0">
                <a:solidFill>
                  <a:schemeClr val="tx2"/>
                </a:solidFill>
                <a:latin typeface="Times New Roman" pitchFamily="18" charset="0"/>
                <a:cs typeface="Times New Roman" pitchFamily="18" charset="0"/>
              </a:rPr>
              <a:t>ст. 70 Закона № 44-ФЗ, устанавливающая порядок заключения контракта по результатам электронного аукциона, с 01.07.2018 утратила силу;</a:t>
            </a:r>
          </a:p>
          <a:p>
            <a:pPr algn="just"/>
            <a:endParaRPr lang="ru-RU" sz="800" dirty="0" smtClean="0">
              <a:solidFill>
                <a:schemeClr val="tx2"/>
              </a:solidFill>
              <a:latin typeface="Times New Roman" pitchFamily="18" charset="0"/>
              <a:cs typeface="Times New Roman" pitchFamily="18" charset="0"/>
            </a:endParaRPr>
          </a:p>
          <a:p>
            <a:pPr algn="just"/>
            <a:r>
              <a:rPr lang="ru-RU" sz="1600" dirty="0" smtClean="0">
                <a:solidFill>
                  <a:schemeClr val="tx2"/>
                </a:solidFill>
                <a:latin typeface="Times New Roman" pitchFamily="18" charset="0"/>
                <a:cs typeface="Times New Roman" pitchFamily="18" charset="0"/>
              </a:rPr>
              <a:t>срок рассмотрения первых частей заявок:</a:t>
            </a:r>
          </a:p>
          <a:p>
            <a:pPr indent="15875" algn="just">
              <a:buNone/>
            </a:pPr>
            <a:r>
              <a:rPr lang="ru-RU" sz="1600" i="1" dirty="0" smtClean="0">
                <a:solidFill>
                  <a:schemeClr val="tx2"/>
                </a:solidFill>
                <a:latin typeface="Times New Roman" pitchFamily="18" charset="0"/>
                <a:cs typeface="Times New Roman" pitchFamily="18" charset="0"/>
              </a:rPr>
              <a:t>общий случай </a:t>
            </a:r>
            <a:r>
              <a:rPr lang="ru-RU" sz="1600" dirty="0" smtClean="0">
                <a:solidFill>
                  <a:schemeClr val="tx2"/>
                </a:solidFill>
                <a:latin typeface="Times New Roman" pitchFamily="18" charset="0"/>
                <a:cs typeface="Times New Roman" pitchFamily="18" charset="0"/>
              </a:rPr>
              <a:t>– 7 дней с даты окончания срока подачи заявок;</a:t>
            </a:r>
          </a:p>
          <a:p>
            <a:pPr indent="15875" algn="just">
              <a:buNone/>
            </a:pPr>
            <a:r>
              <a:rPr lang="ru-RU" sz="1600" i="1" dirty="0" smtClean="0">
                <a:solidFill>
                  <a:schemeClr val="tx2"/>
                </a:solidFill>
                <a:latin typeface="Times New Roman" pitchFamily="18" charset="0"/>
                <a:cs typeface="Times New Roman" pitchFamily="18" charset="0"/>
              </a:rPr>
              <a:t>если НМЦК не превышает 3 млн. рублей </a:t>
            </a:r>
            <a:r>
              <a:rPr lang="ru-RU" sz="1600" dirty="0" smtClean="0">
                <a:solidFill>
                  <a:schemeClr val="tx2"/>
                </a:solidFill>
                <a:latin typeface="Times New Roman" pitchFamily="18" charset="0"/>
                <a:cs typeface="Times New Roman" pitchFamily="18" charset="0"/>
              </a:rPr>
              <a:t>– не более 1 р.д. с даты окончания срока подачи заявок.</a:t>
            </a:r>
          </a:p>
          <a:p>
            <a:pPr algn="just"/>
            <a:endParaRPr lang="ru-RU" sz="1600"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a:bodyPr>
          <a:lstStyle/>
          <a:p>
            <a:r>
              <a:rPr lang="ru-RU" sz="2000" b="1" dirty="0" smtClean="0">
                <a:solidFill>
                  <a:srgbClr val="002060"/>
                </a:solidFill>
                <a:latin typeface="Times New Roman" pitchFamily="18" charset="0"/>
                <a:cs typeface="Times New Roman" pitchFamily="18" charset="0"/>
              </a:rPr>
              <a:t>ОСОБЕННОСТИ ПРОВЕДЕНИЯ ЭЛЕКТРОННЫХ АУКЦИОНОВ</a:t>
            </a:r>
            <a:endParaRPr lang="ru-RU" sz="2000" b="1" dirty="0">
              <a:solidFill>
                <a:srgbClr val="002060"/>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382</TotalTime>
  <Words>2058</Words>
  <Application>Microsoft Office PowerPoint</Application>
  <PresentationFormat>Экран (4:3)</PresentationFormat>
  <Paragraphs>234</Paragraphs>
  <Slides>30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30</vt:i4>
      </vt:variant>
    </vt:vector>
  </HeadingPairs>
  <TitlesOfParts>
    <vt:vector size="31" baseType="lpstr">
      <vt:lpstr>Тема Office</vt:lpstr>
      <vt:lpstr>Слайд 1</vt:lpstr>
      <vt:lpstr>ЭЛЕКТРОННЫЕ СПОСОБЫ КОНКУРЕНТНЫХ ЗАКУПОК</vt:lpstr>
      <vt:lpstr>ЭЛЕКТРОННЫЕ СПОСОБЫ КОНКУРЕНТНЫХ ЗАКУПОК</vt:lpstr>
      <vt:lpstr>ЭЛЕКТРОННЫЕ СПОСОБЫ КОНКУРЕНТНЫХ ЗАКУПОК</vt:lpstr>
      <vt:lpstr>ЭЛЕКТРОННЫЕ СПОСОБЫ КОНКУРЕНТНЫХ ЗАКУПОК</vt:lpstr>
      <vt:lpstr>ЭЛЕКТРОННЫЕ СПОСОБЫ КОНКУРЕНТНЫХ ЗАКУПОК</vt:lpstr>
      <vt:lpstr>ОСОБЕННОСТИ ПРОВЕДЕНИЯ ЭЛЕКТРОННЫХ АУКЦИОНОВ</vt:lpstr>
      <vt:lpstr>ОСОБЕННОСТИ ПРОВЕДЕНИЯ ЭЛЕКТРОННЫХ АУКЦИОНОВ</vt:lpstr>
      <vt:lpstr>ОСОБЕННОСТИ ПРОВЕДЕНИЯ ЭЛЕКТРОННЫХ АУКЦИОНОВ</vt:lpstr>
      <vt:lpstr>ОСОБЕННОСТИ ПРОВЕДЕНИЯ ЭЛЕКТРОННОГО ЗАПРОСА КОТИРОВОК</vt:lpstr>
      <vt:lpstr>ПРОВЕДЕНИЕ ЭЛЕКТРОННОГО ЗАПРОСА КОТИРОВОК</vt:lpstr>
      <vt:lpstr>ОСОБЕННОСТИ ПРОВЕДЕНИЯ ЭЛЕКТРОННОГО ЗАПРОСА КОТИРОВОК</vt:lpstr>
      <vt:lpstr>ОСОБЕННОСТИ ПРОВЕДЕНИЯ ЭЛЕКТРОННОГО ЗАПРОСА КОТИРОВОК</vt:lpstr>
      <vt:lpstr>ОСОБЕННОСТИ ПРОВЕДЕНИЯ ЭЛЕКТРОННОГО ЗАПРОСА КОТИРОВОК</vt:lpstr>
      <vt:lpstr>ОСОБЕННОСТИ ПРОВЕДЕНИЯ ОТКРЫТОГО КОНКУРСА                            В ЭЛЕКТРОННОЙ ФОРМЕ</vt:lpstr>
      <vt:lpstr>ОСОБЕННОСТИ ПРОВЕДЕНИЯ ОТКРЫТОГО КОНКУРСА                            В ЭЛЕКТРОННОЙ ФОРМЕ</vt:lpstr>
      <vt:lpstr>ОСОБЕННОСТИ ПРОВЕДЕНИЯ ОТКРЫТОГО КОНКУРСА                            В ЭЛЕКТРОННОЙ ФОРМЕ</vt:lpstr>
      <vt:lpstr>ОСОБЕННОСТИ ПРОВЕДЕНИЯ ОТКРЫТОГО КОНКУРСА                            В ЭЛЕКТРОННОЙ ФОРМЕ</vt:lpstr>
      <vt:lpstr>ОСОБЕННОСТИ ПРОВЕДЕНИЯ ОТКРЫТОГО КОНКУРСА                            В ЭЛЕКТРОННОЙ ФОРМЕ</vt:lpstr>
      <vt:lpstr>ОСОБЕННОСТИ ПРОВЕДЕНИЯ КОНКУРСА С ОГРАНИЧЕННЫМ УЧАСТИЕМ В ЭЛЕКТРОННОЙ ФОРМЕ</vt:lpstr>
      <vt:lpstr>ОСОБЕННОСТИ ПРОВЕДЕНИЯ КОНКУРСА С ОГРАНИЧЕННЫМ УЧАСТИЕМ В ЭЛЕКТРОННОЙ ФОРМЕ</vt:lpstr>
      <vt:lpstr>ОСОБЕННОСТИ ПРОВЕДЕНИЯ КОНКУРСА В ЭЛЕКТРОННОЙ ФОРМЕ</vt:lpstr>
      <vt:lpstr>ОСОБЕННОСТИ ПРОВЕДЕНИЯ КОНКУРСА С ОГРАНИЧЕННЫМ УЧАСТИЕМ В ЭЛЕКТРОННОЙ ФОРМЕ</vt:lpstr>
      <vt:lpstr>ОСОБЕННОСТИ ПРОВЕДЕНИЯ КОНКУРСА С ОГРАНИЧЕННЫМ УЧАСТИЕМ В ЭЛЕКТРОННОЙ ФОРМЕ</vt:lpstr>
      <vt:lpstr>ОСОБЕННОСТИ ПРОВЕДЕНИЯ КОНКУРСА В ЭЛЕКТРОННОЙ ФОРМЕ</vt:lpstr>
      <vt:lpstr>ОСОБЕННОСТИ ПРОВЕДЕНИЯ КОНКУРСА В ЭЛЕКТРОННОЙ ФОРМЕ</vt:lpstr>
      <vt:lpstr>ОСОБЕННОСТИ ПРОВЕДЕНИЯ КОНКУРСА В ЭЛЕКТРОННОЙ ФОРМЕ</vt:lpstr>
      <vt:lpstr>ОСОБЕННОСТИ ПРОВЕДЕНИЯ КОНКУРСА В ЭЛЕКТРОННОЙ ФОРМЕ</vt:lpstr>
      <vt:lpstr>ОСОБЕННОСТИ ПРОВЕДЕНИЯ ЭЛЕКТРОННЫХ СПОСОБОВ</vt:lpstr>
      <vt:lpstr>Слайд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Юлия В. Рыжкова</dc:creator>
  <cp:lastModifiedBy>Юлия В. Рыжкова</cp:lastModifiedBy>
  <cp:revision>62</cp:revision>
  <dcterms:created xsi:type="dcterms:W3CDTF">2018-10-17T15:30:49Z</dcterms:created>
  <dcterms:modified xsi:type="dcterms:W3CDTF">2018-10-19T06:12:45Z</dcterms:modified>
</cp:coreProperties>
</file>