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Стиль из темы 1 - акцент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Стиль из темы 1 - акцент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80" autoAdjust="0"/>
  </p:normalViewPr>
  <p:slideViewPr>
    <p:cSldViewPr snapToGrid="0">
      <p:cViewPr varScale="1">
        <p:scale>
          <a:sx n="109" d="100"/>
          <a:sy n="109" d="100"/>
        </p:scale>
        <p:origin x="6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5FA50-F879-4780-A95C-02763EC46C95}" type="datetimeFigureOut">
              <a:rPr lang="ru-RU" smtClean="0"/>
              <a:t>04.12.2022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217FC-4C8B-49B7-8A2F-261B98BA5B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089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5FA50-F879-4780-A95C-02763EC46C95}" type="datetimeFigureOut">
              <a:rPr lang="ru-RU" smtClean="0"/>
              <a:t>04.12.2022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217FC-4C8B-49B7-8A2F-261B98BA5B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3205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5FA50-F879-4780-A95C-02763EC46C95}" type="datetimeFigureOut">
              <a:rPr lang="ru-RU" smtClean="0"/>
              <a:t>04.12.2022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217FC-4C8B-49B7-8A2F-261B98BA5B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00654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5FA50-F879-4780-A95C-02763EC46C95}" type="datetimeFigureOut">
              <a:rPr lang="ru-RU" smtClean="0"/>
              <a:t>04.12.2022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217FC-4C8B-49B7-8A2F-261B98BA5B07}" type="slidenum">
              <a:rPr lang="ru-RU" smtClean="0"/>
              <a:t>‹#›</a:t>
            </a:fld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539902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5FA50-F879-4780-A95C-02763EC46C95}" type="datetimeFigureOut">
              <a:rPr lang="ru-RU" smtClean="0"/>
              <a:t>04.12.2022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217FC-4C8B-49B7-8A2F-261B98BA5B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75220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5FA50-F879-4780-A95C-02763EC46C95}" type="datetimeFigureOut">
              <a:rPr lang="ru-RU" smtClean="0"/>
              <a:t>04.12.2022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217FC-4C8B-49B7-8A2F-261B98BA5B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20271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5FA50-F879-4780-A95C-02763EC46C95}" type="datetimeFigureOut">
              <a:rPr lang="ru-RU" smtClean="0"/>
              <a:t>04.12.2022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217FC-4C8B-49B7-8A2F-261B98BA5B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42610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5FA50-F879-4780-A95C-02763EC46C95}" type="datetimeFigureOut">
              <a:rPr lang="ru-RU" smtClean="0"/>
              <a:t>04.12.2022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217FC-4C8B-49B7-8A2F-261B98BA5B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5589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5FA50-F879-4780-A95C-02763EC46C95}" type="datetimeFigureOut">
              <a:rPr lang="ru-RU" smtClean="0"/>
              <a:t>04.12.2022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217FC-4C8B-49B7-8A2F-261B98BA5B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0577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5FA50-F879-4780-A95C-02763EC46C95}" type="datetimeFigureOut">
              <a:rPr lang="ru-RU" smtClean="0"/>
              <a:t>04.12.2022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217FC-4C8B-49B7-8A2F-261B98BA5B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4636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5FA50-F879-4780-A95C-02763EC46C95}" type="datetimeFigureOut">
              <a:rPr lang="ru-RU" smtClean="0"/>
              <a:t>04.12.2022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217FC-4C8B-49B7-8A2F-261B98BA5B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9032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5FA50-F879-4780-A95C-02763EC46C95}" type="datetimeFigureOut">
              <a:rPr lang="ru-RU" smtClean="0"/>
              <a:t>04.12.2022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217FC-4C8B-49B7-8A2F-261B98BA5B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9422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5FA50-F879-4780-A95C-02763EC46C95}" type="datetimeFigureOut">
              <a:rPr lang="ru-RU" smtClean="0"/>
              <a:t>04.12.2022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217FC-4C8B-49B7-8A2F-261B98BA5B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365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5FA50-F879-4780-A95C-02763EC46C95}" type="datetimeFigureOut">
              <a:rPr lang="ru-RU" smtClean="0"/>
              <a:t>04.12.2022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217FC-4C8B-49B7-8A2F-261B98BA5B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6363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5FA50-F879-4780-A95C-02763EC46C95}" type="datetimeFigureOut">
              <a:rPr lang="ru-RU" smtClean="0"/>
              <a:t>04.12.2022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217FC-4C8B-49B7-8A2F-261B98BA5B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3859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5FA50-F879-4780-A95C-02763EC46C95}" type="datetimeFigureOut">
              <a:rPr lang="ru-RU" smtClean="0"/>
              <a:t>04.12.2022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217FC-4C8B-49B7-8A2F-261B98BA5B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1855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5FA50-F879-4780-A95C-02763EC46C95}" type="datetimeFigureOut">
              <a:rPr lang="ru-RU" smtClean="0"/>
              <a:t>04.12.2022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217FC-4C8B-49B7-8A2F-261B98BA5B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9086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9765FA50-F879-4780-A95C-02763EC46C95}" type="datetimeFigureOut">
              <a:rPr lang="ru-RU" smtClean="0"/>
              <a:t>04.12.2022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C04217FC-4C8B-49B7-8A2F-261B98BA5B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39989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  <p:sldLayoutId id="2147483815" r:id="rId13"/>
    <p:sldLayoutId id="2147483816" r:id="rId14"/>
    <p:sldLayoutId id="2147483817" r:id="rId15"/>
    <p:sldLayoutId id="2147483818" r:id="rId16"/>
    <p:sldLayoutId id="214748381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fedesoriano/heart-failure-prediction?datasetId=1582403&amp;sortBy=commentCoun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84939" y="2023910"/>
            <a:ext cx="7234602" cy="1616105"/>
          </a:xfrm>
        </p:spPr>
        <p:txBody>
          <a:bodyPr>
            <a:noAutofit/>
          </a:bodyPr>
          <a:lstStyle/>
          <a:p>
            <a:pPr algn="ctr"/>
            <a:r>
              <a:rPr lang="ru-RU" sz="5400" b="1" dirty="0" smtClean="0"/>
              <a:t>Предсказание сердечно-сосудистых </a:t>
            </a:r>
            <a:br>
              <a:rPr lang="ru-RU" sz="5400" b="1" dirty="0" smtClean="0"/>
            </a:br>
            <a:r>
              <a:rPr lang="ru-RU" sz="5400" b="1" dirty="0" smtClean="0"/>
              <a:t>заболеваний </a:t>
            </a:r>
            <a:r>
              <a:rPr lang="ru-RU" sz="5400" b="1" dirty="0"/>
              <a:t>у пациентов 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890365" y="4747845"/>
            <a:ext cx="2847366" cy="1485900"/>
          </a:xfrm>
        </p:spPr>
        <p:txBody>
          <a:bodyPr>
            <a:noAutofit/>
          </a:bodyPr>
          <a:lstStyle/>
          <a:p>
            <a:pPr algn="l"/>
            <a:r>
              <a:rPr lang="ru-RU" sz="1800" b="1" u="sng" dirty="0" smtClean="0">
                <a:solidFill>
                  <a:schemeClr val="tx1"/>
                </a:solidFill>
              </a:rPr>
              <a:t>Исполнители</a:t>
            </a:r>
            <a:r>
              <a:rPr lang="ru-RU" sz="1800" dirty="0" smtClean="0">
                <a:solidFill>
                  <a:schemeClr val="tx1"/>
                </a:solidFill>
              </a:rPr>
              <a:t>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1800" dirty="0" smtClean="0">
                <a:solidFill>
                  <a:schemeClr val="tx1"/>
                </a:solidFill>
              </a:rPr>
              <a:t>Богдан </a:t>
            </a:r>
            <a:r>
              <a:rPr lang="ru-RU" sz="1800" dirty="0" err="1" smtClean="0">
                <a:solidFill>
                  <a:schemeClr val="tx1"/>
                </a:solidFill>
              </a:rPr>
              <a:t>Жилинский</a:t>
            </a:r>
            <a:endParaRPr lang="ru-RU" sz="1800" dirty="0" smtClean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1800" dirty="0" smtClean="0">
                <a:solidFill>
                  <a:schemeClr val="tx1"/>
                </a:solidFill>
              </a:rPr>
              <a:t>Василий Орлов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1800" dirty="0" smtClean="0">
                <a:solidFill>
                  <a:schemeClr val="tx1"/>
                </a:solidFill>
              </a:rPr>
              <a:t>Евгений </a:t>
            </a:r>
            <a:r>
              <a:rPr lang="ru-RU" sz="1800" dirty="0" smtClean="0">
                <a:solidFill>
                  <a:schemeClr val="tx1"/>
                </a:solidFill>
              </a:rPr>
              <a:t>Сапожников</a:t>
            </a:r>
            <a:endParaRPr lang="ru-RU" sz="18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03580" y="6233745"/>
            <a:ext cx="1784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Москва, 2022 г.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551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48905" y="187996"/>
            <a:ext cx="6602348" cy="1089152"/>
          </a:xfrm>
        </p:spPr>
        <p:txBody>
          <a:bodyPr/>
          <a:lstStyle/>
          <a:p>
            <a:r>
              <a:rPr lang="ru-RU" dirty="0" smtClean="0"/>
              <a:t>Постановка задачи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040011" y="1277148"/>
            <a:ext cx="10293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b="1" u="sng" dirty="0" smtClean="0"/>
              <a:t>Цель проекта:</a:t>
            </a:r>
            <a:r>
              <a:rPr lang="ru-RU" b="1" dirty="0" smtClean="0"/>
              <a:t> на основе имеющихся данных о пациентах построить математическую </a:t>
            </a:r>
            <a:r>
              <a:rPr lang="en-US" b="1" dirty="0" smtClean="0"/>
              <a:t>ML-</a:t>
            </a:r>
            <a:r>
              <a:rPr lang="ru-RU" b="1" dirty="0" smtClean="0"/>
              <a:t>модель, предсказывающую наличие у больного сердечно-сосудистого заболевания.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40012" y="2469119"/>
            <a:ext cx="1029327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u="sng" dirty="0" smtClean="0"/>
              <a:t>Ход работы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Предварительный анализ имеющихся данных, поиск взаимосвязей, аномалий, пропусков, выбросов;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Выбор метрики оценки качества </a:t>
            </a:r>
            <a:r>
              <a:rPr lang="en-US" dirty="0" smtClean="0"/>
              <a:t>ML-</a:t>
            </a:r>
            <a:r>
              <a:rPr lang="ru-RU" dirty="0" smtClean="0"/>
              <a:t>модели;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Подготовка данных для обучения моделей;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Построение моделей бинарной классификации, оптимизация </a:t>
            </a:r>
            <a:r>
              <a:rPr lang="ru-RU" dirty="0" err="1" smtClean="0"/>
              <a:t>гиперпараметров</a:t>
            </a:r>
            <a:r>
              <a:rPr lang="ru-RU" dirty="0" smtClean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Оценка качества созданных моделей.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40011" y="4769085"/>
            <a:ext cx="8739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u="sng" dirty="0" smtClean="0"/>
              <a:t>Используемые данные:</a:t>
            </a:r>
          </a:p>
          <a:p>
            <a:r>
              <a:rPr lang="en-US" dirty="0" smtClean="0">
                <a:hlinkClick r:id="rId2"/>
              </a:rPr>
              <a:t>Heart Failure Prediction Dataset</a:t>
            </a:r>
            <a:r>
              <a:rPr lang="ru-RU" dirty="0" smtClean="0">
                <a:hlinkClick r:id="rId2"/>
              </a:rPr>
              <a:t> №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25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2855" y="-255291"/>
            <a:ext cx="10559137" cy="1596177"/>
          </a:xfrm>
        </p:spPr>
        <p:txBody>
          <a:bodyPr/>
          <a:lstStyle/>
          <a:p>
            <a:pPr algn="ctr"/>
            <a:r>
              <a:rPr lang="ru-RU" dirty="0" smtClean="0"/>
              <a:t>Предварительный анализ данных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7172697" y="1084590"/>
            <a:ext cx="499521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Выводы</a:t>
            </a:r>
          </a:p>
          <a:p>
            <a:pPr algn="ctr"/>
            <a:endParaRPr lang="ru-RU" b="1" u="sn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состоит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из 918 строк и 12 столбцов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пропущенные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значения отсутствуют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дубликатов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нет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типы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данных соответствуют их значениям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категоральные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значения уникальны</a:t>
            </a:r>
          </a:p>
          <a:p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7172697" y="3392914"/>
            <a:ext cx="490793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Аномалии выявлены в столбцах: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Old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Peak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Cholesterol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RestingBP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MaxHR</a:t>
            </a:r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Принято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коллегиальное решение оставить все как есть, так данные столбцы связаны с медицинскими показателями и могут соответствовать реальным значениям пациентов.</a:t>
            </a:r>
          </a:p>
          <a:p>
            <a:endParaRPr lang="ru-RU" dirty="0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9856405"/>
              </p:ext>
            </p:extLst>
          </p:nvPr>
        </p:nvGraphicFramePr>
        <p:xfrm>
          <a:off x="331905" y="1340886"/>
          <a:ext cx="6745904" cy="46045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8149">
                  <a:extLst>
                    <a:ext uri="{9D8B030D-6E8A-4147-A177-3AD203B41FA5}">
                      <a16:colId xmlns:a16="http://schemas.microsoft.com/office/drawing/2014/main" val="1732569162"/>
                    </a:ext>
                  </a:extLst>
                </a:gridCol>
                <a:gridCol w="721846">
                  <a:extLst>
                    <a:ext uri="{9D8B030D-6E8A-4147-A177-3AD203B41FA5}">
                      <a16:colId xmlns:a16="http://schemas.microsoft.com/office/drawing/2014/main" val="1399636797"/>
                    </a:ext>
                  </a:extLst>
                </a:gridCol>
                <a:gridCol w="829719">
                  <a:extLst>
                    <a:ext uri="{9D8B030D-6E8A-4147-A177-3AD203B41FA5}">
                      <a16:colId xmlns:a16="http://schemas.microsoft.com/office/drawing/2014/main" val="1967121444"/>
                    </a:ext>
                  </a:extLst>
                </a:gridCol>
                <a:gridCol w="843238">
                  <a:extLst>
                    <a:ext uri="{9D8B030D-6E8A-4147-A177-3AD203B41FA5}">
                      <a16:colId xmlns:a16="http://schemas.microsoft.com/office/drawing/2014/main" val="3350138104"/>
                    </a:ext>
                  </a:extLst>
                </a:gridCol>
                <a:gridCol w="843238">
                  <a:extLst>
                    <a:ext uri="{9D8B030D-6E8A-4147-A177-3AD203B41FA5}">
                      <a16:colId xmlns:a16="http://schemas.microsoft.com/office/drawing/2014/main" val="3293136201"/>
                    </a:ext>
                  </a:extLst>
                </a:gridCol>
                <a:gridCol w="843238">
                  <a:extLst>
                    <a:ext uri="{9D8B030D-6E8A-4147-A177-3AD203B41FA5}">
                      <a16:colId xmlns:a16="http://schemas.microsoft.com/office/drawing/2014/main" val="4092149379"/>
                    </a:ext>
                  </a:extLst>
                </a:gridCol>
                <a:gridCol w="843238">
                  <a:extLst>
                    <a:ext uri="{9D8B030D-6E8A-4147-A177-3AD203B41FA5}">
                      <a16:colId xmlns:a16="http://schemas.microsoft.com/office/drawing/2014/main" val="3905778361"/>
                    </a:ext>
                  </a:extLst>
                </a:gridCol>
                <a:gridCol w="843238">
                  <a:extLst>
                    <a:ext uri="{9D8B030D-6E8A-4147-A177-3AD203B41FA5}">
                      <a16:colId xmlns:a16="http://schemas.microsoft.com/office/drawing/2014/main" val="3337076048"/>
                    </a:ext>
                  </a:extLst>
                </a:gridCol>
              </a:tblGrid>
              <a:tr h="4762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Название поля</a:t>
                      </a:r>
                      <a:endParaRPr lang="fi-FI" sz="10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8551" marR="38551" marT="19275" marB="1927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Тип данных</a:t>
                      </a:r>
                      <a:endParaRPr lang="fi-FI" sz="10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8551" marR="38551" marT="19275" marB="1927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Кол-во непустых значений</a:t>
                      </a:r>
                      <a:endParaRPr lang="fi-FI" sz="10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8551" marR="38551" marT="19275" marB="1927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Количество пропусков</a:t>
                      </a:r>
                      <a:endParaRPr lang="fi-FI" sz="10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8551" marR="38551" marT="19275" marB="1927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Доля пропусков</a:t>
                      </a:r>
                      <a:endParaRPr lang="fi-FI" sz="10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8551" marR="38551" marT="19275" marB="1927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10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Min</a:t>
                      </a:r>
                      <a:endParaRPr lang="fi-FI" sz="10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8551" marR="38551" marT="19275" marB="1927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10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Max</a:t>
                      </a:r>
                      <a:endParaRPr lang="fi-FI" sz="10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8551" marR="38551" marT="19275" marB="1927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Доля выбросов</a:t>
                      </a:r>
                      <a:endParaRPr lang="fi-FI" sz="10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8551" marR="38551" marT="19275" marB="19275" anchor="ctr"/>
                </a:tc>
                <a:extLst>
                  <a:ext uri="{0D108BD9-81ED-4DB2-BD59-A6C34878D82A}">
                    <a16:rowId xmlns:a16="http://schemas.microsoft.com/office/drawing/2014/main" val="2988314034"/>
                  </a:ext>
                </a:extLst>
              </a:tr>
              <a:tr h="346255">
                <a:tc>
                  <a:txBody>
                    <a:bodyPr/>
                    <a:lstStyle/>
                    <a:p>
                      <a:pPr algn="ctr"/>
                      <a:r>
                        <a:rPr lang="fi-FI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Age</a:t>
                      </a:r>
                    </a:p>
                  </a:txBody>
                  <a:tcPr marL="38551" marR="38551" marT="19275" marB="192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int64</a:t>
                      </a:r>
                    </a:p>
                  </a:txBody>
                  <a:tcPr marL="38551" marR="38551" marT="19275" marB="192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918</a:t>
                      </a:r>
                    </a:p>
                  </a:txBody>
                  <a:tcPr marL="38551" marR="38551" marT="19275" marB="192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38551" marR="38551" marT="19275" marB="192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</a:t>
                      </a:r>
                    </a:p>
                  </a:txBody>
                  <a:tcPr marL="38551" marR="38551" marT="19275" marB="192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</a:t>
                      </a:r>
                    </a:p>
                  </a:txBody>
                  <a:tcPr marL="38551" marR="38551" marT="19275" marB="192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77</a:t>
                      </a:r>
                    </a:p>
                  </a:txBody>
                  <a:tcPr marL="38551" marR="38551" marT="19275" marB="192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</a:t>
                      </a:r>
                      <a:endParaRPr lang="ru-RU" sz="1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8551" marR="38551" marT="19275" marB="19275" anchor="ctr"/>
                </a:tc>
                <a:extLst>
                  <a:ext uri="{0D108BD9-81ED-4DB2-BD59-A6C34878D82A}">
                    <a16:rowId xmlns:a16="http://schemas.microsoft.com/office/drawing/2014/main" val="3642051733"/>
                  </a:ext>
                </a:extLst>
              </a:tr>
              <a:tr h="346255">
                <a:tc>
                  <a:txBody>
                    <a:bodyPr/>
                    <a:lstStyle/>
                    <a:p>
                      <a:pPr algn="ctr"/>
                      <a:r>
                        <a:rPr lang="fi-FI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Sex</a:t>
                      </a:r>
                    </a:p>
                  </a:txBody>
                  <a:tcPr marL="38551" marR="38551" marT="19275" marB="192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int64</a:t>
                      </a:r>
                    </a:p>
                  </a:txBody>
                  <a:tcPr marL="38551" marR="38551" marT="19275" marB="192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918</a:t>
                      </a:r>
                    </a:p>
                  </a:txBody>
                  <a:tcPr marL="38551" marR="38551" marT="19275" marB="192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38551" marR="38551" marT="19275" marB="192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</a:t>
                      </a:r>
                    </a:p>
                  </a:txBody>
                  <a:tcPr marL="38551" marR="38551" marT="19275" marB="192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38551" marR="38551" marT="19275" marB="192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38551" marR="38551" marT="19275" marB="192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ru-RU" sz="1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8551" marR="38551" marT="19275" marB="19275" anchor="ctr"/>
                </a:tc>
                <a:extLst>
                  <a:ext uri="{0D108BD9-81ED-4DB2-BD59-A6C34878D82A}">
                    <a16:rowId xmlns:a16="http://schemas.microsoft.com/office/drawing/2014/main" val="3209337484"/>
                  </a:ext>
                </a:extLst>
              </a:tr>
              <a:tr h="300002">
                <a:tc>
                  <a:txBody>
                    <a:bodyPr/>
                    <a:lstStyle/>
                    <a:p>
                      <a:pPr algn="ctr"/>
                      <a:r>
                        <a:rPr lang="fi-FI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ChestPainType</a:t>
                      </a:r>
                    </a:p>
                  </a:txBody>
                  <a:tcPr marL="38551" marR="38551" marT="19275" marB="192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object</a:t>
                      </a:r>
                      <a:endParaRPr lang="fi-FI" sz="1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8551" marR="38551" marT="19275" marB="192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918</a:t>
                      </a:r>
                    </a:p>
                  </a:txBody>
                  <a:tcPr marL="38551" marR="38551" marT="19275" marB="192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38551" marR="38551" marT="19275" marB="192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</a:t>
                      </a:r>
                    </a:p>
                  </a:txBody>
                  <a:tcPr marL="38551" marR="38551" marT="19275" marB="192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8551" marR="38551" marT="19275" marB="192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8551" marR="38551" marT="19275" marB="192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ru-RU" sz="1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8551" marR="38551" marT="19275" marB="19275" anchor="ctr"/>
                </a:tc>
                <a:extLst>
                  <a:ext uri="{0D108BD9-81ED-4DB2-BD59-A6C34878D82A}">
                    <a16:rowId xmlns:a16="http://schemas.microsoft.com/office/drawing/2014/main" val="3026439142"/>
                  </a:ext>
                </a:extLst>
              </a:tr>
              <a:tr h="346255">
                <a:tc>
                  <a:txBody>
                    <a:bodyPr/>
                    <a:lstStyle/>
                    <a:p>
                      <a:pPr algn="ctr"/>
                      <a:r>
                        <a:rPr lang="fi-FI" sz="1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RestingBP</a:t>
                      </a:r>
                      <a:endParaRPr lang="fi-FI" sz="1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8551" marR="38551" marT="19275" marB="192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int64</a:t>
                      </a:r>
                    </a:p>
                  </a:txBody>
                  <a:tcPr marL="38551" marR="38551" marT="19275" marB="192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918</a:t>
                      </a:r>
                    </a:p>
                  </a:txBody>
                  <a:tcPr marL="38551" marR="38551" marT="19275" marB="192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38551" marR="38551" marT="19275" marB="192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</a:t>
                      </a:r>
                    </a:p>
                  </a:txBody>
                  <a:tcPr marL="38551" marR="38551" marT="19275" marB="192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38551" marR="38551" marT="19275" marB="192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</a:t>
                      </a:r>
                    </a:p>
                  </a:txBody>
                  <a:tcPr marL="38551" marR="38551" marT="19275" marB="192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3.0</a:t>
                      </a:r>
                      <a:endParaRPr lang="ru-RU" sz="1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8551" marR="38551" marT="19275" marB="19275" anchor="ctr"/>
                </a:tc>
                <a:extLst>
                  <a:ext uri="{0D108BD9-81ED-4DB2-BD59-A6C34878D82A}">
                    <a16:rowId xmlns:a16="http://schemas.microsoft.com/office/drawing/2014/main" val="2846680338"/>
                  </a:ext>
                </a:extLst>
              </a:tr>
              <a:tr h="346255">
                <a:tc>
                  <a:txBody>
                    <a:bodyPr/>
                    <a:lstStyle/>
                    <a:p>
                      <a:pPr algn="ctr"/>
                      <a:r>
                        <a:rPr lang="fi-FI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Cholesterol</a:t>
                      </a:r>
                    </a:p>
                  </a:txBody>
                  <a:tcPr marL="38551" marR="38551" marT="19275" marB="192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int64</a:t>
                      </a:r>
                    </a:p>
                  </a:txBody>
                  <a:tcPr marL="38551" marR="38551" marT="19275" marB="192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918</a:t>
                      </a:r>
                    </a:p>
                  </a:txBody>
                  <a:tcPr marL="38551" marR="38551" marT="19275" marB="192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38551" marR="38551" marT="19275" marB="192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</a:t>
                      </a:r>
                    </a:p>
                  </a:txBody>
                  <a:tcPr marL="38551" marR="38551" marT="19275" marB="192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38551" marR="38551" marT="19275" marB="192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603</a:t>
                      </a:r>
                    </a:p>
                  </a:txBody>
                  <a:tcPr marL="38551" marR="38551" marT="19275" marB="192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19.9</a:t>
                      </a:r>
                      <a:endParaRPr lang="ru-RU" sz="1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8551" marR="38551" marT="19275" marB="19275" anchor="ctr"/>
                </a:tc>
                <a:extLst>
                  <a:ext uri="{0D108BD9-81ED-4DB2-BD59-A6C34878D82A}">
                    <a16:rowId xmlns:a16="http://schemas.microsoft.com/office/drawing/2014/main" val="402002728"/>
                  </a:ext>
                </a:extLst>
              </a:tr>
              <a:tr h="346255">
                <a:tc>
                  <a:txBody>
                    <a:bodyPr/>
                    <a:lstStyle/>
                    <a:p>
                      <a:pPr algn="ctr"/>
                      <a:r>
                        <a:rPr lang="fi-FI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FastingBS</a:t>
                      </a:r>
                    </a:p>
                  </a:txBody>
                  <a:tcPr marL="38551" marR="38551" marT="19275" marB="192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int64</a:t>
                      </a:r>
                    </a:p>
                  </a:txBody>
                  <a:tcPr marL="38551" marR="38551" marT="19275" marB="192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918</a:t>
                      </a:r>
                    </a:p>
                  </a:txBody>
                  <a:tcPr marL="38551" marR="38551" marT="19275" marB="192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38551" marR="38551" marT="19275" marB="192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</a:t>
                      </a:r>
                    </a:p>
                  </a:txBody>
                  <a:tcPr marL="38551" marR="38551" marT="19275" marB="192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38551" marR="38551" marT="19275" marB="192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38551" marR="38551" marT="19275" marB="192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8551" marR="38551" marT="19275" marB="19275" anchor="ctr"/>
                </a:tc>
                <a:extLst>
                  <a:ext uri="{0D108BD9-81ED-4DB2-BD59-A6C34878D82A}">
                    <a16:rowId xmlns:a16="http://schemas.microsoft.com/office/drawing/2014/main" val="3213239713"/>
                  </a:ext>
                </a:extLst>
              </a:tr>
              <a:tr h="346255">
                <a:tc>
                  <a:txBody>
                    <a:bodyPr/>
                    <a:lstStyle/>
                    <a:p>
                      <a:pPr algn="ctr"/>
                      <a:r>
                        <a:rPr lang="fi-FI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RestingECG</a:t>
                      </a:r>
                    </a:p>
                  </a:txBody>
                  <a:tcPr marL="38551" marR="38551" marT="19275" marB="192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object</a:t>
                      </a:r>
                      <a:endParaRPr lang="fi-FI" sz="1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8551" marR="38551" marT="19275" marB="192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918</a:t>
                      </a:r>
                    </a:p>
                  </a:txBody>
                  <a:tcPr marL="38551" marR="38551" marT="19275" marB="192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38551" marR="38551" marT="19275" marB="192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</a:t>
                      </a:r>
                    </a:p>
                  </a:txBody>
                  <a:tcPr marL="38551" marR="38551" marT="19275" marB="192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8551" marR="38551" marT="19275" marB="192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8551" marR="38551" marT="19275" marB="192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ru-RU" sz="1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8551" marR="38551" marT="19275" marB="19275" anchor="ctr"/>
                </a:tc>
                <a:extLst>
                  <a:ext uri="{0D108BD9-81ED-4DB2-BD59-A6C34878D82A}">
                    <a16:rowId xmlns:a16="http://schemas.microsoft.com/office/drawing/2014/main" val="2249927366"/>
                  </a:ext>
                </a:extLst>
              </a:tr>
              <a:tr h="346255">
                <a:tc>
                  <a:txBody>
                    <a:bodyPr/>
                    <a:lstStyle/>
                    <a:p>
                      <a:pPr algn="ctr"/>
                      <a:r>
                        <a:rPr lang="fi-FI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MaxHR</a:t>
                      </a:r>
                    </a:p>
                  </a:txBody>
                  <a:tcPr marL="38551" marR="38551" marT="19275" marB="192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int64</a:t>
                      </a:r>
                    </a:p>
                  </a:txBody>
                  <a:tcPr marL="38551" marR="38551" marT="19275" marB="192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918</a:t>
                      </a:r>
                    </a:p>
                  </a:txBody>
                  <a:tcPr marL="38551" marR="38551" marT="19275" marB="192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38551" marR="38551" marT="19275" marB="192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</a:t>
                      </a:r>
                    </a:p>
                  </a:txBody>
                  <a:tcPr marL="38551" marR="38551" marT="19275" marB="192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</a:t>
                      </a:r>
                    </a:p>
                  </a:txBody>
                  <a:tcPr marL="38551" marR="38551" marT="19275" marB="192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</a:t>
                      </a:r>
                    </a:p>
                  </a:txBody>
                  <a:tcPr marL="38551" marR="38551" marT="19275" marB="192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</a:t>
                      </a:r>
                      <a:endParaRPr lang="ru-RU" sz="1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8551" marR="38551" marT="19275" marB="19275" anchor="ctr"/>
                </a:tc>
                <a:extLst>
                  <a:ext uri="{0D108BD9-81ED-4DB2-BD59-A6C34878D82A}">
                    <a16:rowId xmlns:a16="http://schemas.microsoft.com/office/drawing/2014/main" val="2417046629"/>
                  </a:ext>
                </a:extLst>
              </a:tr>
              <a:tr h="346255">
                <a:tc>
                  <a:txBody>
                    <a:bodyPr/>
                    <a:lstStyle/>
                    <a:p>
                      <a:pPr algn="ctr"/>
                      <a:r>
                        <a:rPr lang="fi-FI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ExerciseAngina</a:t>
                      </a:r>
                    </a:p>
                  </a:txBody>
                  <a:tcPr marL="38551" marR="38551" marT="19275" marB="192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int64</a:t>
                      </a:r>
                    </a:p>
                  </a:txBody>
                  <a:tcPr marL="38551" marR="38551" marT="19275" marB="192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918</a:t>
                      </a:r>
                    </a:p>
                  </a:txBody>
                  <a:tcPr marL="38551" marR="38551" marT="19275" marB="192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38551" marR="38551" marT="19275" marB="192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</a:t>
                      </a:r>
                    </a:p>
                  </a:txBody>
                  <a:tcPr marL="38551" marR="38551" marT="19275" marB="192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38551" marR="38551" marT="19275" marB="192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38551" marR="38551" marT="19275" marB="192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ru-RU" sz="1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8551" marR="38551" marT="19275" marB="19275" anchor="ctr"/>
                </a:tc>
                <a:extLst>
                  <a:ext uri="{0D108BD9-81ED-4DB2-BD59-A6C34878D82A}">
                    <a16:rowId xmlns:a16="http://schemas.microsoft.com/office/drawing/2014/main" val="851973390"/>
                  </a:ext>
                </a:extLst>
              </a:tr>
              <a:tr h="346255">
                <a:tc>
                  <a:txBody>
                    <a:bodyPr/>
                    <a:lstStyle/>
                    <a:p>
                      <a:pPr algn="ctr"/>
                      <a:r>
                        <a:rPr lang="fi-FI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Oldpeak</a:t>
                      </a:r>
                    </a:p>
                  </a:txBody>
                  <a:tcPr marL="38551" marR="38551" marT="19275" marB="192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float64</a:t>
                      </a:r>
                    </a:p>
                  </a:txBody>
                  <a:tcPr marL="38551" marR="38551" marT="19275" marB="192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918</a:t>
                      </a:r>
                    </a:p>
                  </a:txBody>
                  <a:tcPr marL="38551" marR="38551" marT="19275" marB="192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38551" marR="38551" marT="19275" marB="192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</a:t>
                      </a:r>
                    </a:p>
                  </a:txBody>
                  <a:tcPr marL="38551" marR="38551" marT="19275" marB="192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-2.6</a:t>
                      </a:r>
                    </a:p>
                  </a:txBody>
                  <a:tcPr marL="38551" marR="38551" marT="19275" marB="192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6.2</a:t>
                      </a:r>
                    </a:p>
                  </a:txBody>
                  <a:tcPr marL="38551" marR="38551" marT="19275" marB="192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1.7</a:t>
                      </a:r>
                      <a:endParaRPr lang="ru-RU" sz="1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8551" marR="38551" marT="19275" marB="19275" anchor="ctr"/>
                </a:tc>
                <a:extLst>
                  <a:ext uri="{0D108BD9-81ED-4DB2-BD59-A6C34878D82A}">
                    <a16:rowId xmlns:a16="http://schemas.microsoft.com/office/drawing/2014/main" val="3095815699"/>
                  </a:ext>
                </a:extLst>
              </a:tr>
              <a:tr h="346255">
                <a:tc>
                  <a:txBody>
                    <a:bodyPr/>
                    <a:lstStyle/>
                    <a:p>
                      <a:pPr algn="ctr"/>
                      <a:r>
                        <a:rPr lang="fi-FI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ST_Slope</a:t>
                      </a:r>
                    </a:p>
                  </a:txBody>
                  <a:tcPr marL="38551" marR="38551" marT="19275" marB="192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object</a:t>
                      </a:r>
                      <a:endParaRPr lang="fi-FI" sz="1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8551" marR="38551" marT="19275" marB="192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918</a:t>
                      </a:r>
                    </a:p>
                  </a:txBody>
                  <a:tcPr marL="38551" marR="38551" marT="19275" marB="192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38551" marR="38551" marT="19275" marB="192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</a:t>
                      </a:r>
                    </a:p>
                  </a:txBody>
                  <a:tcPr marL="38551" marR="38551" marT="19275" marB="192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8551" marR="38551" marT="19275" marB="192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8551" marR="38551" marT="19275" marB="192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ru-RU" sz="1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8551" marR="38551" marT="19275" marB="19275" anchor="ctr"/>
                </a:tc>
                <a:extLst>
                  <a:ext uri="{0D108BD9-81ED-4DB2-BD59-A6C34878D82A}">
                    <a16:rowId xmlns:a16="http://schemas.microsoft.com/office/drawing/2014/main" val="1809723017"/>
                  </a:ext>
                </a:extLst>
              </a:tr>
              <a:tr h="346255">
                <a:tc>
                  <a:txBody>
                    <a:bodyPr/>
                    <a:lstStyle/>
                    <a:p>
                      <a:pPr algn="ctr"/>
                      <a:r>
                        <a:rPr lang="fi-FI" sz="1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HeartDisease</a:t>
                      </a:r>
                      <a:endParaRPr lang="fi-FI" sz="1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8551" marR="38551" marT="19275" marB="192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int64</a:t>
                      </a:r>
                    </a:p>
                  </a:txBody>
                  <a:tcPr marL="38551" marR="38551" marT="19275" marB="192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918</a:t>
                      </a:r>
                    </a:p>
                  </a:txBody>
                  <a:tcPr marL="38551" marR="38551" marT="19275" marB="192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38551" marR="38551" marT="19275" marB="192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</a:t>
                      </a:r>
                    </a:p>
                  </a:txBody>
                  <a:tcPr marL="38551" marR="38551" marT="19275" marB="192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38551" marR="38551" marT="19275" marB="192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38551" marR="38551" marT="19275" marB="192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ru-RU" sz="1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8551" marR="38551" marT="19275" marB="19275" anchor="ctr"/>
                </a:tc>
                <a:extLst>
                  <a:ext uri="{0D108BD9-81ED-4DB2-BD59-A6C34878D82A}">
                    <a16:rowId xmlns:a16="http://schemas.microsoft.com/office/drawing/2014/main" val="27791812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6734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83760" y="86660"/>
            <a:ext cx="7225170" cy="920137"/>
          </a:xfrm>
        </p:spPr>
        <p:txBody>
          <a:bodyPr>
            <a:normAutofit/>
          </a:bodyPr>
          <a:lstStyle/>
          <a:p>
            <a:r>
              <a:rPr lang="ru-RU" dirty="0" smtClean="0"/>
              <a:t>Взаимосвязи в данных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169279" y="1091350"/>
            <a:ext cx="2229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u="sng" dirty="0" smtClean="0"/>
              <a:t>Корреляция данных</a:t>
            </a:r>
            <a:endParaRPr lang="ru-RU" b="1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7404079" y="1091350"/>
            <a:ext cx="3202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u="sng" dirty="0" smtClean="0"/>
              <a:t>Выявленные закономерности</a:t>
            </a:r>
            <a:endParaRPr lang="ru-RU" b="1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6197301" y="1460682"/>
            <a:ext cx="5616035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ССЗ распределены сбалансированно (имеют ССЗ 55%, не имеют ССЗ 45 %)</a:t>
            </a:r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Мужчины более чем в 2 раза чаще страдают ССЗ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Oldpeak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и Сахар положительно коррелируют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ССЗ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Макс пульс и Холестерин имеет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отрицательную корреляцию с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ССЗ</a:t>
            </a:r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Пациенты с бессимптомными болями в 6 раз чаше страдают заболеванием сердца, чем со стенокардией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У больных с аномалией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ST-T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на ЭКГ ССЗ встречается наиболее часто</a:t>
            </a:r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Стенокардия,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вызванная физическими нагрузками,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2,4 раза чаще вызывает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ССЗ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FEBD34B-72E3-739F-BBAF-955BA173C6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226"/>
          <a:stretch/>
        </p:blipFill>
        <p:spPr>
          <a:xfrm>
            <a:off x="399399" y="1545235"/>
            <a:ext cx="5540683" cy="4458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88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681184" y="175363"/>
            <a:ext cx="6378806" cy="600683"/>
          </a:xfrm>
        </p:spPr>
        <p:txBody>
          <a:bodyPr>
            <a:noAutofit/>
          </a:bodyPr>
          <a:lstStyle/>
          <a:p>
            <a:r>
              <a:rPr lang="ru-RU" dirty="0" smtClean="0"/>
              <a:t>Выбор метрики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48762" y="961513"/>
            <a:ext cx="103878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Целевой признак содержится в поле </a:t>
            </a:r>
            <a:r>
              <a:rPr lang="en-US" b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HeartDesease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наличие у пациента сердечно-сосудистого заболевания (1 – пациент с ССЗ, 0 – пациент без ССЗ). Таким образом, в ходе исследования решается задача бинарной классификации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48762" y="2016827"/>
            <a:ext cx="10387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Цель моделирования: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минимизировать случаи, когда пациент с ССЗ классифицирован как здоровый (снизить количество ложноотрицательных ответов)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48762" y="2937163"/>
            <a:ext cx="10387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Наиболее оптимальная метрика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Полнота (</a:t>
            </a:r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Recall</a:t>
            </a:r>
            <a:r>
              <a:rPr lang="ru-RU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показывающая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долю правильно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определенных больных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среди всех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заболевших пациентов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8762" y="5241345"/>
            <a:ext cx="103878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Для моделей «Решающее дерево», «Случайный лес», «Логистическая регрессия» была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дополнительно выполнена подготовка данных – категориальные признаки переведены в численные методом прямого кодирования (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OHE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а также выполнено масштабирование численных признаков. </a:t>
            </a:r>
            <a:endParaRPr lang="fi-FI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8762" y="4677164"/>
            <a:ext cx="7765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Исходный </a:t>
            </a:r>
            <a:r>
              <a:rPr 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датасет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был поделен на 3 выборки в соотношении 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60:20:20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3373557" y="3933732"/>
            <a:ext cx="6994060" cy="6006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ru-RU" sz="5400" dirty="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</a:rPr>
              <a:t>Подготовка данных</a:t>
            </a:r>
          </a:p>
        </p:txBody>
      </p:sp>
    </p:spTree>
    <p:extLst>
      <p:ext uri="{BB962C8B-B14F-4D97-AF65-F5344CB8AC3E}">
        <p14:creationId xmlns:p14="http://schemas.microsoft.com/office/powerpoint/2010/main" val="302856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70508" y="-47184"/>
            <a:ext cx="8654473" cy="1001277"/>
          </a:xfrm>
        </p:spPr>
        <p:txBody>
          <a:bodyPr>
            <a:normAutofit/>
          </a:bodyPr>
          <a:lstStyle/>
          <a:p>
            <a:r>
              <a:rPr lang="ru-RU" dirty="0" smtClean="0"/>
              <a:t>Результаты моделирования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750391"/>
              </p:ext>
            </p:extLst>
          </p:nvPr>
        </p:nvGraphicFramePr>
        <p:xfrm>
          <a:off x="2737521" y="1446322"/>
          <a:ext cx="6881020" cy="2585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286">
                  <a:extLst>
                    <a:ext uri="{9D8B030D-6E8A-4147-A177-3AD203B41FA5}">
                      <a16:colId xmlns:a16="http://schemas.microsoft.com/office/drawing/2014/main" val="1186929403"/>
                    </a:ext>
                  </a:extLst>
                </a:gridCol>
                <a:gridCol w="3669570">
                  <a:extLst>
                    <a:ext uri="{9D8B030D-6E8A-4147-A177-3AD203B41FA5}">
                      <a16:colId xmlns:a16="http://schemas.microsoft.com/office/drawing/2014/main" val="2171958384"/>
                    </a:ext>
                  </a:extLst>
                </a:gridCol>
                <a:gridCol w="2734164">
                  <a:extLst>
                    <a:ext uri="{9D8B030D-6E8A-4147-A177-3AD203B41FA5}">
                      <a16:colId xmlns:a16="http://schemas.microsoft.com/office/drawing/2014/main" val="92630705"/>
                    </a:ext>
                  </a:extLst>
                </a:gridCol>
              </a:tblGrid>
              <a:tr h="39119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№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Название модели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Значение</a:t>
                      </a:r>
                      <a:r>
                        <a:rPr lang="ru-RU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полноты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700075"/>
                  </a:ext>
                </a:extLst>
              </a:tr>
              <a:tr h="351361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Логистическая</a:t>
                      </a:r>
                      <a:r>
                        <a:rPr lang="ru-RU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регрессия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88.89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%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342537"/>
                  </a:ext>
                </a:extLst>
              </a:tr>
              <a:tr h="351361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К-ближайших соседей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88.89 %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8538386"/>
                  </a:ext>
                </a:extLst>
              </a:tr>
              <a:tr h="351361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Решающее дерево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87.88 %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787941"/>
                  </a:ext>
                </a:extLst>
              </a:tr>
              <a:tr h="351361">
                <a:tc>
                  <a:txBody>
                    <a:bodyPr/>
                    <a:lstStyle/>
                    <a:p>
                      <a:pPr algn="ctr"/>
                      <a:r>
                        <a:rPr lang="ru-RU" b="1" u="sng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ru-RU" b="1" u="sn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u="sng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Случайный лес</a:t>
                      </a:r>
                      <a:endParaRPr lang="ru-RU" b="1" u="sn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92.93 %</a:t>
                      </a:r>
                      <a:endParaRPr lang="ru-RU" b="1" u="sn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076401"/>
                  </a:ext>
                </a:extLst>
              </a:tr>
              <a:tr h="351361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Градиентный </a:t>
                      </a:r>
                      <a:r>
                        <a:rPr lang="ru-RU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бустинг</a:t>
                      </a:r>
                      <a:r>
                        <a:rPr lang="ru-RU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</a:t>
                      </a:r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XGBoost</a:t>
                      </a:r>
                      <a:r>
                        <a:rPr lang="ru-RU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86.87 %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163412"/>
                  </a:ext>
                </a:extLst>
              </a:tr>
              <a:tr h="351361">
                <a:tc>
                  <a:txBody>
                    <a:bodyPr/>
                    <a:lstStyle/>
                    <a:p>
                      <a:pPr algn="ctr"/>
                      <a:r>
                        <a:rPr lang="ru-RU" b="1" u="sng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ru-RU" b="1" u="sn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u="sng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CatBoost</a:t>
                      </a:r>
                      <a:endParaRPr lang="ru-RU" b="1" u="sn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93.50 %</a:t>
                      </a:r>
                      <a:endParaRPr lang="ru-RU" b="1" u="sn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74938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737521" y="905668"/>
            <a:ext cx="4498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Моделирование без оптимизации</a:t>
            </a:r>
            <a:endParaRPr lang="ru-RU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37520" y="4314798"/>
            <a:ext cx="3726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Оптимизация лучших моделей</a:t>
            </a:r>
            <a:endParaRPr lang="ru-RU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618211"/>
              </p:ext>
            </p:extLst>
          </p:nvPr>
        </p:nvGraphicFramePr>
        <p:xfrm>
          <a:off x="2737520" y="4948352"/>
          <a:ext cx="6881020" cy="10351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625">
                  <a:extLst>
                    <a:ext uri="{9D8B030D-6E8A-4147-A177-3AD203B41FA5}">
                      <a16:colId xmlns:a16="http://schemas.microsoft.com/office/drawing/2014/main" val="2021854547"/>
                    </a:ext>
                  </a:extLst>
                </a:gridCol>
                <a:gridCol w="2320797">
                  <a:extLst>
                    <a:ext uri="{9D8B030D-6E8A-4147-A177-3AD203B41FA5}">
                      <a16:colId xmlns:a16="http://schemas.microsoft.com/office/drawing/2014/main" val="442283622"/>
                    </a:ext>
                  </a:extLst>
                </a:gridCol>
                <a:gridCol w="2707598">
                  <a:extLst>
                    <a:ext uri="{9D8B030D-6E8A-4147-A177-3AD203B41FA5}">
                      <a16:colId xmlns:a16="http://schemas.microsoft.com/office/drawing/2014/main" val="3349971843"/>
                    </a:ext>
                  </a:extLst>
                </a:gridCol>
              </a:tblGrid>
              <a:tr h="395031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Название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Значение полноты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Гиперпараметры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056060"/>
                  </a:ext>
                </a:extLst>
              </a:tr>
              <a:tr h="539931"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Случайный лес 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95.96 %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max_depth</a:t>
                      </a:r>
                      <a:r>
                        <a:rPr lang="ru-RU" sz="1800" kern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</a:t>
                      </a:r>
                      <a:r>
                        <a:rPr lang="ru-RU" sz="1800" kern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</a:t>
                      </a:r>
                      <a:endParaRPr lang="ru-RU" sz="1800" kern="1200" dirty="0" smtClean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n_estimators</a:t>
                      </a:r>
                      <a:r>
                        <a:rPr lang="ru-RU" sz="1800" kern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</a:t>
                      </a:r>
                      <a:r>
                        <a:rPr lang="ru-RU" sz="1800" kern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5895157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557265" y="6172485"/>
            <a:ext cx="7241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Добиться улучшения полноты для модели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CatBoost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не удалось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797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691519" y="209215"/>
            <a:ext cx="5786589" cy="67035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Проверка модели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093546" y="879567"/>
            <a:ext cx="10380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Проверка выбранной модели случайного леса осуществлялась на отложенной выборке размером 20 % от изначального объема данных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546" y="2220272"/>
            <a:ext cx="4222012" cy="312785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68835" y="1797962"/>
            <a:ext cx="2118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Матрица ошибок</a:t>
            </a:r>
            <a:endParaRPr lang="ru-RU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5819191"/>
              </p:ext>
            </p:extLst>
          </p:nvPr>
        </p:nvGraphicFramePr>
        <p:xfrm>
          <a:off x="1093546" y="5454085"/>
          <a:ext cx="42220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3412">
                  <a:extLst>
                    <a:ext uri="{9D8B030D-6E8A-4147-A177-3AD203B41FA5}">
                      <a16:colId xmlns:a16="http://schemas.microsoft.com/office/drawing/2014/main" val="4146016083"/>
                    </a:ext>
                  </a:extLst>
                </a:gridCol>
                <a:gridCol w="2078600">
                  <a:extLst>
                    <a:ext uri="{9D8B030D-6E8A-4147-A177-3AD203B41FA5}">
                      <a16:colId xmlns:a16="http://schemas.microsoft.com/office/drawing/2014/main" val="210190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Полнота (</a:t>
                      </a: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Recall</a:t>
                      </a:r>
                      <a:r>
                        <a:rPr lang="ru-RU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95.51</a:t>
                      </a:r>
                      <a:r>
                        <a:rPr lang="ru-RU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%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07635"/>
                  </a:ext>
                </a:extLst>
              </a:tr>
            </a:tbl>
          </a:graphicData>
        </a:graphic>
      </p:graphicFrame>
      <p:pic>
        <p:nvPicPr>
          <p:cNvPr id="10" name="Рисунок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695" y="2196250"/>
            <a:ext cx="5731754" cy="36286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414686" y="1797962"/>
            <a:ext cx="2741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Важность параметров</a:t>
            </a:r>
            <a:endParaRPr lang="ru-RU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661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04593" y="189279"/>
            <a:ext cx="3004038" cy="1325563"/>
          </a:xfrm>
        </p:spPr>
        <p:txBody>
          <a:bodyPr>
            <a:normAutofit/>
          </a:bodyPr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216269" y="1664311"/>
            <a:ext cx="9906000" cy="4385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Все модели показывают высокие результаты, близкие по значению (от 88 % до 93 %)</a:t>
            </a:r>
          </a:p>
          <a:p>
            <a:pPr marL="285750" indent="-285750" algn="just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Наиболее эффективными оказались модели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CatBoost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и Случайный лес</a:t>
            </a:r>
          </a:p>
          <a:p>
            <a:pPr marL="285750" indent="-285750" algn="just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На отложенной выборке лучшая модель (Случайный лес) показывает высокий результат – 95.5 %</a:t>
            </a:r>
          </a:p>
          <a:p>
            <a:pPr marL="285750" indent="-285750" algn="just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С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учетом небольшого размера исходного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датасета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(менее 1000 значений) даже 1-2 дополнительных ложноотрицательных ответа приводят к существенному изменению целевой метрики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7737205"/>
      </p:ext>
    </p:extLst>
  </p:cSld>
  <p:clrMapOvr>
    <a:masterClrMapping/>
  </p:clrMapOvr>
</p:sld>
</file>

<file path=ppt/theme/theme1.xml><?xml version="1.0" encoding="utf-8"?>
<a:theme xmlns:a="http://schemas.openxmlformats.org/drawingml/2006/main" name="Глубина">
  <a:themeElements>
    <a:clrScheme name="Глубина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Глубина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лубина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TM04033923[[fn=Глубина]]</Template>
  <TotalTime>225</TotalTime>
  <Words>621</Words>
  <Application>Microsoft Office PowerPoint</Application>
  <PresentationFormat>Широкоэкранный</PresentationFormat>
  <Paragraphs>195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1" baseType="lpstr">
      <vt:lpstr>Arial</vt:lpstr>
      <vt:lpstr>Corbel</vt:lpstr>
      <vt:lpstr>Глубина</vt:lpstr>
      <vt:lpstr>Предсказание сердечно-сосудистых  заболеваний у пациентов </vt:lpstr>
      <vt:lpstr>Постановка задачи</vt:lpstr>
      <vt:lpstr>Предварительный анализ данных</vt:lpstr>
      <vt:lpstr>Взаимосвязи в данных</vt:lpstr>
      <vt:lpstr>Выбор метрики</vt:lpstr>
      <vt:lpstr>Результаты моделирования</vt:lpstr>
      <vt:lpstr>Проверка модели</vt:lpstr>
      <vt:lpstr>Выводы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Предсказание вероятности сердечно-сосудистых заболеваний</dc:title>
  <dc:creator>Vasiliy Orlov</dc:creator>
  <cp:lastModifiedBy>Vasiliy Orlov</cp:lastModifiedBy>
  <cp:revision>60</cp:revision>
  <dcterms:created xsi:type="dcterms:W3CDTF">2022-12-04T07:23:01Z</dcterms:created>
  <dcterms:modified xsi:type="dcterms:W3CDTF">2022-12-04T11:12:03Z</dcterms:modified>
</cp:coreProperties>
</file>