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2" r:id="rId5"/>
    <p:sldId id="263" r:id="rId6"/>
    <p:sldId id="264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652"/>
  </p:normalViewPr>
  <p:slideViewPr>
    <p:cSldViewPr snapToGrid="0" snapToObjects="1">
      <p:cViewPr varScale="1">
        <p:scale>
          <a:sx n="76" d="100"/>
          <a:sy n="76" d="100"/>
        </p:scale>
        <p:origin x="216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965AF-A77A-EB43-811A-CD7DDD6985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ADCD7F-75B1-474C-99B4-AC5D6240F4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B1123-D300-9E48-B155-A77687807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AA9BA-4352-B445-88A4-3415C19CAE6B}" type="datetimeFigureOut">
              <a:rPr lang="ru-RU" smtClean="0"/>
              <a:t>06.04.2019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54A09-F19B-7141-8330-717C4EA6F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A256E-A965-7A45-8E8F-FC7C3C8FD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5843C-D429-1842-B750-9CA53AC3D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4348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561B8-C46B-1446-8D2D-24D0533A7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64DD9D-83A3-1148-BA27-99FD1FBF8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37999-1C58-BF48-8838-46C1FD5E5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AA9BA-4352-B445-88A4-3415C19CAE6B}" type="datetimeFigureOut">
              <a:rPr lang="ru-RU" smtClean="0"/>
              <a:t>06.04.2019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63AE0-42A8-1746-8D6E-89DC05481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55998-BCA8-AB4C-9F59-B8A6C8FA0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5843C-D429-1842-B750-9CA53AC3D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0481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251C1D-E07B-3A4C-BCC3-EC81B9EEBE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99CB93-989F-9C4A-A544-E29E6284A4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4FF3A-1A93-8042-BF09-E522AAA06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AA9BA-4352-B445-88A4-3415C19CAE6B}" type="datetimeFigureOut">
              <a:rPr lang="ru-RU" smtClean="0"/>
              <a:t>06.04.2019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42151-636D-2541-A208-97C82F2C3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A979D-541D-4844-8E74-95269713E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5843C-D429-1842-B750-9CA53AC3D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1035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D593-FF4D-B74A-8C73-3D64E8C57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3D279-7253-664C-B7EA-F804D7146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8A29B-1394-484E-905B-7A25AF2D8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AA9BA-4352-B445-88A4-3415C19CAE6B}" type="datetimeFigureOut">
              <a:rPr lang="ru-RU" smtClean="0"/>
              <a:t>06.04.2019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454EF-CF3E-DD4C-A091-085DF6CE6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7693B-0252-A341-A64F-280976D5C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5843C-D429-1842-B750-9CA53AC3D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598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D0805-AD51-B948-9175-D6F3F83B5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01CBD-951B-5F43-88DE-E2E843AED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9402F-F32B-B94E-AE1B-1A437BD2E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AA9BA-4352-B445-88A4-3415C19CAE6B}" type="datetimeFigureOut">
              <a:rPr lang="ru-RU" smtClean="0"/>
              <a:t>06.04.2019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5FAD3-AA17-9940-A156-B5E077B78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3EDF7-C473-6B4B-AC4B-AF40A4117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5843C-D429-1842-B750-9CA53AC3D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9993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CB05D-CC4D-4041-89D2-B6A0DEAA6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968CE-DD37-9A45-8A83-F65555EB57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12F08-022E-5D4A-B7A0-442214085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B7D6F2-7FD2-7E49-89A8-27C32C90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AA9BA-4352-B445-88A4-3415C19CAE6B}" type="datetimeFigureOut">
              <a:rPr lang="ru-RU" smtClean="0"/>
              <a:t>06.04.2019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99F53C-53D1-1240-B175-5EB0FD1B1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76675-1454-7E4C-89AB-D96AC42D4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5843C-D429-1842-B750-9CA53AC3D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1631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74105-E09E-A245-A4CA-78C7CA918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7A742-5B02-D74C-A846-0D5891F74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888ADF-8A22-414A-92F4-4F6220F69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F4CA12-B03C-284B-86C8-4BF5EBDCF6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3A6875-654D-8C4E-981F-AAC4ABF882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E34A77-B4C2-154B-BA10-98C50EA06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AA9BA-4352-B445-88A4-3415C19CAE6B}" type="datetimeFigureOut">
              <a:rPr lang="ru-RU" smtClean="0"/>
              <a:t>06.04.2019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5B887A-E4DB-374A-9FF0-B6D18AC09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3D7354-2278-9542-BB5F-963266893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5843C-D429-1842-B750-9CA53AC3D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4202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20AFC-9A70-4240-BFF1-86CA323B4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8CAB41-44A6-9149-8D5B-1BDD7B13A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AA9BA-4352-B445-88A4-3415C19CAE6B}" type="datetimeFigureOut">
              <a:rPr lang="ru-RU" smtClean="0"/>
              <a:t>06.04.2019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34A197-9DF6-7943-A47A-9BFC4F7A0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3672CC-1E6E-164B-9F55-DFA32244B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5843C-D429-1842-B750-9CA53AC3D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487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DF52BD-3FBD-8B4B-A762-A0C940C93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AA9BA-4352-B445-88A4-3415C19CAE6B}" type="datetimeFigureOut">
              <a:rPr lang="ru-RU" smtClean="0"/>
              <a:t>06.04.2019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392606-9C62-EB44-AC8B-E6DCB640A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1BFF44-F5BD-1C4C-ABE5-8ADB06BED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5843C-D429-1842-B750-9CA53AC3D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7228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5AF09-5077-514B-B123-0F7C587C0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EEFB1-3D1A-0344-B7AF-D37102C04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30999E-1210-B347-82A1-24A51906A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D3407F-1FED-584D-A389-8C0E91E43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AA9BA-4352-B445-88A4-3415C19CAE6B}" type="datetimeFigureOut">
              <a:rPr lang="ru-RU" smtClean="0"/>
              <a:t>06.04.2019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67B635-8A6C-084A-BBD6-DD8D4D35C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09AE8-70EB-B443-82F7-0D15FAE19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5843C-D429-1842-B750-9CA53AC3D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3120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289BB-A42C-1C4D-8326-7172FDCC8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DD8818-94FD-7145-A5CC-51DA08591D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A296D9-8539-4B49-82B9-0DDC382D1D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1AB83-273F-F748-BD4D-1A09B2D9D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AA9BA-4352-B445-88A4-3415C19CAE6B}" type="datetimeFigureOut">
              <a:rPr lang="ru-RU" smtClean="0"/>
              <a:t>06.04.2019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5DD2C7-E203-DB44-87D6-29CE647C0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31B15-67E2-ED4D-9A4F-855EEC746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5843C-D429-1842-B750-9CA53AC3D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736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A2405C-DFF2-E040-A6D2-7D96D0698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6BBE4-07C8-1A4B-8F91-26784BC3E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7880F-4083-DF43-B40D-3F55E8B80B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AA9BA-4352-B445-88A4-3415C19CAE6B}" type="datetimeFigureOut">
              <a:rPr lang="ru-RU" smtClean="0"/>
              <a:t>06.04.2019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AC860-6AE7-3E48-A9E6-506A1BEF37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330F8-0322-764E-90C8-4C961A7669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5843C-D429-1842-B750-9CA53AC3D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0771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hyperlink" Target="https://www.nature.com/articles/ncomms4513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09488-AB93-C046-BE25-36E621E742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3858"/>
            <a:ext cx="9144000" cy="2348271"/>
          </a:xfrm>
        </p:spPr>
        <p:txBody>
          <a:bodyPr>
            <a:normAutofit fontScale="90000"/>
          </a:bodyPr>
          <a:lstStyle/>
          <a:p>
            <a:br>
              <a:rPr lang="ru-RU" sz="4000" dirty="0"/>
            </a:br>
            <a:r>
              <a:rPr lang="ru-RU" sz="4000" dirty="0"/>
              <a:t>Определение наиболее вероятного генотипа и этнической принадлежности индивида исходя из генотипа его потомков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7EC163-FE9C-2140-BE2A-C1A5787FDDEB}"/>
              </a:ext>
            </a:extLst>
          </p:cNvPr>
          <p:cNvSpPr txBox="1"/>
          <p:nvPr/>
        </p:nvSpPr>
        <p:spPr>
          <a:xfrm>
            <a:off x="442452" y="5029201"/>
            <a:ext cx="57961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Руководитель</a:t>
            </a:r>
            <a:r>
              <a:rPr lang="en-US" sz="2000" dirty="0"/>
              <a:t>:</a:t>
            </a:r>
            <a:endParaRPr lang="ru-RU" sz="2000" dirty="0"/>
          </a:p>
          <a:p>
            <a:r>
              <a:rPr lang="ru-RU" sz="2000" dirty="0"/>
              <a:t>Татьяна Татаринова</a:t>
            </a:r>
          </a:p>
          <a:p>
            <a:r>
              <a:rPr lang="en-US" sz="2000" dirty="0"/>
              <a:t>University of La Verne</a:t>
            </a:r>
            <a:endParaRPr lang="ru-RU" sz="2000" dirty="0"/>
          </a:p>
          <a:p>
            <a:r>
              <a:rPr lang="ru-RU" sz="2000" dirty="0"/>
              <a:t>Лаборатория вычислительной биологии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1681BE-2377-7C4C-897D-4B429F28AF79}"/>
              </a:ext>
            </a:extLst>
          </p:cNvPr>
          <p:cNvSpPr txBox="1"/>
          <p:nvPr/>
        </p:nvSpPr>
        <p:spPr>
          <a:xfrm>
            <a:off x="442451" y="3429000"/>
            <a:ext cx="53684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Исаев Василий</a:t>
            </a:r>
          </a:p>
          <a:p>
            <a:r>
              <a:rPr lang="ru-RU" sz="2000" dirty="0"/>
              <a:t>Институт </a:t>
            </a:r>
            <a:r>
              <a:rPr lang="ru-RU" sz="2000" dirty="0" err="1"/>
              <a:t>биоинформатики</a:t>
            </a:r>
            <a:endParaRPr lang="ru-RU" sz="2000" dirty="0"/>
          </a:p>
          <a:p>
            <a:r>
              <a:rPr lang="ru-RU" sz="2000" dirty="0"/>
              <a:t>студент</a:t>
            </a:r>
          </a:p>
        </p:txBody>
      </p:sp>
    </p:spTree>
    <p:extLst>
      <p:ext uri="{BB962C8B-B14F-4D97-AF65-F5344CB8AC3E}">
        <p14:creationId xmlns:p14="http://schemas.microsoft.com/office/powerpoint/2010/main" val="668319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CE294-6CE9-C24F-B359-8EB9714E7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270B3-E53E-2E4A-A530-ECCEFBBF7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Получать информации об одном из родителей по геномам второго родителя и ребенка</a:t>
            </a:r>
            <a:r>
              <a:rPr lang="en-US" dirty="0"/>
              <a:t>, </a:t>
            </a:r>
            <a:r>
              <a:rPr lang="ru-RU" dirty="0"/>
              <a:t>например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Этническая группа</a:t>
            </a:r>
            <a:endParaRPr lang="en-US" dirty="0"/>
          </a:p>
          <a:p>
            <a:endParaRPr lang="ru-RU" dirty="0"/>
          </a:p>
          <a:p>
            <a:r>
              <a:rPr lang="ru-RU" dirty="0"/>
              <a:t>Родственность (если ребенок появился в результате инцеста)</a:t>
            </a:r>
            <a:endParaRPr lang="en-US" dirty="0"/>
          </a:p>
          <a:p>
            <a:endParaRPr lang="ru-RU" dirty="0"/>
          </a:p>
          <a:p>
            <a:r>
              <a:rPr lang="ru-RU" dirty="0"/>
              <a:t>Внешние особенности (вероятный цвет глаз ) </a:t>
            </a:r>
          </a:p>
        </p:txBody>
      </p:sp>
    </p:spTree>
    <p:extLst>
      <p:ext uri="{BB962C8B-B14F-4D97-AF65-F5344CB8AC3E}">
        <p14:creationId xmlns:p14="http://schemas.microsoft.com/office/powerpoint/2010/main" val="2166412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CFE72-1C9D-B246-8E99-8EF35DDC0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215EB-444F-8A42-90FF-84F8C62E2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1. Разработка метода нахождения наиболее вероятного генотипа отца</a:t>
            </a:r>
            <a:br>
              <a:rPr lang="ru-RU" dirty="0"/>
            </a:br>
            <a:endParaRPr lang="ru-RU" dirty="0"/>
          </a:p>
          <a:p>
            <a:pPr marL="0" indent="0">
              <a:buNone/>
            </a:pPr>
            <a:r>
              <a:rPr lang="ru-RU" dirty="0"/>
              <a:t>2. Сравнение методов определения этнической группы</a:t>
            </a:r>
            <a:br>
              <a:rPr lang="ru-RU" dirty="0"/>
            </a:br>
            <a:endParaRPr lang="ru-RU" dirty="0"/>
          </a:p>
          <a:p>
            <a:pPr marL="0" indent="0">
              <a:buNone/>
            </a:pPr>
            <a:r>
              <a:rPr lang="ru-RU" dirty="0"/>
              <a:t>3. Тест на данных проекта </a:t>
            </a:r>
            <a:r>
              <a:rPr lang="en-US" dirty="0"/>
              <a:t>“</a:t>
            </a:r>
            <a:r>
              <a:rPr lang="ru-RU" dirty="0"/>
              <a:t>1000 геномов </a:t>
            </a:r>
            <a:r>
              <a:rPr lang="en-US" dirty="0"/>
              <a:t>“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9438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20A103B-2494-FA4D-9220-7280AFBBFAF6}"/>
              </a:ext>
            </a:extLst>
          </p:cNvPr>
          <p:cNvSpPr txBox="1"/>
          <p:nvPr/>
        </p:nvSpPr>
        <p:spPr>
          <a:xfrm>
            <a:off x="2441991" y="1051824"/>
            <a:ext cx="1536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Known parent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D30C52-70B3-EB40-8103-99DEA19E4B10}"/>
              </a:ext>
            </a:extLst>
          </p:cNvPr>
          <p:cNvSpPr txBox="1"/>
          <p:nvPr/>
        </p:nvSpPr>
        <p:spPr>
          <a:xfrm>
            <a:off x="7118978" y="1051824"/>
            <a:ext cx="179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Unknown parent</a:t>
            </a:r>
            <a:endParaRPr lang="ru-RU" dirty="0"/>
          </a:p>
        </p:txBody>
      </p:sp>
      <p:pic>
        <p:nvPicPr>
          <p:cNvPr id="18" name="Content Placeholder 17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46232DA3-E26D-AA41-B63B-96E6FE9279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87041" y="4532267"/>
            <a:ext cx="139700" cy="88900"/>
          </a:xfr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55FE1F8-E666-E642-BA6C-21B97C403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425667" y="1421158"/>
            <a:ext cx="4242141" cy="181806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710F385-9EEF-8244-BA6D-B35990DDA9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3661208" y="4823432"/>
            <a:ext cx="4013200" cy="176425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C0C00C5-5CD2-8048-BC11-ECFCC99CD830}"/>
              </a:ext>
            </a:extLst>
          </p:cNvPr>
          <p:cNvCxnSpPr>
            <a:cxnSpLocks/>
          </p:cNvCxnSpPr>
          <p:nvPr/>
        </p:nvCxnSpPr>
        <p:spPr>
          <a:xfrm>
            <a:off x="2121283" y="3127834"/>
            <a:ext cx="2177801" cy="1945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ight Arrow 28">
            <a:extLst>
              <a:ext uri="{FF2B5EF4-FFF2-40B4-BE49-F238E27FC236}">
                <a16:creationId xmlns:a16="http://schemas.microsoft.com/office/drawing/2014/main" id="{DD93F145-6242-444A-AAD4-1E652C35BA52}"/>
              </a:ext>
            </a:extLst>
          </p:cNvPr>
          <p:cNvSpPr/>
          <p:nvPr/>
        </p:nvSpPr>
        <p:spPr>
          <a:xfrm>
            <a:off x="7225368" y="3731578"/>
            <a:ext cx="1690577" cy="4866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59AA8CF-EBBE-1D45-BC3F-63BCB0031DEA}"/>
              </a:ext>
            </a:extLst>
          </p:cNvPr>
          <p:cNvSpPr txBox="1"/>
          <p:nvPr/>
        </p:nvSpPr>
        <p:spPr>
          <a:xfrm>
            <a:off x="9475932" y="3731578"/>
            <a:ext cx="2177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Gene 4 in</a:t>
            </a:r>
          </a:p>
          <a:p>
            <a:r>
              <a:rPr lang="en-US" i="1" dirty="0"/>
              <a:t>Unknown parent</a:t>
            </a:r>
            <a:endParaRPr lang="ru-RU" i="1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0F43274C-33CE-CA48-8F76-D711B3600B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410538"/>
            <a:ext cx="4860269" cy="2018462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FEE06D67-B663-A34D-8D56-D7E33D61C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99" y="65530"/>
            <a:ext cx="10515600" cy="1325563"/>
          </a:xfrm>
        </p:spPr>
        <p:txBody>
          <a:bodyPr/>
          <a:lstStyle/>
          <a:p>
            <a:r>
              <a:rPr lang="ru-RU" dirty="0"/>
              <a:t>	Методы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D05E101-EEAA-6148-8AB7-D16A9385161D}"/>
              </a:ext>
            </a:extLst>
          </p:cNvPr>
          <p:cNvCxnSpPr>
            <a:cxnSpLocks/>
          </p:cNvCxnSpPr>
          <p:nvPr/>
        </p:nvCxnSpPr>
        <p:spPr>
          <a:xfrm flipH="1">
            <a:off x="6665381" y="3212964"/>
            <a:ext cx="2037752" cy="186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8532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182DC5A-3E87-6D47-9E37-6FDC46F5D5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12" b="1336"/>
          <a:stretch/>
        </p:blipFill>
        <p:spPr>
          <a:xfrm>
            <a:off x="443203" y="1384299"/>
            <a:ext cx="3744384" cy="19452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0D4CA9-FC37-8643-A897-7FAABC27B199}"/>
              </a:ext>
            </a:extLst>
          </p:cNvPr>
          <p:cNvSpPr txBox="1"/>
          <p:nvPr/>
        </p:nvSpPr>
        <p:spPr>
          <a:xfrm>
            <a:off x="5164666" y="1384299"/>
            <a:ext cx="3323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Родитель1 – генотип известен</a:t>
            </a:r>
            <a:br>
              <a:rPr lang="ru-RU" dirty="0"/>
            </a:br>
            <a:r>
              <a:rPr lang="ru-RU" dirty="0"/>
              <a:t>Родитель2 - генотип неизвестен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9332803-5CCB-DD48-AD1C-BC6289010A18}"/>
                  </a:ext>
                </a:extLst>
              </p:cNvPr>
              <p:cNvSpPr txBox="1"/>
              <p:nvPr/>
            </p:nvSpPr>
            <p:spPr>
              <a:xfrm>
                <a:off x="443203" y="3845020"/>
                <a:ext cx="8976784" cy="574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P(</a:t>
                </a:r>
                <a:r>
                  <a:rPr lang="ru-RU" dirty="0"/>
                  <a:t>Родитель2 </a:t>
                </a:r>
                <a:r>
                  <a:rPr lang="en-US" dirty="0"/>
                  <a:t>| </a:t>
                </a:r>
                <a:r>
                  <a:rPr lang="ru-RU" dirty="0"/>
                  <a:t>Родитель1</a:t>
                </a:r>
                <a:r>
                  <a:rPr lang="en-US" dirty="0"/>
                  <a:t>, </a:t>
                </a:r>
                <a:r>
                  <a:rPr lang="ru-RU" dirty="0"/>
                  <a:t>ребенок)  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P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m:rPr>
                            <m:nor/>
                          </m:rPr>
                          <a:rPr lang="ru-RU" dirty="0"/>
                          <m:t>Родитель2, Родитель1, ребенок</m:t>
                        </m:r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Родитель1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Родитель2)</m:t>
                        </m:r>
                      </m:den>
                    </m:f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9332803-5CCB-DD48-AD1C-BC6289010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203" y="3845020"/>
                <a:ext cx="8976784" cy="574581"/>
              </a:xfrm>
              <a:prstGeom prst="rect">
                <a:avLst/>
              </a:prstGeom>
              <a:blipFill>
                <a:blip r:embed="rId3"/>
                <a:stretch>
                  <a:fillRect l="-565" t="-4348" b="-43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3E5B70F4-D9C6-2A4D-A2B7-26944AE1186A}"/>
              </a:ext>
            </a:extLst>
          </p:cNvPr>
          <p:cNvSpPr/>
          <p:nvPr/>
        </p:nvSpPr>
        <p:spPr>
          <a:xfrm>
            <a:off x="660399" y="222464"/>
            <a:ext cx="107357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Метод восстановления вероятностей генотипа одного родителя по генотипам второго родителя и ребенка.</a:t>
            </a:r>
          </a:p>
        </p:txBody>
      </p:sp>
    </p:spTree>
    <p:extLst>
      <p:ext uri="{BB962C8B-B14F-4D97-AF65-F5344CB8AC3E}">
        <p14:creationId xmlns:p14="http://schemas.microsoft.com/office/powerpoint/2010/main" val="1975860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B9343-DB52-4848-9A7F-067EF77CC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этнической принадлежности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452A7-BC96-AA4E-A705-B080BA52A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66" y="1825624"/>
            <a:ext cx="6578600" cy="4351338"/>
          </a:xfrm>
        </p:spPr>
        <p:txBody>
          <a:bodyPr>
            <a:normAutofit/>
          </a:bodyPr>
          <a:lstStyle/>
          <a:p>
            <a:r>
              <a:rPr lang="ru-RU" sz="2000" dirty="0"/>
              <a:t>Получаем генотип неизвестного родителя</a:t>
            </a:r>
          </a:p>
          <a:p>
            <a:endParaRPr lang="ru-RU" sz="2000" dirty="0"/>
          </a:p>
          <a:p>
            <a:r>
              <a:rPr lang="ru-RU" sz="2000" dirty="0"/>
              <a:t>Получаем </a:t>
            </a:r>
            <a:r>
              <a:rPr lang="en-US" sz="2000" dirty="0"/>
              <a:t>admixture vectors</a:t>
            </a:r>
            <a:r>
              <a:rPr lang="ru-RU" sz="2000" dirty="0"/>
              <a:t> из генотипа</a:t>
            </a:r>
            <a:endParaRPr lang="en-US" sz="2000" dirty="0"/>
          </a:p>
          <a:p>
            <a:endParaRPr lang="ru-RU" sz="2000" dirty="0"/>
          </a:p>
          <a:p>
            <a:r>
              <a:rPr lang="en-US" sz="2000" dirty="0"/>
              <a:t>Geographic population structure analysis </a:t>
            </a:r>
            <a:r>
              <a:rPr lang="ru-RU" sz="2000" dirty="0"/>
              <a:t> 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ru-RU" sz="2000" dirty="0"/>
              <a:t>статья</a:t>
            </a:r>
            <a:r>
              <a:rPr lang="en-US" sz="2000" dirty="0"/>
              <a:t>: </a:t>
            </a:r>
            <a:r>
              <a:rPr lang="en-US" sz="2000" dirty="0">
                <a:hlinkClick r:id="rId2"/>
              </a:rPr>
              <a:t>https://www.nature.com/articles/ncomms4513</a:t>
            </a:r>
            <a:endParaRPr lang="en-US" sz="2000" dirty="0"/>
          </a:p>
          <a:p>
            <a:endParaRPr lang="ru-RU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3891CC-5201-EF49-B652-B3AB81C13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6666" y="1901824"/>
            <a:ext cx="4718050" cy="362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219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E4DF5-DB81-9F46-818A-94E1AD5A6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B2104-516C-9D48-B583-24F6215F2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8556523" cy="3986530"/>
          </a:xfrm>
        </p:spPr>
        <p:txBody>
          <a:bodyPr>
            <a:normAutofit/>
          </a:bodyPr>
          <a:lstStyle/>
          <a:p>
            <a:r>
              <a:rPr lang="ru-RU" sz="2000" dirty="0"/>
              <a:t>Знакомство со статьями по теме</a:t>
            </a:r>
            <a:r>
              <a:rPr lang="en-US" sz="2000" dirty="0"/>
              <a:t>*</a:t>
            </a:r>
            <a:r>
              <a:rPr lang="ru-RU" sz="2000" dirty="0"/>
              <a:t>						</a:t>
            </a:r>
            <a:endParaRPr lang="en-US" sz="2000" dirty="0"/>
          </a:p>
          <a:p>
            <a:r>
              <a:rPr lang="ru-RU" sz="2000" dirty="0"/>
              <a:t>Ознакомление с работой уже написанного алгоритма</a:t>
            </a:r>
          </a:p>
          <a:p>
            <a:endParaRPr lang="ru-RU" sz="2000" dirty="0"/>
          </a:p>
          <a:p>
            <a:r>
              <a:rPr lang="ru-RU" sz="2000" dirty="0"/>
              <a:t>Подбор(генерация) геномов для тестов</a:t>
            </a:r>
          </a:p>
          <a:p>
            <a:endParaRPr lang="ru-RU" sz="2000" dirty="0"/>
          </a:p>
          <a:p>
            <a:r>
              <a:rPr lang="ru-RU" sz="2000" dirty="0"/>
              <a:t>Добавление </a:t>
            </a:r>
            <a:r>
              <a:rPr lang="ru-RU" sz="2000" dirty="0" err="1"/>
              <a:t>фазирования</a:t>
            </a:r>
            <a:r>
              <a:rPr lang="ru-RU" sz="2000" dirty="0"/>
              <a:t>(</a:t>
            </a:r>
            <a:r>
              <a:rPr lang="en-US" sz="2000" dirty="0"/>
              <a:t>Beagle, PHASE</a:t>
            </a:r>
            <a:r>
              <a:rPr lang="ru-RU" sz="2000" dirty="0"/>
              <a:t>) и сравнения по </a:t>
            </a:r>
            <a:r>
              <a:rPr lang="ru-RU" sz="2000" dirty="0" err="1"/>
              <a:t>гаплоблокам</a:t>
            </a:r>
            <a:endParaRPr lang="ru-RU" sz="2000" dirty="0"/>
          </a:p>
          <a:p>
            <a:endParaRPr lang="ru-RU" sz="2000" dirty="0"/>
          </a:p>
          <a:p>
            <a:r>
              <a:rPr lang="ru-RU" sz="2000" dirty="0"/>
              <a:t>Тестирование на подобранных геномах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68132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E4DF5-DB81-9F46-818A-94E1AD5A6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Прогресс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A2AA2C4-2E8F-174C-8834-2845D9D004F8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8480322" cy="3986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/>
              <a:t>Знакомство со статьями по теме</a:t>
            </a:r>
            <a:r>
              <a:rPr lang="en-US" sz="2000" dirty="0"/>
              <a:t>*</a:t>
            </a:r>
            <a:r>
              <a:rPr lang="ru-RU" sz="2000" dirty="0"/>
              <a:t>						</a:t>
            </a:r>
            <a:endParaRPr lang="en-US" sz="2000" dirty="0"/>
          </a:p>
          <a:p>
            <a:r>
              <a:rPr lang="ru-RU" sz="2000" dirty="0"/>
              <a:t>Ознакомление с работой уже написанного алгоритма</a:t>
            </a:r>
          </a:p>
          <a:p>
            <a:endParaRPr lang="ru-RU" sz="2000" dirty="0"/>
          </a:p>
          <a:p>
            <a:r>
              <a:rPr lang="ru-RU" sz="2000" dirty="0"/>
              <a:t>Подбор(генерация) геномов для тестов</a:t>
            </a:r>
          </a:p>
          <a:p>
            <a:endParaRPr lang="ru-RU" sz="2000" dirty="0"/>
          </a:p>
          <a:p>
            <a:r>
              <a:rPr lang="ru-RU" sz="2000" dirty="0"/>
              <a:t>Добавление </a:t>
            </a:r>
            <a:r>
              <a:rPr lang="ru-RU" sz="2000" dirty="0" err="1"/>
              <a:t>фазирования</a:t>
            </a:r>
            <a:r>
              <a:rPr lang="ru-RU" sz="2000" dirty="0"/>
              <a:t>(</a:t>
            </a:r>
            <a:r>
              <a:rPr lang="en-US" sz="2000" dirty="0"/>
              <a:t>Beagle, PHASE</a:t>
            </a:r>
            <a:r>
              <a:rPr lang="ru-RU" sz="2000" dirty="0"/>
              <a:t>) и сравнения по </a:t>
            </a:r>
            <a:r>
              <a:rPr lang="ru-RU" sz="2000" dirty="0" err="1"/>
              <a:t>гаплоблокам</a:t>
            </a:r>
            <a:endParaRPr lang="ru-RU" sz="2000" dirty="0"/>
          </a:p>
          <a:p>
            <a:endParaRPr lang="ru-RU" sz="2000" dirty="0"/>
          </a:p>
          <a:p>
            <a:r>
              <a:rPr lang="ru-RU" sz="2000" dirty="0"/>
              <a:t>Тестирование на подобранных геномах</a:t>
            </a:r>
          </a:p>
          <a:p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59D428-88BF-734E-9DD1-C454194C25AE}"/>
              </a:ext>
            </a:extLst>
          </p:cNvPr>
          <p:cNvSpPr txBox="1"/>
          <p:nvPr/>
        </p:nvSpPr>
        <p:spPr>
          <a:xfrm>
            <a:off x="9615948" y="1582340"/>
            <a:ext cx="200578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Готово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Готово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Готово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В работе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В работе</a:t>
            </a:r>
          </a:p>
        </p:txBody>
      </p:sp>
    </p:spTree>
    <p:extLst>
      <p:ext uri="{BB962C8B-B14F-4D97-AF65-F5344CB8AC3E}">
        <p14:creationId xmlns:p14="http://schemas.microsoft.com/office/powerpoint/2010/main" val="802971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1733D-08F6-7A4D-B96B-B85A1EFEE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4936" y="2766218"/>
            <a:ext cx="7422127" cy="1325563"/>
          </a:xfrm>
        </p:spPr>
        <p:txBody>
          <a:bodyPr>
            <a:noAutofit/>
          </a:bodyPr>
          <a:lstStyle/>
          <a:p>
            <a:r>
              <a:rPr lang="ru-RU" sz="54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092207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1263</TotalTime>
  <Words>137</Words>
  <Application>Microsoft Macintosh PowerPoint</Application>
  <PresentationFormat>Widescreen</PresentationFormat>
  <Paragraphs>75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 Определение наиболее вероятного генотипа и этнической принадлежности индивида исходя из генотипа его потомков</vt:lpstr>
      <vt:lpstr>Цель </vt:lpstr>
      <vt:lpstr>Задачи  </vt:lpstr>
      <vt:lpstr> Методы</vt:lpstr>
      <vt:lpstr>PowerPoint Presentation</vt:lpstr>
      <vt:lpstr>Определение этнической принадлежности</vt:lpstr>
      <vt:lpstr>Этапы</vt:lpstr>
      <vt:lpstr>Прогресс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Определение наиболее вероятного генотипа и этнической принадлежности индивида исходя из генотипа его потомков</dc:title>
  <dc:creator>Исаев Василий Сергеевич</dc:creator>
  <cp:lastModifiedBy>Исаев Василий Сергеевич</cp:lastModifiedBy>
  <cp:revision>18</cp:revision>
  <cp:lastPrinted>2019-04-06T02:17:19Z</cp:lastPrinted>
  <dcterms:created xsi:type="dcterms:W3CDTF">2019-04-04T10:21:21Z</dcterms:created>
  <dcterms:modified xsi:type="dcterms:W3CDTF">2019-04-06T03:18:46Z</dcterms:modified>
</cp:coreProperties>
</file>