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620" r:id="rId4"/>
    <p:sldId id="353" r:id="rId5"/>
    <p:sldId id="389" r:id="rId6"/>
    <p:sldId id="601" r:id="rId7"/>
    <p:sldId id="602" r:id="rId8"/>
    <p:sldId id="603" r:id="rId9"/>
    <p:sldId id="604" r:id="rId10"/>
    <p:sldId id="605" r:id="rId11"/>
    <p:sldId id="607" r:id="rId12"/>
    <p:sldId id="606" r:id="rId13"/>
    <p:sldId id="608" r:id="rId14"/>
    <p:sldId id="609" r:id="rId15"/>
    <p:sldId id="610" r:id="rId16"/>
    <p:sldId id="611" r:id="rId17"/>
    <p:sldId id="612" r:id="rId18"/>
    <p:sldId id="614" r:id="rId19"/>
    <p:sldId id="615" r:id="rId20"/>
    <p:sldId id="617" r:id="rId21"/>
    <p:sldId id="616" r:id="rId22"/>
    <p:sldId id="621" r:id="rId23"/>
    <p:sldId id="622" r:id="rId24"/>
    <p:sldId id="623" r:id="rId25"/>
    <p:sldId id="624" r:id="rId26"/>
    <p:sldId id="282" r:id="rId27"/>
    <p:sldId id="504" r:id="rId28"/>
    <p:sldId id="613" r:id="rId29"/>
    <p:sldId id="625" r:id="rId30"/>
    <p:sldId id="505" r:id="rId31"/>
    <p:sldId id="5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Бройни системи" id="{FDF4A34F-1089-45F6-A418-E6381F30CA04}">
          <p14:sldIdLst>
            <p14:sldId id="353"/>
            <p14:sldId id="389"/>
            <p14:sldId id="601"/>
            <p14:sldId id="602"/>
            <p14:sldId id="603"/>
            <p14:sldId id="604"/>
            <p14:sldId id="605"/>
            <p14:sldId id="607"/>
            <p14:sldId id="606"/>
            <p14:sldId id="608"/>
            <p14:sldId id="609"/>
            <p14:sldId id="610"/>
            <p14:sldId id="611"/>
          </p14:sldIdLst>
        </p14:section>
        <p14:section name="Координатна система" id="{C05ACA78-57EA-40E7-A75A-0AFECC2DD34A}">
          <p14:sldIdLst>
            <p14:sldId id="612"/>
            <p14:sldId id="614"/>
            <p14:sldId id="615"/>
            <p14:sldId id="617"/>
            <p14:sldId id="616"/>
          </p14:sldIdLst>
        </p14:section>
        <p14:section name="Квадратно уравнение" id="{CC729332-DCC9-4225-BC36-9261E6F6D8E6}">
          <p14:sldIdLst>
            <p14:sldId id="621"/>
            <p14:sldId id="622"/>
            <p14:sldId id="623"/>
            <p14:sldId id="624"/>
          </p14:sldIdLst>
        </p14:section>
        <p14:section name="End Section" id="{FEBB2B39-B0D3-4DEA-A537-5E3855947BFA}">
          <p14:sldIdLst>
            <p14:sldId id="282"/>
            <p14:sldId id="504"/>
            <p14:sldId id="613"/>
            <p14:sldId id="625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55" y="5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4192" y="1237483"/>
            <a:ext cx="11083636" cy="131572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бройни системи, координатна система и квадратно уравнение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математически концепции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00" y="2446859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19">
        <p:fade/>
      </p:transition>
    </mc:Choice>
    <mc:Fallback xmlns="">
      <p:transition spd="med" advClick="0" advTm="12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Основа: </a:t>
            </a:r>
            <a:r>
              <a:rPr lang="bg-BG" sz="3200" b="1" dirty="0">
                <a:solidFill>
                  <a:srgbClr val="F2A40D"/>
                </a:solidFill>
              </a:rPr>
              <a:t>числото 2</a:t>
            </a:r>
          </a:p>
          <a:p>
            <a:r>
              <a:rPr lang="bg-BG" sz="3200" dirty="0"/>
              <a:t>Представяне на число в двоична бройна система:</a:t>
            </a:r>
          </a:p>
          <a:p>
            <a:pPr lvl="1"/>
            <a:r>
              <a:rPr lang="ru-RU" sz="3000" dirty="0" err="1"/>
              <a:t>числата</a:t>
            </a:r>
            <a:r>
              <a:rPr lang="ru-RU" sz="3000" dirty="0"/>
              <a:t> </a:t>
            </a:r>
            <a:r>
              <a:rPr lang="ru-RU" sz="3000" dirty="0" err="1"/>
              <a:t>записани</a:t>
            </a:r>
            <a:r>
              <a:rPr lang="ru-RU" sz="3000" dirty="0"/>
              <a:t> в </a:t>
            </a:r>
            <a:r>
              <a:rPr lang="ru-RU" sz="3000" dirty="0" err="1"/>
              <a:t>нея</a:t>
            </a:r>
            <a:r>
              <a:rPr lang="ru-RU" sz="3000" dirty="0"/>
              <a:t> </a:t>
            </a:r>
            <a:r>
              <a:rPr lang="ru-RU" sz="3000" dirty="0" err="1"/>
              <a:t>са</a:t>
            </a:r>
            <a:r>
              <a:rPr lang="ru-RU" sz="3000" dirty="0"/>
              <a:t> </a:t>
            </a:r>
            <a:r>
              <a:rPr lang="ru-RU" sz="3000" dirty="0" err="1"/>
              <a:t>подредени</a:t>
            </a:r>
            <a:r>
              <a:rPr lang="ru-RU" sz="3000" dirty="0"/>
              <a:t> по </a:t>
            </a:r>
            <a:r>
              <a:rPr lang="ru-RU" sz="3000" dirty="0" err="1"/>
              <a:t>степените</a:t>
            </a:r>
            <a:r>
              <a:rPr lang="ru-RU" sz="3000" dirty="0"/>
              <a:t> </a:t>
            </a:r>
            <a:br>
              <a:rPr lang="ru-RU" sz="3000" dirty="0"/>
            </a:br>
            <a:r>
              <a:rPr lang="ru-RU" sz="3000" dirty="0"/>
              <a:t>на </a:t>
            </a:r>
            <a:r>
              <a:rPr lang="ru-RU" sz="3000" b="1" dirty="0" err="1"/>
              <a:t>числото</a:t>
            </a:r>
            <a:r>
              <a:rPr lang="ru-RU" sz="3000" b="1" dirty="0"/>
              <a:t> </a:t>
            </a:r>
            <a:r>
              <a:rPr lang="bg-BG" sz="3000" b="1" dirty="0"/>
              <a:t>2</a:t>
            </a:r>
            <a:endParaRPr lang="en-US" sz="3000" b="1" dirty="0"/>
          </a:p>
          <a:p>
            <a:pPr lvl="1"/>
            <a:r>
              <a:rPr lang="bg-BG" sz="3000" dirty="0"/>
              <a:t>използват се цифрите: </a:t>
            </a:r>
            <a:r>
              <a:rPr lang="bg-BG" sz="3000" b="1" dirty="0">
                <a:solidFill>
                  <a:srgbClr val="F2A40D"/>
                </a:solidFill>
              </a:rPr>
              <a:t>0 и 1</a:t>
            </a:r>
          </a:p>
          <a:p>
            <a:pPr lvl="1"/>
            <a:r>
              <a:rPr lang="bg-BG" sz="3000" dirty="0"/>
              <a:t>примери:</a:t>
            </a:r>
          </a:p>
          <a:p>
            <a:pPr marL="442912" lvl="1" indent="0">
              <a:buNone/>
            </a:pPr>
            <a:r>
              <a:rPr lang="bg-BG" sz="3000" b="1" dirty="0">
                <a:solidFill>
                  <a:srgbClr val="F2A40D"/>
                </a:solidFill>
              </a:rPr>
              <a:t>10101</a:t>
            </a:r>
            <a:r>
              <a:rPr lang="en-GB" sz="3000" b="1" baseline="-25000" dirty="0"/>
              <a:t>(2)</a:t>
            </a:r>
            <a:r>
              <a:rPr lang="en-US" sz="3000" dirty="0"/>
              <a:t>= (</a:t>
            </a:r>
            <a:r>
              <a:rPr lang="bg-BG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bg-BG" sz="3000" baseline="30000" dirty="0"/>
              <a:t>4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0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bg-BG" sz="3000" baseline="30000" dirty="0"/>
              <a:t>3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bg-BG" sz="3000" baseline="30000" dirty="0"/>
              <a:t>2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0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bg-BG" sz="3000" baseline="30000" dirty="0"/>
              <a:t>1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bg-BG" sz="3000" baseline="30000" dirty="0"/>
              <a:t>0</a:t>
            </a:r>
            <a:r>
              <a:rPr lang="en-US" sz="3000" dirty="0"/>
              <a:t>)</a:t>
            </a:r>
            <a:endParaRPr lang="bg-BG" sz="3000" dirty="0"/>
          </a:p>
          <a:p>
            <a:pPr marL="0" indent="0">
              <a:buNone/>
            </a:pPr>
            <a:r>
              <a:rPr lang="en-US" sz="3000" b="1" dirty="0"/>
              <a:t>     </a:t>
            </a:r>
            <a:r>
              <a:rPr lang="bg-BG" sz="3000" b="1" dirty="0">
                <a:solidFill>
                  <a:srgbClr val="F2A40D"/>
                </a:solidFill>
              </a:rPr>
              <a:t>1101</a:t>
            </a:r>
            <a:r>
              <a:rPr lang="en-GB" sz="3000" b="1" baseline="-25000" dirty="0"/>
              <a:t> (2)</a:t>
            </a:r>
            <a:r>
              <a:rPr lang="bg-BG" sz="3000" b="1" dirty="0"/>
              <a:t> </a:t>
            </a:r>
            <a:r>
              <a:rPr lang="en-US" sz="3000" dirty="0"/>
              <a:t>= (</a:t>
            </a:r>
            <a:r>
              <a:rPr lang="bg-BG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en-US" sz="3000" baseline="30000" dirty="0"/>
              <a:t>3</a:t>
            </a:r>
            <a:r>
              <a:rPr lang="en-US" sz="3000" dirty="0"/>
              <a:t>) + (</a:t>
            </a:r>
            <a:r>
              <a:rPr lang="en-US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en-US" sz="3000" baseline="30000" dirty="0"/>
              <a:t>2</a:t>
            </a:r>
            <a:r>
              <a:rPr lang="en-US" sz="3000" dirty="0"/>
              <a:t>) + (</a:t>
            </a:r>
            <a:r>
              <a:rPr lang="en-US" sz="3000" b="1" dirty="0">
                <a:solidFill>
                  <a:srgbClr val="F2A40D"/>
                </a:solidFill>
              </a:rPr>
              <a:t>0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en-US" sz="3000" baseline="30000" dirty="0"/>
              <a:t>1</a:t>
            </a:r>
            <a:r>
              <a:rPr lang="en-US" sz="3000" dirty="0"/>
              <a:t>) + (</a:t>
            </a:r>
            <a:r>
              <a:rPr lang="en-US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</a:t>
            </a:r>
            <a:r>
              <a:rPr lang="bg-BG" sz="3000" dirty="0"/>
              <a:t>2</a:t>
            </a:r>
            <a:r>
              <a:rPr lang="en-US" sz="3000" baseline="30000" dirty="0"/>
              <a:t>0</a:t>
            </a:r>
            <a:r>
              <a:rPr lang="en-US" sz="3000" dirty="0"/>
              <a:t>)</a:t>
            </a:r>
            <a:endParaRPr lang="en-US" sz="3000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Основа: </a:t>
            </a:r>
            <a:r>
              <a:rPr lang="bg-BG" sz="3200" b="1" dirty="0">
                <a:solidFill>
                  <a:srgbClr val="F2A40D"/>
                </a:solidFill>
              </a:rPr>
              <a:t>числото 8</a:t>
            </a:r>
          </a:p>
          <a:p>
            <a:r>
              <a:rPr lang="bg-BG" sz="3200" dirty="0"/>
              <a:t>Представяне на число в осмична бройна система:</a:t>
            </a:r>
          </a:p>
          <a:p>
            <a:pPr lvl="1"/>
            <a:r>
              <a:rPr lang="ru-RU" sz="3000" dirty="0" err="1"/>
              <a:t>числата</a:t>
            </a:r>
            <a:r>
              <a:rPr lang="ru-RU" sz="3000" dirty="0"/>
              <a:t> </a:t>
            </a:r>
            <a:r>
              <a:rPr lang="ru-RU" sz="3000" dirty="0" err="1"/>
              <a:t>записани</a:t>
            </a:r>
            <a:r>
              <a:rPr lang="ru-RU" sz="3000" dirty="0"/>
              <a:t> в </a:t>
            </a:r>
            <a:r>
              <a:rPr lang="ru-RU" sz="3000" dirty="0" err="1"/>
              <a:t>нея</a:t>
            </a:r>
            <a:r>
              <a:rPr lang="ru-RU" sz="3000" dirty="0"/>
              <a:t> </a:t>
            </a:r>
            <a:r>
              <a:rPr lang="ru-RU" sz="3000" dirty="0" err="1"/>
              <a:t>са</a:t>
            </a:r>
            <a:r>
              <a:rPr lang="ru-RU" sz="3000" dirty="0"/>
              <a:t> </a:t>
            </a:r>
            <a:r>
              <a:rPr lang="ru-RU" sz="3000" dirty="0" err="1"/>
              <a:t>подредени</a:t>
            </a:r>
            <a:r>
              <a:rPr lang="ru-RU" sz="3000" dirty="0"/>
              <a:t> по </a:t>
            </a:r>
            <a:r>
              <a:rPr lang="ru-RU" sz="3000" dirty="0" err="1"/>
              <a:t>степените</a:t>
            </a:r>
            <a:br>
              <a:rPr lang="ru-RU" sz="3000" dirty="0"/>
            </a:br>
            <a:r>
              <a:rPr lang="ru-RU" sz="3000" dirty="0"/>
              <a:t>на </a:t>
            </a:r>
            <a:r>
              <a:rPr lang="ru-RU" sz="3000" b="1" dirty="0" err="1"/>
              <a:t>числото</a:t>
            </a:r>
            <a:r>
              <a:rPr lang="ru-RU" sz="3000" b="1" dirty="0"/>
              <a:t> </a:t>
            </a:r>
            <a:r>
              <a:rPr lang="bg-BG" sz="3000" b="1" dirty="0"/>
              <a:t>8</a:t>
            </a:r>
            <a:endParaRPr lang="en-US" sz="3000" b="1" dirty="0"/>
          </a:p>
          <a:p>
            <a:pPr lvl="1"/>
            <a:r>
              <a:rPr lang="bg-BG" sz="3000" dirty="0"/>
              <a:t>използват се цифрите: </a:t>
            </a:r>
            <a:r>
              <a:rPr lang="bg-BG" sz="3000" b="1" dirty="0">
                <a:solidFill>
                  <a:srgbClr val="F2A40D"/>
                </a:solidFill>
              </a:rPr>
              <a:t>0, 1, 2, 3, 4, 5, 6, 7</a:t>
            </a:r>
          </a:p>
          <a:p>
            <a:pPr lvl="1"/>
            <a:r>
              <a:rPr lang="bg-BG" sz="3000" dirty="0"/>
              <a:t>примери:</a:t>
            </a:r>
          </a:p>
          <a:p>
            <a:pPr marL="442912" lvl="1" indent="0">
              <a:buNone/>
            </a:pPr>
            <a:r>
              <a:rPr lang="bg-BG" sz="3000" b="1" dirty="0">
                <a:solidFill>
                  <a:srgbClr val="F2A40D"/>
                </a:solidFill>
              </a:rPr>
              <a:t>15364</a:t>
            </a:r>
            <a:r>
              <a:rPr lang="en-GB" sz="3000" b="1" baseline="-25000" dirty="0"/>
              <a:t>(</a:t>
            </a:r>
            <a:r>
              <a:rPr lang="bg-BG" sz="3000" b="1" baseline="-25000" dirty="0"/>
              <a:t>8</a:t>
            </a:r>
            <a:r>
              <a:rPr lang="en-GB" sz="3000" b="1" baseline="-25000" dirty="0"/>
              <a:t>)</a:t>
            </a:r>
            <a:r>
              <a:rPr lang="en-US" sz="3000" dirty="0"/>
              <a:t>= (</a:t>
            </a:r>
            <a:r>
              <a:rPr lang="bg-BG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bg-BG" sz="3000" baseline="30000" dirty="0"/>
              <a:t>4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5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bg-BG" sz="3000" baseline="30000" dirty="0"/>
              <a:t>3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3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bg-BG" sz="3000" baseline="30000" dirty="0"/>
              <a:t>2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6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bg-BG" sz="3000" baseline="30000" dirty="0"/>
              <a:t>1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4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bg-BG" sz="3000" baseline="30000" dirty="0"/>
              <a:t>0</a:t>
            </a:r>
            <a:r>
              <a:rPr lang="en-US" sz="3000" dirty="0"/>
              <a:t>)</a:t>
            </a:r>
            <a:endParaRPr lang="bg-BG" sz="3000" dirty="0"/>
          </a:p>
          <a:p>
            <a:pPr marL="0" indent="0">
              <a:buNone/>
            </a:pPr>
            <a:r>
              <a:rPr lang="en-US" sz="3000" b="1" dirty="0"/>
              <a:t>     </a:t>
            </a:r>
            <a:r>
              <a:rPr lang="bg-BG" sz="3000" b="1" dirty="0">
                <a:solidFill>
                  <a:srgbClr val="F2A40D"/>
                </a:solidFill>
              </a:rPr>
              <a:t>4561</a:t>
            </a:r>
            <a:r>
              <a:rPr lang="en-GB" sz="3000" b="1" baseline="-25000" dirty="0"/>
              <a:t> (</a:t>
            </a:r>
            <a:r>
              <a:rPr lang="bg-BG" sz="3000" b="1" baseline="-25000" dirty="0"/>
              <a:t>8</a:t>
            </a:r>
            <a:r>
              <a:rPr lang="en-GB" sz="3000" b="1" baseline="-25000" dirty="0"/>
              <a:t>)</a:t>
            </a:r>
            <a:r>
              <a:rPr lang="bg-BG" sz="3000" b="1" dirty="0"/>
              <a:t> </a:t>
            </a:r>
            <a:r>
              <a:rPr lang="en-US" sz="3000" dirty="0"/>
              <a:t>= (</a:t>
            </a:r>
            <a:r>
              <a:rPr lang="bg-BG" sz="3000" b="1" dirty="0">
                <a:solidFill>
                  <a:srgbClr val="F2A40D"/>
                </a:solidFill>
              </a:rPr>
              <a:t>4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en-US" sz="3000" baseline="30000" dirty="0"/>
              <a:t>3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5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en-US" sz="3000" baseline="30000" dirty="0"/>
              <a:t>2</a:t>
            </a:r>
            <a:r>
              <a:rPr lang="en-US" sz="3000" dirty="0"/>
              <a:t>) + (</a:t>
            </a:r>
            <a:r>
              <a:rPr lang="bg-BG" sz="3000" b="1" dirty="0">
                <a:solidFill>
                  <a:srgbClr val="F2A40D"/>
                </a:solidFill>
              </a:rPr>
              <a:t>6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en-US" sz="3000" baseline="30000" dirty="0"/>
              <a:t>1</a:t>
            </a:r>
            <a:r>
              <a:rPr lang="en-US" sz="3000" dirty="0"/>
              <a:t>) + (</a:t>
            </a:r>
            <a:r>
              <a:rPr lang="en-US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</a:t>
            </a:r>
            <a:r>
              <a:rPr lang="bg-BG" sz="3000" dirty="0"/>
              <a:t>8</a:t>
            </a:r>
            <a:r>
              <a:rPr lang="en-US" sz="3000" baseline="30000" dirty="0"/>
              <a:t>0</a:t>
            </a:r>
            <a:r>
              <a:rPr lang="en-US" sz="3000" dirty="0"/>
              <a:t>)</a:t>
            </a:r>
            <a:endParaRPr lang="en-US" sz="3000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Осмична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Основа: </a:t>
            </a:r>
            <a:r>
              <a:rPr lang="bg-BG" sz="3200" b="1" dirty="0">
                <a:solidFill>
                  <a:srgbClr val="F2A40D"/>
                </a:solidFill>
              </a:rPr>
              <a:t>числото 16</a:t>
            </a:r>
          </a:p>
          <a:p>
            <a:r>
              <a:rPr lang="bg-BG" sz="3200" dirty="0"/>
              <a:t>Представяне на число в осмична бройна система:</a:t>
            </a:r>
          </a:p>
          <a:p>
            <a:pPr lvl="1"/>
            <a:r>
              <a:rPr lang="ru-RU" sz="3000" dirty="0" err="1"/>
              <a:t>числата</a:t>
            </a:r>
            <a:r>
              <a:rPr lang="ru-RU" sz="3000" dirty="0"/>
              <a:t> </a:t>
            </a:r>
            <a:r>
              <a:rPr lang="ru-RU" sz="3000" dirty="0" err="1"/>
              <a:t>записани</a:t>
            </a:r>
            <a:r>
              <a:rPr lang="ru-RU" sz="3000" dirty="0"/>
              <a:t> в </a:t>
            </a:r>
            <a:r>
              <a:rPr lang="ru-RU" sz="3000" dirty="0" err="1"/>
              <a:t>нея</a:t>
            </a:r>
            <a:r>
              <a:rPr lang="ru-RU" sz="3000" dirty="0"/>
              <a:t> </a:t>
            </a:r>
            <a:r>
              <a:rPr lang="ru-RU" sz="3000" dirty="0" err="1"/>
              <a:t>са</a:t>
            </a:r>
            <a:r>
              <a:rPr lang="ru-RU" sz="3000" dirty="0"/>
              <a:t> </a:t>
            </a:r>
            <a:r>
              <a:rPr lang="ru-RU" sz="3000" dirty="0" err="1"/>
              <a:t>подредени</a:t>
            </a:r>
            <a:r>
              <a:rPr lang="ru-RU" sz="3000" dirty="0"/>
              <a:t> по </a:t>
            </a:r>
            <a:r>
              <a:rPr lang="ru-RU" sz="3000" dirty="0" err="1"/>
              <a:t>степените</a:t>
            </a:r>
            <a:r>
              <a:rPr lang="ru-RU" sz="3000" dirty="0"/>
              <a:t> </a:t>
            </a:r>
            <a:br>
              <a:rPr lang="ru-RU" sz="3000" dirty="0"/>
            </a:br>
            <a:r>
              <a:rPr lang="ru-RU" sz="3000" dirty="0"/>
              <a:t>на </a:t>
            </a:r>
            <a:r>
              <a:rPr lang="ru-RU" sz="3000" b="1" dirty="0" err="1"/>
              <a:t>числото</a:t>
            </a:r>
            <a:r>
              <a:rPr lang="ru-RU" sz="3000" b="1" dirty="0"/>
              <a:t> </a:t>
            </a:r>
            <a:r>
              <a:rPr lang="en-US" sz="3000" b="1" dirty="0"/>
              <a:t>16</a:t>
            </a:r>
          </a:p>
          <a:p>
            <a:pPr lvl="1"/>
            <a:r>
              <a:rPr lang="bg-BG" sz="3000" dirty="0"/>
              <a:t>използват се </a:t>
            </a:r>
            <a:r>
              <a:rPr lang="bg-BG" sz="3000" b="1" dirty="0"/>
              <a:t>цифрите</a:t>
            </a:r>
            <a:r>
              <a:rPr lang="en-US" sz="3000" b="1" dirty="0"/>
              <a:t> </a:t>
            </a:r>
            <a:r>
              <a:rPr lang="bg-BG" sz="3000" b="1" dirty="0"/>
              <a:t>от 0 до 9 </a:t>
            </a:r>
            <a:r>
              <a:rPr lang="bg-BG" sz="3000" dirty="0"/>
              <a:t>и </a:t>
            </a:r>
            <a:r>
              <a:rPr lang="bg-BG" sz="3000" b="1" dirty="0"/>
              <a:t>буквите от </a:t>
            </a:r>
            <a:r>
              <a:rPr lang="en-US" sz="3000" b="1" dirty="0"/>
              <a:t>A </a:t>
            </a:r>
            <a:r>
              <a:rPr lang="bg-BG" sz="3000" b="1" dirty="0"/>
              <a:t>до </a:t>
            </a:r>
            <a:r>
              <a:rPr lang="en-US" sz="3000" b="1" dirty="0"/>
              <a:t>F</a:t>
            </a:r>
            <a:r>
              <a:rPr lang="bg-BG" sz="3000" dirty="0"/>
              <a:t>: </a:t>
            </a:r>
            <a:r>
              <a:rPr lang="bg-BG" sz="3000" b="1" dirty="0">
                <a:solidFill>
                  <a:srgbClr val="F2A40D"/>
                </a:solidFill>
              </a:rPr>
              <a:t>0, 1, 2, 3, 4, 5, 6, 7, 8, 9, А, </a:t>
            </a:r>
            <a:r>
              <a:rPr lang="en-US" sz="3000" b="1" dirty="0">
                <a:solidFill>
                  <a:srgbClr val="F2A40D"/>
                </a:solidFill>
              </a:rPr>
              <a:t>B, C, D, E, F</a:t>
            </a:r>
            <a:endParaRPr lang="bg-BG" sz="3000" b="1" dirty="0">
              <a:solidFill>
                <a:srgbClr val="F2A40D"/>
              </a:solidFill>
            </a:endParaRPr>
          </a:p>
          <a:p>
            <a:pPr lvl="1"/>
            <a:r>
              <a:rPr lang="bg-BG" sz="3000" dirty="0"/>
              <a:t>примери:</a:t>
            </a:r>
          </a:p>
          <a:p>
            <a:pPr marL="442912" lvl="1" indent="0">
              <a:buNone/>
            </a:pPr>
            <a:r>
              <a:rPr lang="en-US" sz="3000" b="1" dirty="0">
                <a:solidFill>
                  <a:srgbClr val="F2A40D"/>
                </a:solidFill>
              </a:rPr>
              <a:t>D1E</a:t>
            </a:r>
            <a:r>
              <a:rPr lang="en-GB" sz="3000" b="1" baseline="-25000" dirty="0"/>
              <a:t>(</a:t>
            </a:r>
            <a:r>
              <a:rPr lang="en-US" sz="3000" b="1" baseline="-25000" dirty="0"/>
              <a:t>16</a:t>
            </a:r>
            <a:r>
              <a:rPr lang="en-GB" sz="3000" b="1" baseline="-25000" dirty="0"/>
              <a:t>)</a:t>
            </a:r>
            <a:r>
              <a:rPr lang="en-US" sz="3000" dirty="0"/>
              <a:t>= (</a:t>
            </a:r>
            <a:r>
              <a:rPr lang="en-US" sz="3000" b="1" dirty="0">
                <a:solidFill>
                  <a:srgbClr val="F2A40D"/>
                </a:solidFill>
              </a:rPr>
              <a:t>D</a:t>
            </a:r>
            <a:r>
              <a:rPr lang="en-US" sz="3000" dirty="0"/>
              <a:t>×16</a:t>
            </a:r>
            <a:r>
              <a:rPr lang="en-US" sz="3000" baseline="30000" dirty="0"/>
              <a:t>2</a:t>
            </a:r>
            <a:r>
              <a:rPr lang="en-US" sz="3000" dirty="0"/>
              <a:t>) + (</a:t>
            </a:r>
            <a:r>
              <a:rPr lang="en-US" sz="3000" b="1" dirty="0">
                <a:solidFill>
                  <a:srgbClr val="F2A40D"/>
                </a:solidFill>
              </a:rPr>
              <a:t>1</a:t>
            </a:r>
            <a:r>
              <a:rPr lang="en-US" sz="3000" dirty="0"/>
              <a:t>×16</a:t>
            </a:r>
            <a:r>
              <a:rPr lang="en-US" sz="3000" baseline="30000" dirty="0"/>
              <a:t>1</a:t>
            </a:r>
            <a:r>
              <a:rPr lang="en-US" sz="3000" dirty="0"/>
              <a:t>) + (</a:t>
            </a:r>
            <a:r>
              <a:rPr lang="en-US" sz="3000" b="1" dirty="0">
                <a:solidFill>
                  <a:srgbClr val="F2A40D"/>
                </a:solidFill>
              </a:rPr>
              <a:t>E</a:t>
            </a:r>
            <a:r>
              <a:rPr lang="en-US" sz="3000" dirty="0"/>
              <a:t>×16</a:t>
            </a:r>
            <a:r>
              <a:rPr lang="en-US" sz="3000" baseline="30000" dirty="0"/>
              <a:t>0</a:t>
            </a:r>
            <a:r>
              <a:rPr lang="en-US" sz="3000" dirty="0"/>
              <a:t>)</a:t>
            </a:r>
          </a:p>
          <a:p>
            <a:pPr marL="442912" lvl="1" indent="0">
              <a:buNone/>
            </a:pPr>
            <a:r>
              <a:rPr lang="en-US" sz="3000" b="1" dirty="0">
                <a:solidFill>
                  <a:srgbClr val="F2A40D"/>
                </a:solidFill>
              </a:rPr>
              <a:t>A2B</a:t>
            </a:r>
            <a:r>
              <a:rPr lang="en-GB" sz="3000" b="1" baseline="-25000" dirty="0"/>
              <a:t>(</a:t>
            </a:r>
            <a:r>
              <a:rPr lang="en-US" sz="3000" b="1" baseline="-25000" dirty="0"/>
              <a:t>16</a:t>
            </a:r>
            <a:r>
              <a:rPr lang="en-GB" sz="3000" b="1" baseline="-25000" dirty="0"/>
              <a:t>)</a:t>
            </a:r>
            <a:r>
              <a:rPr lang="en-US" sz="3000" dirty="0"/>
              <a:t>= (</a:t>
            </a:r>
            <a:r>
              <a:rPr lang="en-US" sz="3000" b="1" dirty="0">
                <a:solidFill>
                  <a:srgbClr val="F2A40D"/>
                </a:solidFill>
              </a:rPr>
              <a:t>A</a:t>
            </a:r>
            <a:r>
              <a:rPr lang="en-US" sz="3000" dirty="0"/>
              <a:t>×16</a:t>
            </a:r>
            <a:r>
              <a:rPr lang="en-US" sz="3000" baseline="30000" dirty="0"/>
              <a:t>2</a:t>
            </a:r>
            <a:r>
              <a:rPr lang="en-US" sz="3000" dirty="0"/>
              <a:t>) + (</a:t>
            </a:r>
            <a:r>
              <a:rPr lang="en-US" sz="3000" b="1" dirty="0">
                <a:solidFill>
                  <a:srgbClr val="F2A40D"/>
                </a:solidFill>
              </a:rPr>
              <a:t>2</a:t>
            </a:r>
            <a:r>
              <a:rPr lang="en-US" sz="3000" dirty="0"/>
              <a:t>×16</a:t>
            </a:r>
            <a:r>
              <a:rPr lang="en-US" sz="3000" baseline="30000" dirty="0"/>
              <a:t>1</a:t>
            </a:r>
            <a:r>
              <a:rPr lang="en-US" sz="3000" dirty="0"/>
              <a:t>) + (</a:t>
            </a:r>
            <a:r>
              <a:rPr lang="en-US" sz="3000" b="1" dirty="0">
                <a:solidFill>
                  <a:srgbClr val="F2A40D"/>
                </a:solidFill>
              </a:rPr>
              <a:t>B</a:t>
            </a:r>
            <a:r>
              <a:rPr lang="en-US" sz="3000" dirty="0"/>
              <a:t>×16</a:t>
            </a:r>
            <a:r>
              <a:rPr lang="en-US" sz="3000" baseline="30000" dirty="0"/>
              <a:t>0</a:t>
            </a:r>
            <a:r>
              <a:rPr lang="en-US" sz="3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0317-8893-4CDC-B8AE-D90264249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17" y="5184000"/>
            <a:ext cx="3278314" cy="1050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83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AFA38-E313-49B9-826E-F6A97628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707A-B3A5-4AB3-9155-2705AA8E4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Съществуват следните видове преобразувания:</a:t>
            </a:r>
          </a:p>
          <a:p>
            <a:pPr lvl="1"/>
            <a:r>
              <a:rPr lang="bg-BG" dirty="0"/>
              <a:t>от двоична в десетична бройна система</a:t>
            </a:r>
          </a:p>
          <a:p>
            <a:pPr lvl="1"/>
            <a:r>
              <a:rPr lang="bg-BG" dirty="0"/>
              <a:t>от шестнадесетична в десетична бройна система</a:t>
            </a:r>
          </a:p>
          <a:p>
            <a:pPr lvl="1"/>
            <a:r>
              <a:rPr lang="bg-BG" dirty="0"/>
              <a:t>от двоична в шестнадесетична бройна система</a:t>
            </a:r>
          </a:p>
          <a:p>
            <a:pPr lvl="1"/>
            <a:r>
              <a:rPr lang="bg-BG" dirty="0"/>
              <a:t>от десетична в шестнадесетична бройна система</a:t>
            </a:r>
          </a:p>
          <a:p>
            <a:pPr lvl="1"/>
            <a:r>
              <a:rPr lang="bg-BG" dirty="0"/>
              <a:t>от десетична в двоична бройна система</a:t>
            </a:r>
          </a:p>
          <a:p>
            <a:pPr lvl="1"/>
            <a:r>
              <a:rPr lang="bg-BG" dirty="0"/>
              <a:t>от шестнадесетична в двоична бройна система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6E31FB-1FAD-4005-968C-3B15F0CF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Преобразувания между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двоична бройна система</a:t>
            </a:r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100101</a:t>
            </a:r>
            <a:r>
              <a:rPr lang="en-GB" sz="3200" b="1" baseline="-25000" dirty="0"/>
              <a:t> (2</a:t>
            </a:r>
            <a:r>
              <a:rPr lang="bg-BG" sz="3200" b="1" baseline="-25000" dirty="0"/>
              <a:t>)</a:t>
            </a:r>
            <a:r>
              <a:rPr lang="bg-BG" sz="3200" dirty="0"/>
              <a:t> = </a:t>
            </a:r>
          </a:p>
          <a:p>
            <a:pPr marL="442912" lvl="1" indent="0">
              <a:buNone/>
            </a:pPr>
            <a:r>
              <a:rPr lang="bg-BG" sz="3200" dirty="0"/>
              <a:t>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5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</a:t>
            </a:r>
            <a:r>
              <a:rPr lang="bg-BG" sz="3200" dirty="0"/>
              <a:t>2</a:t>
            </a:r>
            <a:r>
              <a:rPr lang="bg-BG" sz="3200" baseline="30000" dirty="0"/>
              <a:t>0</a:t>
            </a:r>
            <a:r>
              <a:rPr lang="en-US" sz="3200" dirty="0"/>
              <a:t>)</a:t>
            </a:r>
            <a:r>
              <a:rPr lang="bg-BG" sz="3200" dirty="0"/>
              <a:t> = </a:t>
            </a:r>
          </a:p>
          <a:p>
            <a:pPr marL="442912" lvl="1" indent="0">
              <a:buNone/>
            </a:pPr>
            <a:r>
              <a:rPr lang="bg-BG" sz="3200" dirty="0"/>
              <a:t>= 32 + 0 + 0 + 4 + 1 = </a:t>
            </a:r>
            <a:r>
              <a:rPr lang="bg-BG" sz="3200" b="1" dirty="0">
                <a:solidFill>
                  <a:srgbClr val="F2A40D"/>
                </a:solidFill>
              </a:rPr>
              <a:t>37</a:t>
            </a:r>
            <a:r>
              <a:rPr lang="en-GB" sz="3200" b="1" baseline="-25000" dirty="0"/>
              <a:t> (</a:t>
            </a:r>
            <a:r>
              <a:rPr lang="bg-BG" sz="3200" b="1" baseline="-25000" dirty="0"/>
              <a:t>10)</a:t>
            </a:r>
          </a:p>
          <a:p>
            <a:r>
              <a:rPr lang="bg-BG" dirty="0"/>
              <a:t>от шестнадесетична бройна система</a:t>
            </a:r>
            <a:br>
              <a:rPr lang="bg-BG" dirty="0"/>
            </a:br>
            <a:r>
              <a:rPr lang="en-US" sz="3200" b="1" dirty="0">
                <a:solidFill>
                  <a:srgbClr val="F2A40D"/>
                </a:solidFill>
              </a:rPr>
              <a:t>C1A</a:t>
            </a:r>
            <a:r>
              <a:rPr lang="en-GB" sz="3200" b="1" baseline="-25000" dirty="0"/>
              <a:t>(</a:t>
            </a:r>
            <a:r>
              <a:rPr lang="en-US" sz="3200" b="1" baseline="-25000" dirty="0"/>
              <a:t>16</a:t>
            </a:r>
            <a:r>
              <a:rPr lang="en-GB" sz="3200" b="1" baseline="-25000" dirty="0"/>
              <a:t>) </a:t>
            </a:r>
            <a:r>
              <a:rPr lang="en-US" sz="3200" dirty="0"/>
              <a:t>= (</a:t>
            </a:r>
            <a:r>
              <a:rPr lang="en-US" sz="3200" b="1" dirty="0">
                <a:solidFill>
                  <a:srgbClr val="F2A40D"/>
                </a:solidFill>
              </a:rPr>
              <a:t>C</a:t>
            </a:r>
            <a:r>
              <a:rPr lang="en-US" sz="3200" dirty="0"/>
              <a:t>×16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×16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A</a:t>
            </a:r>
            <a:r>
              <a:rPr lang="en-US" sz="3200" dirty="0"/>
              <a:t>×16</a:t>
            </a:r>
            <a:r>
              <a:rPr lang="en-US" sz="3200" baseline="30000" dirty="0"/>
              <a:t>0</a:t>
            </a:r>
            <a:r>
              <a:rPr lang="en-US" sz="3200" dirty="0"/>
              <a:t>) =</a:t>
            </a:r>
            <a:br>
              <a:rPr lang="bg-BG" sz="3200" dirty="0"/>
            </a:br>
            <a:r>
              <a:rPr lang="en-US" sz="3200" dirty="0"/>
              <a:t>= 12x256 + 1x16 + 10x1 = </a:t>
            </a:r>
            <a:br>
              <a:rPr lang="bg-BG" sz="3200" dirty="0"/>
            </a:br>
            <a:r>
              <a:rPr lang="en-US" sz="3200" dirty="0"/>
              <a:t>= 3072 + 16 + 10 = </a:t>
            </a:r>
            <a:r>
              <a:rPr lang="en-US" sz="3200" b="1" dirty="0">
                <a:solidFill>
                  <a:srgbClr val="F2A40D"/>
                </a:solidFill>
              </a:rPr>
              <a:t>3098</a:t>
            </a:r>
            <a:r>
              <a:rPr lang="en-GB" sz="3200" b="1" baseline="-25000" dirty="0"/>
              <a:t>(</a:t>
            </a:r>
            <a:r>
              <a:rPr lang="bg-BG" sz="3200" b="1" baseline="-25000" dirty="0"/>
              <a:t>10)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100750"/>
            <a:ext cx="8864999" cy="882654"/>
          </a:xfrm>
        </p:spPr>
        <p:txBody>
          <a:bodyPr>
            <a:normAutofit/>
          </a:bodyPr>
          <a:lstStyle/>
          <a:p>
            <a:r>
              <a:rPr lang="bg-BG" sz="3500" dirty="0"/>
              <a:t>Преобразуване в десетична бройна система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429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от десетична бройна система</a:t>
            </a:r>
          </a:p>
          <a:p>
            <a:pPr marL="442912" lvl="1" indent="0">
              <a:buNone/>
            </a:pPr>
            <a:endParaRPr lang="bg-BG" sz="3400" b="1" dirty="0">
              <a:solidFill>
                <a:srgbClr val="F2A40D"/>
              </a:solidFill>
            </a:endParaRPr>
          </a:p>
          <a:p>
            <a:pPr marL="442912" lvl="1" indent="0">
              <a:buNone/>
            </a:pPr>
            <a:r>
              <a:rPr lang="bg-BG" sz="3400" b="1" dirty="0">
                <a:solidFill>
                  <a:srgbClr val="F2A40D"/>
                </a:solidFill>
              </a:rPr>
              <a:t>47</a:t>
            </a:r>
            <a:r>
              <a:rPr lang="en-GB" sz="3400" b="1" baseline="-25000" dirty="0"/>
              <a:t> (</a:t>
            </a:r>
            <a:r>
              <a:rPr lang="bg-BG" sz="3400" b="1" baseline="-25000" dirty="0"/>
              <a:t>10)  </a:t>
            </a:r>
            <a:r>
              <a:rPr lang="en-US" sz="3400" dirty="0"/>
              <a:t>=</a:t>
            </a:r>
            <a:r>
              <a:rPr lang="bg-BG" sz="3400" dirty="0"/>
              <a:t> </a:t>
            </a:r>
            <a:r>
              <a:rPr lang="bg-BG" sz="3400" b="1" dirty="0">
                <a:solidFill>
                  <a:srgbClr val="F2A40D"/>
                </a:solidFill>
              </a:rPr>
              <a:t>101111</a:t>
            </a:r>
            <a:r>
              <a:rPr lang="en-GB" sz="3400" b="1" baseline="-25000" dirty="0"/>
              <a:t> (</a:t>
            </a:r>
            <a:r>
              <a:rPr lang="bg-BG" sz="3400" b="1" baseline="-25000" dirty="0"/>
              <a:t>2) </a:t>
            </a:r>
            <a:endParaRPr lang="en-US" sz="3400" dirty="0"/>
          </a:p>
          <a:p>
            <a:pPr marL="442912" lvl="1" indent="0">
              <a:buNone/>
            </a:pPr>
            <a:endParaRPr lang="bg-BG" sz="3400" b="1" baseline="-25000" dirty="0"/>
          </a:p>
          <a:p>
            <a:r>
              <a:rPr lang="bg-BG" sz="3400" dirty="0"/>
              <a:t>от шестнадесетична бройна система</a:t>
            </a:r>
            <a:endParaRPr lang="en-US" sz="3400" dirty="0"/>
          </a:p>
          <a:p>
            <a:pPr marL="0" indent="0">
              <a:buNone/>
            </a:pPr>
            <a:r>
              <a:rPr lang="en-US" sz="3400" b="1" dirty="0">
                <a:solidFill>
                  <a:srgbClr val="F2A40D"/>
                </a:solidFill>
              </a:rPr>
              <a:t>    </a:t>
            </a:r>
            <a:r>
              <a:rPr lang="bg-BG" sz="3400" b="1" dirty="0">
                <a:solidFill>
                  <a:srgbClr val="F2A40D"/>
                </a:solidFill>
              </a:rPr>
              <a:t>Е</a:t>
            </a:r>
            <a:r>
              <a:rPr lang="en-US" sz="3400" b="1" dirty="0">
                <a:solidFill>
                  <a:srgbClr val="F2A40D"/>
                </a:solidFill>
              </a:rPr>
              <a:t> </a:t>
            </a:r>
            <a:r>
              <a:rPr lang="bg-BG" sz="3400" b="1" dirty="0">
                <a:solidFill>
                  <a:srgbClr val="F2A40D"/>
                </a:solidFill>
              </a:rPr>
              <a:t>3</a:t>
            </a:r>
            <a:r>
              <a:rPr lang="en-US" sz="3400" b="1" dirty="0">
                <a:solidFill>
                  <a:srgbClr val="F2A40D"/>
                </a:solidFill>
              </a:rPr>
              <a:t> </a:t>
            </a:r>
            <a:r>
              <a:rPr lang="bg-BG" sz="3400" b="1" dirty="0">
                <a:solidFill>
                  <a:srgbClr val="F2A40D"/>
                </a:solidFill>
              </a:rPr>
              <a:t>А</a:t>
            </a:r>
            <a:r>
              <a:rPr lang="en-US" sz="3400" b="1" dirty="0">
                <a:solidFill>
                  <a:srgbClr val="F2A40D"/>
                </a:solidFill>
              </a:rPr>
              <a:t> </a:t>
            </a:r>
            <a:r>
              <a:rPr lang="bg-BG" sz="3400" b="1" dirty="0">
                <a:solidFill>
                  <a:srgbClr val="F2A40D"/>
                </a:solidFill>
              </a:rPr>
              <a:t>5</a:t>
            </a:r>
            <a:r>
              <a:rPr lang="en-GB" sz="3400" b="1" baseline="-25000" dirty="0"/>
              <a:t> (</a:t>
            </a:r>
            <a:r>
              <a:rPr lang="bg-BG" sz="3400" b="1" baseline="-25000" dirty="0"/>
              <a:t>16) </a:t>
            </a:r>
            <a:r>
              <a:rPr lang="en-US" sz="3400" dirty="0"/>
              <a:t>=</a:t>
            </a:r>
            <a:r>
              <a:rPr lang="bg-BG" sz="3400" dirty="0"/>
              <a:t> </a:t>
            </a:r>
            <a:r>
              <a:rPr lang="bg-BG" sz="3400" b="1" dirty="0">
                <a:solidFill>
                  <a:srgbClr val="F2A40D"/>
                </a:solidFill>
              </a:rPr>
              <a:t>1110 0011 1010 0101</a:t>
            </a:r>
            <a:r>
              <a:rPr lang="en-GB" sz="3400" b="1" baseline="-25000" dirty="0"/>
              <a:t> (</a:t>
            </a:r>
            <a:r>
              <a:rPr lang="bg-BG" sz="3400" b="1" baseline="-25000" dirty="0"/>
              <a:t>2)</a:t>
            </a:r>
            <a:r>
              <a:rPr lang="bg-BG" sz="3400" b="1" dirty="0">
                <a:solidFill>
                  <a:srgbClr val="F2A40D"/>
                </a:solidFill>
              </a:rPr>
              <a:t> </a:t>
            </a:r>
            <a:endParaRPr lang="bg-BG" sz="3400" b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100750"/>
            <a:ext cx="8864999" cy="882654"/>
          </a:xfrm>
        </p:spPr>
        <p:txBody>
          <a:bodyPr>
            <a:normAutofit/>
          </a:bodyPr>
          <a:lstStyle/>
          <a:p>
            <a:r>
              <a:rPr lang="bg-BG" sz="3500" dirty="0"/>
              <a:t>Преобразуване в двоична бройна система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E6C3-61B6-45FE-B5D1-7569FF18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0"/>
          <a:stretch/>
        </p:blipFill>
        <p:spPr>
          <a:xfrm>
            <a:off x="5961000" y="1854000"/>
            <a:ext cx="2479016" cy="173262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2EF47D-AFBB-416D-A0AA-0844AB71FEDA}"/>
              </a:ext>
            </a:extLst>
          </p:cNvPr>
          <p:cNvSpPr/>
          <p:nvPr/>
        </p:nvSpPr>
        <p:spPr bwMode="auto">
          <a:xfrm>
            <a:off x="2496000" y="4857524"/>
            <a:ext cx="2190750" cy="1375411"/>
          </a:xfrm>
          <a:custGeom>
            <a:avLst/>
            <a:gdLst>
              <a:gd name="connsiteX0" fmla="*/ 0 w 2190750"/>
              <a:gd name="connsiteY0" fmla="*/ 0 h 1375411"/>
              <a:gd name="connsiteX1" fmla="*/ 1215390 w 2190750"/>
              <a:gd name="connsiteY1" fmla="*/ 1375410 h 1375411"/>
              <a:gd name="connsiteX2" fmla="*/ 2190750 w 2190750"/>
              <a:gd name="connsiteY2" fmla="*/ 7620 h 137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1375411">
                <a:moveTo>
                  <a:pt x="0" y="0"/>
                </a:moveTo>
                <a:cubicBezTo>
                  <a:pt x="425132" y="687070"/>
                  <a:pt x="850265" y="1374140"/>
                  <a:pt x="1215390" y="1375410"/>
                </a:cubicBezTo>
                <a:cubicBezTo>
                  <a:pt x="1580515" y="1376680"/>
                  <a:pt x="1885632" y="692150"/>
                  <a:pt x="2190750" y="762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F9BE611-3E9D-48E9-A9F0-B76700E9CAB0}"/>
              </a:ext>
            </a:extLst>
          </p:cNvPr>
          <p:cNvSpPr/>
          <p:nvPr/>
        </p:nvSpPr>
        <p:spPr bwMode="auto">
          <a:xfrm>
            <a:off x="2865790" y="4870424"/>
            <a:ext cx="2819400" cy="1306922"/>
          </a:xfrm>
          <a:custGeom>
            <a:avLst/>
            <a:gdLst>
              <a:gd name="connsiteX0" fmla="*/ 0 w 2819400"/>
              <a:gd name="connsiteY0" fmla="*/ 0 h 1306922"/>
              <a:gd name="connsiteX1" fmla="*/ 1783080 w 2819400"/>
              <a:gd name="connsiteY1" fmla="*/ 1306830 h 1306922"/>
              <a:gd name="connsiteX2" fmla="*/ 2819400 w 2819400"/>
              <a:gd name="connsiteY2" fmla="*/ 53340 h 130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1306922">
                <a:moveTo>
                  <a:pt x="0" y="0"/>
                </a:moveTo>
                <a:cubicBezTo>
                  <a:pt x="656590" y="648970"/>
                  <a:pt x="1313180" y="1297940"/>
                  <a:pt x="1783080" y="1306830"/>
                </a:cubicBezTo>
                <a:cubicBezTo>
                  <a:pt x="2252980" y="1315720"/>
                  <a:pt x="2536190" y="684530"/>
                  <a:pt x="2819400" y="5334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B04919F-F70B-413C-A958-321C08259A03}"/>
              </a:ext>
            </a:extLst>
          </p:cNvPr>
          <p:cNvSpPr/>
          <p:nvPr/>
        </p:nvSpPr>
        <p:spPr bwMode="auto">
          <a:xfrm>
            <a:off x="3217877" y="4870424"/>
            <a:ext cx="3596640" cy="1428756"/>
          </a:xfrm>
          <a:custGeom>
            <a:avLst/>
            <a:gdLst>
              <a:gd name="connsiteX0" fmla="*/ 0 w 3596640"/>
              <a:gd name="connsiteY0" fmla="*/ 0 h 1428756"/>
              <a:gd name="connsiteX1" fmla="*/ 2308860 w 3596640"/>
              <a:gd name="connsiteY1" fmla="*/ 1428750 h 1428756"/>
              <a:gd name="connsiteX2" fmla="*/ 3596640 w 3596640"/>
              <a:gd name="connsiteY2" fmla="*/ 15240 h 142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6640" h="1428756">
                <a:moveTo>
                  <a:pt x="0" y="0"/>
                </a:moveTo>
                <a:cubicBezTo>
                  <a:pt x="854710" y="713105"/>
                  <a:pt x="1709420" y="1426210"/>
                  <a:pt x="2308860" y="1428750"/>
                </a:cubicBezTo>
                <a:cubicBezTo>
                  <a:pt x="2908300" y="1431290"/>
                  <a:pt x="3252470" y="723265"/>
                  <a:pt x="3596640" y="15240"/>
                </a:cubicBezTo>
              </a:path>
            </a:pathLst>
          </a:cu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CA35C60-E9DC-4838-833A-1A20E513F186}"/>
              </a:ext>
            </a:extLst>
          </p:cNvPr>
          <p:cNvSpPr/>
          <p:nvPr/>
        </p:nvSpPr>
        <p:spPr bwMode="auto">
          <a:xfrm>
            <a:off x="3522030" y="4861184"/>
            <a:ext cx="4217670" cy="1584978"/>
          </a:xfrm>
          <a:custGeom>
            <a:avLst/>
            <a:gdLst>
              <a:gd name="connsiteX0" fmla="*/ 0 w 4217670"/>
              <a:gd name="connsiteY0" fmla="*/ 0 h 1584978"/>
              <a:gd name="connsiteX1" fmla="*/ 2887980 w 4217670"/>
              <a:gd name="connsiteY1" fmla="*/ 1584960 h 1584978"/>
              <a:gd name="connsiteX2" fmla="*/ 4217670 w 4217670"/>
              <a:gd name="connsiteY2" fmla="*/ 34290 h 158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670" h="1584978">
                <a:moveTo>
                  <a:pt x="0" y="0"/>
                </a:moveTo>
                <a:cubicBezTo>
                  <a:pt x="1092517" y="789622"/>
                  <a:pt x="2185035" y="1579245"/>
                  <a:pt x="2887980" y="1584960"/>
                </a:cubicBezTo>
                <a:cubicBezTo>
                  <a:pt x="3590925" y="1590675"/>
                  <a:pt x="4009390" y="256540"/>
                  <a:pt x="4217670" y="3429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52C284-C6A9-4FA4-8EF0-1F74E4B509D9}"/>
              </a:ext>
            </a:extLst>
          </p:cNvPr>
          <p:cNvSpPr/>
          <p:nvPr/>
        </p:nvSpPr>
        <p:spPr bwMode="auto">
          <a:xfrm>
            <a:off x="2292694" y="4505982"/>
            <a:ext cx="310634" cy="37227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931405-026B-4B20-B4EB-E0CB32070AE7}"/>
              </a:ext>
            </a:extLst>
          </p:cNvPr>
          <p:cNvSpPr/>
          <p:nvPr/>
        </p:nvSpPr>
        <p:spPr bwMode="auto">
          <a:xfrm>
            <a:off x="2648328" y="4506208"/>
            <a:ext cx="315000" cy="37227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BA48B-AF68-4B11-B2AF-FD7AAF55A092}"/>
              </a:ext>
            </a:extLst>
          </p:cNvPr>
          <p:cNvSpPr/>
          <p:nvPr/>
        </p:nvSpPr>
        <p:spPr bwMode="auto">
          <a:xfrm>
            <a:off x="3005392" y="4511293"/>
            <a:ext cx="315000" cy="372274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992F1C-6DC7-4580-9440-DB43F7BDD91A}"/>
              </a:ext>
            </a:extLst>
          </p:cNvPr>
          <p:cNvSpPr/>
          <p:nvPr/>
        </p:nvSpPr>
        <p:spPr bwMode="auto">
          <a:xfrm>
            <a:off x="3355997" y="4505981"/>
            <a:ext cx="315000" cy="3722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E0B4A73-1249-4CAC-A9D6-70E68B0F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954" y="4374000"/>
            <a:ext cx="2482469" cy="192518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44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066E4-D26B-4994-845D-CE0142CB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C39A-0213-479F-932B-193B9E789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от десетична бройна система</a:t>
            </a:r>
            <a:endParaRPr lang="bg-BG" sz="3400" b="1" dirty="0">
              <a:solidFill>
                <a:srgbClr val="F2A40D"/>
              </a:solidFill>
            </a:endParaRPr>
          </a:p>
          <a:p>
            <a:pPr marL="442912" lvl="1" indent="0">
              <a:buNone/>
            </a:pPr>
            <a:r>
              <a:rPr lang="en-US" sz="3400" b="1" dirty="0">
                <a:solidFill>
                  <a:srgbClr val="F2A40D"/>
                </a:solidFill>
              </a:rPr>
              <a:t>9</a:t>
            </a:r>
            <a:r>
              <a:rPr lang="bg-BG" sz="3400" b="1" dirty="0">
                <a:solidFill>
                  <a:srgbClr val="F2A40D"/>
                </a:solidFill>
              </a:rPr>
              <a:t>75</a:t>
            </a:r>
            <a:r>
              <a:rPr lang="en-GB" sz="3400" b="1" baseline="-25000" dirty="0"/>
              <a:t> (</a:t>
            </a:r>
            <a:r>
              <a:rPr lang="bg-BG" sz="3400" b="1" baseline="-25000" dirty="0"/>
              <a:t>10)  </a:t>
            </a:r>
            <a:r>
              <a:rPr lang="en-US" sz="3400" dirty="0"/>
              <a:t>=</a:t>
            </a:r>
            <a:r>
              <a:rPr lang="bg-BG" sz="3400" dirty="0"/>
              <a:t> </a:t>
            </a:r>
            <a:r>
              <a:rPr lang="en-US" sz="3400" b="1" dirty="0">
                <a:solidFill>
                  <a:srgbClr val="F2A40D"/>
                </a:solidFill>
              </a:rPr>
              <a:t>3CF</a:t>
            </a:r>
            <a:r>
              <a:rPr lang="en-GB" sz="3400" b="1" baseline="-25000" dirty="0"/>
              <a:t>(</a:t>
            </a:r>
            <a:r>
              <a:rPr lang="en-US" sz="3400" b="1" baseline="-25000" dirty="0"/>
              <a:t>16</a:t>
            </a:r>
            <a:r>
              <a:rPr lang="bg-BG" sz="3400" b="1" baseline="-25000" dirty="0"/>
              <a:t>) </a:t>
            </a:r>
            <a:endParaRPr lang="en-US" sz="3400" dirty="0"/>
          </a:p>
          <a:p>
            <a:pPr marL="442912" lvl="1" indent="0">
              <a:buNone/>
            </a:pPr>
            <a:r>
              <a:rPr lang="en-US" sz="3400" b="1" dirty="0">
                <a:solidFill>
                  <a:srgbClr val="F2A40D"/>
                </a:solidFill>
              </a:rPr>
              <a:t>456</a:t>
            </a:r>
            <a:r>
              <a:rPr lang="en-GB" sz="3400" b="1" baseline="-25000" dirty="0"/>
              <a:t>(</a:t>
            </a:r>
            <a:r>
              <a:rPr lang="bg-BG" sz="3400" b="1" baseline="-25000" dirty="0"/>
              <a:t>10)  </a:t>
            </a:r>
            <a:r>
              <a:rPr lang="en-US" sz="3400" dirty="0"/>
              <a:t>=</a:t>
            </a:r>
            <a:r>
              <a:rPr lang="bg-BG" sz="3400" dirty="0"/>
              <a:t> </a:t>
            </a:r>
            <a:r>
              <a:rPr lang="en-US" sz="3400" b="1" dirty="0">
                <a:solidFill>
                  <a:srgbClr val="F2A40D"/>
                </a:solidFill>
              </a:rPr>
              <a:t>1C8</a:t>
            </a:r>
            <a:r>
              <a:rPr lang="en-GB" sz="3400" b="1" baseline="-25000" dirty="0"/>
              <a:t>(</a:t>
            </a:r>
            <a:r>
              <a:rPr lang="en-US" sz="3400" b="1" baseline="-25000" dirty="0"/>
              <a:t>16</a:t>
            </a:r>
            <a:r>
              <a:rPr lang="bg-BG" sz="3400" b="1" baseline="-25000" dirty="0"/>
              <a:t>) </a:t>
            </a:r>
            <a:endParaRPr lang="en-US" sz="3400" dirty="0"/>
          </a:p>
          <a:p>
            <a:pPr marL="442912" lvl="1" indent="0">
              <a:buNone/>
            </a:pPr>
            <a:endParaRPr lang="bg-BG" sz="3400" b="1" baseline="-25000" dirty="0"/>
          </a:p>
          <a:p>
            <a:r>
              <a:rPr lang="bg-BG" sz="3400" dirty="0"/>
              <a:t>от двоична бройна система</a:t>
            </a:r>
            <a:endParaRPr lang="en-US" sz="3400" dirty="0"/>
          </a:p>
          <a:p>
            <a:pPr marL="0" indent="0">
              <a:buNone/>
            </a:pPr>
            <a:r>
              <a:rPr lang="bg-BG" sz="3400" b="1" dirty="0">
                <a:solidFill>
                  <a:srgbClr val="F2A40D"/>
                </a:solidFill>
              </a:rPr>
              <a:t>1110 0011 1010 0101 </a:t>
            </a:r>
            <a:r>
              <a:rPr lang="en-GB" sz="3400" b="1" baseline="-25000" dirty="0"/>
              <a:t>(</a:t>
            </a:r>
            <a:r>
              <a:rPr lang="bg-BG" sz="3400" b="1" baseline="-25000" dirty="0"/>
              <a:t>2)  </a:t>
            </a:r>
            <a:r>
              <a:rPr lang="en-US" sz="3400" dirty="0"/>
              <a:t>= </a:t>
            </a:r>
            <a:r>
              <a:rPr lang="bg-BG" sz="3400" b="1" dirty="0">
                <a:solidFill>
                  <a:srgbClr val="F2A40D"/>
                </a:solidFill>
              </a:rPr>
              <a:t>Е3А5</a:t>
            </a:r>
            <a:r>
              <a:rPr lang="en-GB" sz="3400" b="1" baseline="-25000" dirty="0"/>
              <a:t> (</a:t>
            </a:r>
            <a:r>
              <a:rPr lang="bg-BG" sz="3400" b="1" baseline="-25000" dirty="0"/>
              <a:t>16)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34502B-3521-4E18-B20D-6CA6B9F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90" y="157412"/>
            <a:ext cx="8864999" cy="882654"/>
          </a:xfrm>
        </p:spPr>
        <p:txBody>
          <a:bodyPr>
            <a:noAutofit/>
          </a:bodyPr>
          <a:lstStyle/>
          <a:p>
            <a:r>
              <a:rPr lang="bg-BG" sz="3500" dirty="0"/>
              <a:t>Преобразуване в шестнадесетична бройна система</a:t>
            </a:r>
            <a:endParaRPr lang="en-US" sz="3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05662-056C-4B20-A217-C5A5A7814D04}"/>
              </a:ext>
            </a:extLst>
          </p:cNvPr>
          <p:cNvSpPr/>
          <p:nvPr/>
        </p:nvSpPr>
        <p:spPr bwMode="auto">
          <a:xfrm>
            <a:off x="195600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A62C0-F9F2-410C-AD2A-97960817662E}"/>
              </a:ext>
            </a:extLst>
          </p:cNvPr>
          <p:cNvSpPr/>
          <p:nvPr/>
        </p:nvSpPr>
        <p:spPr bwMode="auto">
          <a:xfrm>
            <a:off x="293844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33E5D-739F-445B-A7EE-C996A96CA156}"/>
              </a:ext>
            </a:extLst>
          </p:cNvPr>
          <p:cNvSpPr/>
          <p:nvPr/>
        </p:nvSpPr>
        <p:spPr bwMode="auto">
          <a:xfrm>
            <a:off x="3936000" y="4419000"/>
            <a:ext cx="855000" cy="4500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B1427-E17E-4317-9C17-759857C4FCCD}"/>
              </a:ext>
            </a:extLst>
          </p:cNvPr>
          <p:cNvSpPr/>
          <p:nvPr/>
        </p:nvSpPr>
        <p:spPr bwMode="auto">
          <a:xfrm>
            <a:off x="4881000" y="4419000"/>
            <a:ext cx="900000" cy="4500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458CFC-E3AF-4B80-9B65-42A2160E3338}"/>
              </a:ext>
            </a:extLst>
          </p:cNvPr>
          <p:cNvCxnSpPr/>
          <p:nvPr/>
        </p:nvCxnSpPr>
        <p:spPr>
          <a:xfrm flipH="1">
            <a:off x="2271000" y="4914000"/>
            <a:ext cx="90000" cy="40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DF71D7-809C-4152-AEAC-6F3E8626159C}"/>
              </a:ext>
            </a:extLst>
          </p:cNvPr>
          <p:cNvCxnSpPr>
            <a:cxnSpLocks/>
          </p:cNvCxnSpPr>
          <p:nvPr/>
        </p:nvCxnSpPr>
        <p:spPr>
          <a:xfrm flipH="1">
            <a:off x="3306000" y="4934730"/>
            <a:ext cx="4500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C5E8A9-9EC2-4070-A3A8-33CB335F119C}"/>
              </a:ext>
            </a:extLst>
          </p:cNvPr>
          <p:cNvCxnSpPr/>
          <p:nvPr/>
        </p:nvCxnSpPr>
        <p:spPr>
          <a:xfrm flipH="1">
            <a:off x="4296000" y="4934730"/>
            <a:ext cx="4500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89FC9-0DE3-4838-B4CC-23A7DAF9ACCC}"/>
              </a:ext>
            </a:extLst>
          </p:cNvPr>
          <p:cNvCxnSpPr/>
          <p:nvPr/>
        </p:nvCxnSpPr>
        <p:spPr>
          <a:xfrm>
            <a:off x="5241000" y="4934730"/>
            <a:ext cx="0" cy="429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2ECA3D1-E086-4C75-9007-22410887E7EC}"/>
              </a:ext>
            </a:extLst>
          </p:cNvPr>
          <p:cNvSpPr/>
          <p:nvPr/>
        </p:nvSpPr>
        <p:spPr>
          <a:xfrm>
            <a:off x="2017767" y="5306701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Е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10B902-0FFB-42E2-9BFE-3F2E158DF9F7}"/>
              </a:ext>
            </a:extLst>
          </p:cNvPr>
          <p:cNvSpPr/>
          <p:nvPr/>
        </p:nvSpPr>
        <p:spPr>
          <a:xfrm>
            <a:off x="2999216" y="533593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CCB285-A251-4A67-9F44-FFC48E3FC785}"/>
              </a:ext>
            </a:extLst>
          </p:cNvPr>
          <p:cNvSpPr/>
          <p:nvPr/>
        </p:nvSpPr>
        <p:spPr>
          <a:xfrm>
            <a:off x="3996246" y="5326612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5400" b="1" dirty="0">
                <a:ln/>
                <a:solidFill>
                  <a:schemeClr val="accent4"/>
                </a:solidFill>
              </a:rPr>
              <a:t>А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E118B3-3EE3-4250-8122-792F8D3D4ED2}"/>
              </a:ext>
            </a:extLst>
          </p:cNvPr>
          <p:cNvSpPr/>
          <p:nvPr/>
        </p:nvSpPr>
        <p:spPr>
          <a:xfrm>
            <a:off x="5001625" y="53359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bg-BG" sz="5400" b="1" cap="none" spc="0" dirty="0">
                <a:ln/>
                <a:solidFill>
                  <a:schemeClr val="accent3"/>
                </a:solidFill>
              </a:rPr>
              <a:t>5</a:t>
            </a:r>
            <a:endParaRPr lang="en-US" sz="5400" b="1" cap="none" spc="0" dirty="0">
              <a:ln/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B5B19A-EE2F-469D-988F-FB99023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32" y="4239363"/>
            <a:ext cx="2566914" cy="199066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6FD1E-A228-4E56-8245-120A4032C6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Координатна система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854BB-EE6A-43AD-86A5-1784674E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1" y="819001"/>
            <a:ext cx="3600000" cy="36000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2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9D6FD-471E-4A6A-B932-76A64CDA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2226-339A-4F58-8710-00CC2A8C5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7176" y="1214895"/>
            <a:ext cx="10129234" cy="5546589"/>
          </a:xfrm>
        </p:spPr>
        <p:txBody>
          <a:bodyPr/>
          <a:lstStyle/>
          <a:p>
            <a:r>
              <a:rPr lang="bg-BG" dirty="0"/>
              <a:t>Система в геометрията</a:t>
            </a:r>
          </a:p>
          <a:p>
            <a:r>
              <a:rPr lang="bg-BG" dirty="0"/>
              <a:t>Използва числа, които се наричат </a:t>
            </a:r>
            <a:r>
              <a:rPr lang="bg-BG" b="1" dirty="0">
                <a:solidFill>
                  <a:srgbClr val="F2A40D"/>
                </a:solidFill>
              </a:rPr>
              <a:t>координати</a:t>
            </a:r>
            <a:r>
              <a:rPr lang="bg-BG" dirty="0"/>
              <a:t>, за да определи </a:t>
            </a:r>
            <a:r>
              <a:rPr lang="bg-BG" b="1" dirty="0"/>
              <a:t>положение на точка или геометричен обект</a:t>
            </a:r>
            <a:r>
              <a:rPr lang="bg-BG" dirty="0"/>
              <a:t> в пространството</a:t>
            </a:r>
          </a:p>
          <a:p>
            <a:r>
              <a:rPr lang="bg-BG" dirty="0"/>
              <a:t>Най-широко разпространената координатна система е </a:t>
            </a:r>
            <a:r>
              <a:rPr lang="bg-BG" b="1" dirty="0">
                <a:solidFill>
                  <a:srgbClr val="F2A40D"/>
                </a:solidFill>
              </a:rPr>
              <a:t>декартовата координатна система </a:t>
            </a:r>
            <a:r>
              <a:rPr lang="bg-BG" dirty="0"/>
              <a:t>или още наричана </a:t>
            </a:r>
            <a:r>
              <a:rPr lang="bg-BG" b="1" dirty="0">
                <a:solidFill>
                  <a:srgbClr val="F2A40D"/>
                </a:solidFill>
              </a:rPr>
              <a:t>правоъгълна координатна система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57518-621A-4F69-9E24-58413F71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координатна система?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64452D-D096-42E6-ADFE-444B65A4C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299-356C-4AD4-B985-37F1AF48F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Състои се от </a:t>
            </a:r>
            <a:r>
              <a:rPr lang="bg-BG" b="1" dirty="0">
                <a:solidFill>
                  <a:schemeClr val="bg1"/>
                </a:solidFill>
              </a:rPr>
              <a:t>две взаимно</a:t>
            </a:r>
            <a:r>
              <a:rPr lang="bg-BG" b="1" dirty="0">
                <a:solidFill>
                  <a:srgbClr val="F2A40D"/>
                </a:solidFill>
              </a:rPr>
              <a:t>перпендикулярни прави </a:t>
            </a:r>
            <a:r>
              <a:rPr lang="bg-BG" dirty="0"/>
              <a:t>(оси), които се пресичат в </a:t>
            </a:r>
            <a:r>
              <a:rPr lang="bg-BG" b="1" dirty="0">
                <a:solidFill>
                  <a:schemeClr val="bg1"/>
                </a:solidFill>
              </a:rPr>
              <a:t>точка О</a:t>
            </a:r>
          </a:p>
          <a:p>
            <a:r>
              <a:rPr lang="bg-BG" dirty="0"/>
              <a:t>Хоризонталната ос се нарича </a:t>
            </a:r>
            <a:r>
              <a:rPr lang="bg-BG" b="1" dirty="0">
                <a:solidFill>
                  <a:srgbClr val="F2A40D"/>
                </a:solidFill>
              </a:rPr>
              <a:t>абсциса</a:t>
            </a:r>
            <a:r>
              <a:rPr lang="bg-BG" dirty="0"/>
              <a:t> и се означава с </a:t>
            </a:r>
            <a:r>
              <a:rPr lang="en-US" dirty="0"/>
              <a:t>Ox</a:t>
            </a:r>
            <a:endParaRPr lang="bg-BG" dirty="0"/>
          </a:p>
          <a:p>
            <a:r>
              <a:rPr lang="bg-BG" dirty="0"/>
              <a:t>Вертикалната ос се нарича </a:t>
            </a:r>
            <a:r>
              <a:rPr lang="bg-BG" b="1" dirty="0">
                <a:solidFill>
                  <a:srgbClr val="F2A40D"/>
                </a:solidFill>
              </a:rPr>
              <a:t>ордината</a:t>
            </a:r>
            <a:r>
              <a:rPr lang="bg-BG" dirty="0"/>
              <a:t> и се означава с </a:t>
            </a:r>
            <a:r>
              <a:rPr lang="en-US" dirty="0"/>
              <a:t>Oy</a:t>
            </a:r>
            <a:endParaRPr lang="bg-BG" dirty="0"/>
          </a:p>
          <a:p>
            <a:pPr lvl="6">
              <a:buFont typeface="Wingdings" panose="05000000000000000000" pitchFamily="2" charset="2"/>
              <a:buChar char="§"/>
            </a:pPr>
            <a:r>
              <a:rPr lang="bg-BG" sz="3400" dirty="0"/>
              <a:t>Има два вида ДКС:</a:t>
            </a:r>
          </a:p>
          <a:p>
            <a:pPr marL="4778883" lvl="7" indent="-514350">
              <a:buFont typeface="+mj-lt"/>
              <a:buAutoNum type="arabicPeriod"/>
            </a:pPr>
            <a:r>
              <a:rPr lang="bg-BG" sz="3200" dirty="0"/>
              <a:t>двумерна</a:t>
            </a:r>
          </a:p>
          <a:p>
            <a:pPr marL="4778883" lvl="7" indent="-514350">
              <a:buFont typeface="+mj-lt"/>
              <a:buAutoNum type="arabicPeriod"/>
            </a:pPr>
            <a:r>
              <a:rPr lang="bg-BG" sz="3200" dirty="0"/>
              <a:t>тримерна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E0C8C2-EDD0-4B8F-A891-69147766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Декартова координатна система (ДКС)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D3960-AC17-4D55-AF6A-96288453346F}"/>
              </a:ext>
            </a:extLst>
          </p:cNvPr>
          <p:cNvGrpSpPr/>
          <p:nvPr/>
        </p:nvGrpSpPr>
        <p:grpSpPr>
          <a:xfrm>
            <a:off x="1101000" y="3789000"/>
            <a:ext cx="3729058" cy="2672820"/>
            <a:chOff x="831000" y="3744000"/>
            <a:chExt cx="3729058" cy="26728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A61234-7185-4E63-88FC-3A53E781E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" t="1706" r="1955" b="1706"/>
            <a:stretch/>
          </p:blipFill>
          <p:spPr>
            <a:xfrm>
              <a:off x="831000" y="3744000"/>
              <a:ext cx="2789029" cy="26728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386322-CA47-405D-B53B-ABC580391FFD}"/>
                </a:ext>
              </a:extLst>
            </p:cNvPr>
            <p:cNvCxnSpPr/>
            <p:nvPr/>
          </p:nvCxnSpPr>
          <p:spPr>
            <a:xfrm flipV="1">
              <a:off x="2225664" y="4197499"/>
              <a:ext cx="450000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88AF9-92BF-49A3-A260-60107D6FA4D5}"/>
                </a:ext>
              </a:extLst>
            </p:cNvPr>
            <p:cNvSpPr/>
            <p:nvPr/>
          </p:nvSpPr>
          <p:spPr>
            <a:xfrm>
              <a:off x="1601941" y="4058999"/>
              <a:ext cx="2958117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bg-BG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о</a:t>
              </a:r>
              <a:r>
                <a:rPr lang="bg-BG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рдината</a:t>
              </a:r>
              <a:endPara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DC4952-6330-4B50-B6FF-FFE69FB1D93B}"/>
                </a:ext>
              </a:extLst>
            </p:cNvPr>
            <p:cNvCxnSpPr/>
            <p:nvPr/>
          </p:nvCxnSpPr>
          <p:spPr>
            <a:xfrm>
              <a:off x="2541000" y="5097330"/>
              <a:ext cx="225000" cy="418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7D19A-78AD-49EB-A7E4-AF7CCA3D492F}"/>
                </a:ext>
              </a:extLst>
            </p:cNvPr>
            <p:cNvSpPr/>
            <p:nvPr/>
          </p:nvSpPr>
          <p:spPr>
            <a:xfrm>
              <a:off x="2541000" y="5495917"/>
              <a:ext cx="712054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bg-BG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абсциса</a:t>
              </a:r>
              <a:endPara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1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24000"/>
            <a:ext cx="9049234" cy="5580000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200" dirty="0"/>
              <a:t>Бройни системи</a:t>
            </a:r>
          </a:p>
          <a:p>
            <a:pPr marL="803583" lvl="1" indent="-514350"/>
            <a:r>
              <a:rPr lang="bg-BG" sz="3000" dirty="0"/>
              <a:t>Видове бройни системи</a:t>
            </a:r>
            <a:endParaRPr lang="en-US" sz="3000" dirty="0"/>
          </a:p>
          <a:p>
            <a:pPr marL="1256021" lvl="2" indent="-514350"/>
            <a:r>
              <a:rPr lang="bg-BG" sz="2800" b="1" dirty="0"/>
              <a:t>Непозиционна</a:t>
            </a:r>
            <a:endParaRPr lang="bg-BG" sz="2800" dirty="0"/>
          </a:p>
          <a:p>
            <a:pPr marL="1256021" lvl="2" indent="-514350"/>
            <a:r>
              <a:rPr lang="bg-BG" sz="2800" b="1" dirty="0"/>
              <a:t>Позиционна</a:t>
            </a:r>
          </a:p>
          <a:p>
            <a:pPr marL="803583" lvl="1" indent="-514350"/>
            <a:r>
              <a:rPr lang="bg-BG" sz="3000" dirty="0"/>
              <a:t>Десетична, двоична, осмична, </a:t>
            </a:r>
            <a:br>
              <a:rPr lang="bg-BG" sz="3000" dirty="0"/>
            </a:br>
            <a:r>
              <a:rPr lang="bg-BG" sz="3000" dirty="0"/>
              <a:t>шестнадесетична бройна система</a:t>
            </a:r>
          </a:p>
          <a:p>
            <a:pPr marL="803583" lvl="1" indent="-514350"/>
            <a:r>
              <a:rPr lang="bg-BG" sz="3000" dirty="0"/>
              <a:t>Преобразувания между бройни системи</a:t>
            </a:r>
            <a:endParaRPr lang="en-US" sz="3000" dirty="0"/>
          </a:p>
          <a:p>
            <a:pPr marL="514350" indent="-514350"/>
            <a:r>
              <a:rPr lang="bg-BG" sz="3200" dirty="0"/>
              <a:t>Координатна система</a:t>
            </a:r>
            <a:endParaRPr lang="en-US" sz="3200" dirty="0"/>
          </a:p>
          <a:p>
            <a:pPr marL="514350" indent="-514350"/>
            <a:r>
              <a:rPr lang="bg-BG" sz="3200" dirty="0"/>
              <a:t>Квадратно уравнение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725A6-01FD-4B4F-B723-A28E655C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2F54-E4C0-4159-BB9F-D24A4F0CB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Положението на всяка точка се определя чрез две координати </a:t>
            </a:r>
            <a:r>
              <a:rPr lang="en-US" dirty="0"/>
              <a:t>x </a:t>
            </a:r>
            <a:r>
              <a:rPr lang="bg-BG" dirty="0"/>
              <a:t>и </a:t>
            </a:r>
            <a:r>
              <a:rPr lang="en-US" dirty="0"/>
              <a:t>y</a:t>
            </a:r>
            <a:r>
              <a:rPr lang="bg-BG" dirty="0"/>
              <a:t> </a:t>
            </a:r>
          </a:p>
          <a:p>
            <a:r>
              <a:rPr lang="bg-BG" dirty="0"/>
              <a:t>Нека разгледаме точка А със следното положение: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D0F0AE-3412-4526-9980-24DCE6CC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Координати на точка в ДКС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A1DB9-0D9F-429D-BFB4-8235CF5D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3159000"/>
            <a:ext cx="3390163" cy="3027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8D1D-CAA7-4FC3-9155-AB84B20EB9AB}"/>
              </a:ext>
            </a:extLst>
          </p:cNvPr>
          <p:cNvSpPr txBox="1"/>
          <p:nvPr/>
        </p:nvSpPr>
        <p:spPr>
          <a:xfrm>
            <a:off x="5376000" y="3159000"/>
            <a:ext cx="46422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Точката А е с координати: А(8; 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0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84AAA-790A-4E83-A1D0-0D8BA31EC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5021B-C542-4E61-A350-B4DBC74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Квадранти в ДКС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7C48DC-C3EA-4E56-BF7B-0D89B3EA9167}"/>
              </a:ext>
            </a:extLst>
          </p:cNvPr>
          <p:cNvGrpSpPr/>
          <p:nvPr/>
        </p:nvGrpSpPr>
        <p:grpSpPr>
          <a:xfrm>
            <a:off x="2316000" y="1809000"/>
            <a:ext cx="5319436" cy="3920448"/>
            <a:chOff x="2573190" y="1300785"/>
            <a:chExt cx="5319436" cy="39204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2CCD16-219F-42A5-8337-E857BA5BD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" t="1706" r="1955" b="1706"/>
            <a:stretch/>
          </p:blipFill>
          <p:spPr>
            <a:xfrm>
              <a:off x="2738210" y="1300785"/>
              <a:ext cx="4090901" cy="39204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22D7-E542-45B2-BC54-90457D765525}"/>
                </a:ext>
              </a:extLst>
            </p:cNvPr>
            <p:cNvSpPr/>
            <p:nvPr/>
          </p:nvSpPr>
          <p:spPr>
            <a:xfrm rot="2135501">
              <a:off x="3547380" y="2079604"/>
              <a:ext cx="434524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I-</a:t>
              </a:r>
              <a:r>
                <a:rPr lang="bg-BG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ви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13A85A-AF2A-4EC8-AE16-17E2E015A19D}"/>
                </a:ext>
              </a:extLst>
            </p:cNvPr>
            <p:cNvSpPr/>
            <p:nvPr/>
          </p:nvSpPr>
          <p:spPr>
            <a:xfrm rot="2482978">
              <a:off x="2573190" y="1887915"/>
              <a:ext cx="23423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II-</a:t>
              </a:r>
              <a:r>
                <a:rPr lang="bg-BG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EFF7E4-3C24-4D19-AD41-9667D2B5DABC}"/>
                </a:ext>
              </a:extLst>
            </p:cNvPr>
            <p:cNvSpPr/>
            <p:nvPr/>
          </p:nvSpPr>
          <p:spPr>
            <a:xfrm rot="2231084">
              <a:off x="2593572" y="3940615"/>
              <a:ext cx="238238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III-</a:t>
              </a:r>
              <a:r>
                <a:rPr lang="bg-BG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ти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B3BB76-FC66-4955-BA16-E8B58283C8A3}"/>
                </a:ext>
              </a:extLst>
            </p:cNvPr>
            <p:cNvSpPr/>
            <p:nvPr/>
          </p:nvSpPr>
          <p:spPr>
            <a:xfrm rot="2486511">
              <a:off x="4563144" y="3991868"/>
              <a:ext cx="240642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IV</a:t>
              </a:r>
              <a:r>
                <a:rPr lang="bg-BG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-ти квадрант</a:t>
              </a:r>
              <a:endPara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C38127-0B97-4985-9EE2-7516833336B2}"/>
              </a:ext>
            </a:extLst>
          </p:cNvPr>
          <p:cNvSpPr txBox="1"/>
          <p:nvPr/>
        </p:nvSpPr>
        <p:spPr>
          <a:xfrm>
            <a:off x="7316628" y="1738491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I-</a:t>
            </a:r>
            <a:r>
              <a:rPr lang="bg-BG" sz="2400" dirty="0"/>
              <a:t>ви квадрант: </a:t>
            </a:r>
            <a:r>
              <a:rPr lang="en-US" sz="2400" dirty="0"/>
              <a:t>x &gt; 0   y &gt;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D638-F77C-411C-9247-28D074DD67C3}"/>
              </a:ext>
            </a:extLst>
          </p:cNvPr>
          <p:cNvSpPr txBox="1"/>
          <p:nvPr/>
        </p:nvSpPr>
        <p:spPr>
          <a:xfrm>
            <a:off x="7316628" y="2867799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II-</a:t>
            </a:r>
            <a:r>
              <a:rPr lang="bg-BG" sz="2400" dirty="0"/>
              <a:t>ри квадрант: </a:t>
            </a:r>
            <a:r>
              <a:rPr lang="en-US" sz="2400" dirty="0"/>
              <a:t>x </a:t>
            </a:r>
            <a:r>
              <a:rPr lang="bg-BG" sz="2400" dirty="0"/>
              <a:t>&lt;</a:t>
            </a:r>
            <a:r>
              <a:rPr lang="en-US" sz="2400" dirty="0"/>
              <a:t> 0   y &gt;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2AD56-28A0-4C5C-93EF-725F9BF6A127}"/>
              </a:ext>
            </a:extLst>
          </p:cNvPr>
          <p:cNvSpPr txBox="1"/>
          <p:nvPr/>
        </p:nvSpPr>
        <p:spPr>
          <a:xfrm>
            <a:off x="7316628" y="3997107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III-</a:t>
            </a:r>
            <a:r>
              <a:rPr lang="bg-BG" sz="2400" dirty="0"/>
              <a:t>ти квадрант: </a:t>
            </a:r>
            <a:r>
              <a:rPr lang="en-US" sz="2400" dirty="0"/>
              <a:t>x </a:t>
            </a:r>
            <a:r>
              <a:rPr lang="bg-BG" sz="2400" dirty="0"/>
              <a:t>&lt;</a:t>
            </a:r>
            <a:r>
              <a:rPr lang="en-US" sz="2400" dirty="0"/>
              <a:t> 0   y </a:t>
            </a:r>
            <a:r>
              <a:rPr lang="bg-BG" sz="2400" dirty="0"/>
              <a:t>&lt;</a:t>
            </a:r>
            <a:r>
              <a:rPr lang="en-US" sz="2400" dirty="0"/>
              <a:t>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500F9-92FC-493D-AB6B-3C223A87C129}"/>
              </a:ext>
            </a:extLst>
          </p:cNvPr>
          <p:cNvSpPr txBox="1"/>
          <p:nvPr/>
        </p:nvSpPr>
        <p:spPr>
          <a:xfrm>
            <a:off x="7316628" y="5126415"/>
            <a:ext cx="3870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IV-</a:t>
            </a:r>
            <a:r>
              <a:rPr lang="bg-BG" sz="2400" dirty="0"/>
              <a:t>ти квадрант: </a:t>
            </a:r>
            <a:r>
              <a:rPr lang="en-US" sz="2400" dirty="0"/>
              <a:t>x &gt; 0   y </a:t>
            </a:r>
            <a:r>
              <a:rPr lang="bg-BG" sz="2400" dirty="0"/>
              <a:t>&lt;</a:t>
            </a:r>
            <a:r>
              <a:rPr lang="en-US" sz="24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9115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9F4C9-B1E8-43AC-8FC2-F702940A61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Квадратно уравнение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75FBD6-6786-46AD-B8CA-680F499B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864000"/>
            <a:ext cx="3600000" cy="3555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8EAB5-0509-461A-AB53-36AF72648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A8266-93D1-4851-8901-F5965D987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4000" y="1121143"/>
            <a:ext cx="10129234" cy="5636107"/>
          </a:xfrm>
        </p:spPr>
        <p:txBody>
          <a:bodyPr>
            <a:normAutofit/>
          </a:bodyPr>
          <a:lstStyle/>
          <a:p>
            <a:r>
              <a:rPr lang="bg-BG" sz="3400" dirty="0"/>
              <a:t>Уравнение от втора степен, което има следния вид:</a:t>
            </a:r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bg-BG" sz="3400" dirty="0"/>
          </a:p>
          <a:p>
            <a:r>
              <a:rPr lang="bg-BG" sz="3400" dirty="0"/>
              <a:t>В уравнението</a:t>
            </a:r>
            <a:r>
              <a:rPr lang="bg-BG" sz="3400" dirty="0">
                <a:latin typeface="Consolas" panose="020B0609020204030204" pitchFamily="49" charset="0"/>
              </a:rPr>
              <a:t> </a:t>
            </a:r>
            <a:r>
              <a:rPr lang="en-US" sz="3400" b="1" dirty="0">
                <a:latin typeface="Consolas" panose="020B0609020204030204" pitchFamily="49" charset="0"/>
              </a:rPr>
              <a:t>a, b, c </a:t>
            </a:r>
            <a:r>
              <a:rPr lang="bg-BG" sz="3400" dirty="0"/>
              <a:t>са коефициенти</a:t>
            </a:r>
          </a:p>
          <a:p>
            <a:r>
              <a:rPr lang="bg-BG" sz="3400" dirty="0"/>
              <a:t>Коефициентът </a:t>
            </a:r>
            <a:r>
              <a:rPr lang="en-US" sz="3400" b="1" dirty="0">
                <a:latin typeface="Consolas" panose="020B0609020204030204" pitchFamily="49" charset="0"/>
              </a:rPr>
              <a:t>a</a:t>
            </a:r>
            <a:r>
              <a:rPr lang="en-US" sz="3400" dirty="0"/>
              <a:t> </a:t>
            </a:r>
            <a:r>
              <a:rPr lang="bg-BG" sz="3400" dirty="0"/>
              <a:t>е различен от 0</a:t>
            </a:r>
          </a:p>
          <a:p>
            <a:r>
              <a:rPr lang="bg-BG" sz="3400" dirty="0"/>
              <a:t>Всяко квадратно уравнение може да има </a:t>
            </a:r>
            <a:r>
              <a:rPr lang="bg-BG" sz="3400" b="1" dirty="0"/>
              <a:t>0, 1 или 2 реални корена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ECC094-2E1B-4E87-AA4D-9DEB75F5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Квадратно уравнение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C7BCE3-5FBC-467C-AD69-515658102BD2}"/>
              </a:ext>
            </a:extLst>
          </p:cNvPr>
          <p:cNvGrpSpPr/>
          <p:nvPr/>
        </p:nvGrpSpPr>
        <p:grpSpPr>
          <a:xfrm>
            <a:off x="2136000" y="1944000"/>
            <a:ext cx="4950000" cy="882654"/>
            <a:chOff x="2014202" y="1809000"/>
            <a:chExt cx="4203595" cy="8826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EC13AD1-6B7F-4482-BA1C-CBCF17E45EAB}"/>
                </a:ext>
              </a:extLst>
            </p:cNvPr>
            <p:cNvSpPr/>
            <p:nvPr/>
          </p:nvSpPr>
          <p:spPr bwMode="auto">
            <a:xfrm>
              <a:off x="2316000" y="1809000"/>
              <a:ext cx="3600000" cy="88265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A61441-5744-4414-B263-3B80E3A95461}"/>
                </a:ext>
              </a:extLst>
            </p:cNvPr>
            <p:cNvSpPr/>
            <p:nvPr/>
          </p:nvSpPr>
          <p:spPr>
            <a:xfrm>
              <a:off x="2014202" y="1865606"/>
              <a:ext cx="4203595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442912" lvl="1" indent="0">
                <a:buNone/>
              </a:pPr>
              <a:r>
                <a:rPr lang="en-U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ax</a:t>
              </a:r>
              <a:r>
                <a:rPr lang="en-US" sz="4400" baseline="30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 </a:t>
              </a:r>
              <a:r>
                <a:rPr lang="en-U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 bx + c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1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246BA-F1C3-4C2A-811B-FB2575BA7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53E810-BEAE-4F76-BC44-B39375914A6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85176" y="1121143"/>
                <a:ext cx="11410061" cy="554785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bg-BG" dirty="0"/>
                  <a:t>Намира се </a:t>
                </a:r>
                <a:r>
                  <a:rPr lang="bg-BG" b="1" dirty="0"/>
                  <a:t>дискриминантата</a:t>
                </a:r>
                <a:r>
                  <a:rPr lang="bg-BG" dirty="0"/>
                  <a:t> по следната формула: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bg-BG" dirty="0"/>
                  <a:t>2. Проверява се получената дискриминанта</a:t>
                </a:r>
              </a:p>
              <a:p>
                <a:pPr lvl="1"/>
                <a:r>
                  <a:rPr lang="bg-BG" dirty="0"/>
                  <a:t>при </a:t>
                </a:r>
                <a:r>
                  <a:rPr lang="en-US" b="1" dirty="0"/>
                  <a:t>D &lt; 0</a:t>
                </a:r>
                <a:r>
                  <a:rPr lang="bg-BG" b="1" dirty="0"/>
                  <a:t> </a:t>
                </a:r>
                <a:r>
                  <a:rPr lang="bg-BG" dirty="0"/>
                  <a:t>=&gt; уравнението </a:t>
                </a:r>
                <a:r>
                  <a:rPr lang="bg-BG" b="1" dirty="0"/>
                  <a:t>няма</a:t>
                </a:r>
                <a:r>
                  <a:rPr lang="bg-BG" dirty="0"/>
                  <a:t> реални корени</a:t>
                </a:r>
              </a:p>
              <a:p>
                <a:pPr lvl="1"/>
                <a:r>
                  <a:rPr lang="bg-BG" dirty="0"/>
                  <a:t>при </a:t>
                </a:r>
                <a:r>
                  <a:rPr lang="en-US" b="1" dirty="0"/>
                  <a:t>D = 0 </a:t>
                </a:r>
                <a:r>
                  <a:rPr lang="bg-BG" dirty="0"/>
                  <a:t>=&gt; уравнението има </a:t>
                </a:r>
                <a:r>
                  <a:rPr lang="bg-BG" b="1" dirty="0"/>
                  <a:t>един</a:t>
                </a:r>
                <a:r>
                  <a:rPr lang="bg-BG" dirty="0"/>
                  <a:t> реален корен, който се намира по формулата: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-b / 2a</a:t>
                </a:r>
                <a:endParaRPr lang="bg-BG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bg-BG" dirty="0"/>
                  <a:t>при </a:t>
                </a:r>
                <a:r>
                  <a:rPr lang="en-US" b="1" dirty="0"/>
                  <a:t>D &gt; 0 </a:t>
                </a:r>
                <a:r>
                  <a:rPr lang="en-US" dirty="0"/>
                  <a:t>=&gt; </a:t>
                </a:r>
                <a:r>
                  <a:rPr lang="bg-BG" dirty="0"/>
                  <a:t>уравнението има </a:t>
                </a:r>
                <a:r>
                  <a:rPr lang="bg-BG" b="1" dirty="0"/>
                  <a:t>два</a:t>
                </a:r>
                <a:r>
                  <a:rPr lang="bg-BG" dirty="0"/>
                  <a:t> реални корена, които се намират по следната формула: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sz="3200" b="1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32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sz="32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</m:rad>
                      </m:num>
                      <m:den>
                        <m:r>
                          <a:rPr lang="en-US" sz="32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𝟐𝐚</m:t>
                        </m:r>
                      </m:den>
                    </m:f>
                  </m:oMath>
                </a14:m>
                <a:endParaRPr lang="en-US" sz="3200" b="1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53E810-BEAE-4F76-BC44-B39375914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85176" y="1121143"/>
                <a:ext cx="11410061" cy="5547857"/>
              </a:xfrm>
              <a:blipFill>
                <a:blip r:embed="rId2"/>
                <a:stretch>
                  <a:fillRect l="-1389" t="-1868" r="-5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E617629-2141-4EF1-8789-F996F6DF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Решаване чрез дискриминанта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E4370-A43E-44E0-A942-A06986C4589A}"/>
              </a:ext>
            </a:extLst>
          </p:cNvPr>
          <p:cNvGrpSpPr/>
          <p:nvPr/>
        </p:nvGrpSpPr>
        <p:grpSpPr>
          <a:xfrm>
            <a:off x="1371000" y="1764000"/>
            <a:ext cx="6390000" cy="810000"/>
            <a:chOff x="921001" y="2925530"/>
            <a:chExt cx="6290853" cy="88265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60C0D0-175B-4282-9555-941E3F2AA2EC}"/>
                </a:ext>
              </a:extLst>
            </p:cNvPr>
            <p:cNvSpPr/>
            <p:nvPr/>
          </p:nvSpPr>
          <p:spPr bwMode="auto">
            <a:xfrm>
              <a:off x="921001" y="2925530"/>
              <a:ext cx="3264176" cy="88265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762DBE-A13F-49E6-A20C-AB0E7EFA26DF}"/>
                </a:ext>
              </a:extLst>
            </p:cNvPr>
            <p:cNvSpPr/>
            <p:nvPr/>
          </p:nvSpPr>
          <p:spPr>
            <a:xfrm>
              <a:off x="1080175" y="2925530"/>
              <a:ext cx="6131679" cy="8325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 = b</a:t>
              </a:r>
              <a:r>
                <a:rPr lang="en-US" sz="4400" baseline="30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– 4ac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8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246BA-F1C3-4C2A-811B-FB2575BA7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3E810-BEAE-4F76-BC44-B39375914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862857"/>
          </a:xfrm>
        </p:spPr>
        <p:txBody>
          <a:bodyPr/>
          <a:lstStyle/>
          <a:p>
            <a:r>
              <a:rPr lang="bg-BG" sz="3200" dirty="0"/>
              <a:t>Ако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32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bg-B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 корени на квадратното уравнение</a:t>
            </a:r>
          </a:p>
          <a:p>
            <a:pPr marL="0" indent="0">
              <a:buNone/>
            </a:pPr>
            <a:r>
              <a:rPr lang="bg-BG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ax</a:t>
            </a:r>
            <a:r>
              <a:rPr lang="en-US" sz="3200" b="1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 bx + c = 0</a:t>
            </a:r>
            <a:r>
              <a:rPr lang="bg-BG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където </a:t>
            </a:r>
            <a:r>
              <a:rPr lang="bg-BG" sz="32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bg-BG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е различно от 0</a:t>
            </a:r>
            <a:r>
              <a:rPr lang="en-US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то:</a:t>
            </a:r>
            <a:br>
              <a:rPr lang="bg-BG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bg-BG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bg-BG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Ако </a:t>
            </a:r>
            <a:r>
              <a:rPr lang="en-US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bg-BG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 0 </a:t>
            </a:r>
            <a:r>
              <a:rPr lang="bg-BG" sz="3200" dirty="0">
                <a:effectLst/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=&gt; корените са с различни знаци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32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Ако</a:t>
            </a:r>
            <a:r>
              <a:rPr lang="bg-BG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bg-BG" sz="32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 0 </a:t>
            </a:r>
            <a:r>
              <a:rPr lang="bg-BG" sz="3200" dirty="0">
                <a:effectLst/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=&gt; корените са с еднакви знаци</a:t>
            </a:r>
            <a:endParaRPr lang="en-US" sz="3200" dirty="0">
              <a:effectLst/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617629-2141-4EF1-8789-F996F6DF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Решаване чрез формули на Виет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BFE847-A86E-44D3-9900-02D5520EDAC9}"/>
              </a:ext>
            </a:extLst>
          </p:cNvPr>
          <p:cNvGrpSpPr/>
          <p:nvPr/>
        </p:nvGrpSpPr>
        <p:grpSpPr>
          <a:xfrm>
            <a:off x="1236000" y="2709000"/>
            <a:ext cx="7393551" cy="810000"/>
            <a:chOff x="1776000" y="2934000"/>
            <a:chExt cx="7393551" cy="81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9D7EF72-E110-4787-B745-61673BD6EE2A}"/>
                </a:ext>
              </a:extLst>
            </p:cNvPr>
            <p:cNvSpPr/>
            <p:nvPr/>
          </p:nvSpPr>
          <p:spPr bwMode="auto">
            <a:xfrm>
              <a:off x="1776000" y="2934000"/>
              <a:ext cx="3105000" cy="810000"/>
            </a:xfrm>
            <a:prstGeom prst="roundRect">
              <a:avLst>
                <a:gd name="adj" fmla="val 3377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32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3200" b="1" baseline="-25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2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+ x</a:t>
              </a:r>
              <a:r>
                <a:rPr lang="en-US" sz="3200" b="1" baseline="-25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 </a:t>
              </a:r>
              <a:r>
                <a:rPr lang="en-US" sz="32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= - b / a</a:t>
              </a:r>
            </a:p>
            <a:p>
              <a:pPr algn="ctr"/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53441CE-138A-4018-8062-BA10819151FB}"/>
                </a:ext>
              </a:extLst>
            </p:cNvPr>
            <p:cNvSpPr/>
            <p:nvPr/>
          </p:nvSpPr>
          <p:spPr bwMode="auto">
            <a:xfrm>
              <a:off x="6064551" y="2934000"/>
              <a:ext cx="3105000" cy="810000"/>
            </a:xfrm>
            <a:prstGeom prst="roundRect">
              <a:avLst>
                <a:gd name="adj" fmla="val 3377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32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3200" b="1" baseline="-25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2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3200" b="1" baseline="-25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 </a:t>
              </a:r>
              <a:r>
                <a:rPr lang="en-US" sz="32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= c / a</a:t>
              </a:r>
            </a:p>
            <a:p>
              <a:pPr algn="ctr"/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54286" y="1538321"/>
            <a:ext cx="8242057" cy="515341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Бройните системи са </a:t>
            </a:r>
            <a:r>
              <a:rPr lang="bg-BG" sz="2600" b="1" dirty="0">
                <a:solidFill>
                  <a:srgbClr val="F2A40D"/>
                </a:solidFill>
              </a:rPr>
              <a:t>начин за записване на числа</a:t>
            </a: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Бройните системи са </a:t>
            </a:r>
            <a:r>
              <a:rPr lang="bg-BG" sz="2600" b="1" dirty="0">
                <a:solidFill>
                  <a:srgbClr val="F2A40D"/>
                </a:solidFill>
              </a:rPr>
              <a:t>два вида</a:t>
            </a:r>
            <a:r>
              <a:rPr lang="bg-BG" sz="2600" dirty="0">
                <a:solidFill>
                  <a:schemeClr val="bg2"/>
                </a:solidFill>
              </a:rPr>
              <a:t>:</a:t>
            </a:r>
          </a:p>
          <a:p>
            <a:pPr marL="989982" lvl="2" indent="-456915" latinLnBrk="0"/>
            <a:r>
              <a:rPr lang="bg-BG" sz="2400" dirty="0">
                <a:solidFill>
                  <a:schemeClr val="bg2"/>
                </a:solidFill>
              </a:rPr>
              <a:t>Позиционни</a:t>
            </a:r>
          </a:p>
          <a:p>
            <a:pPr marL="989982" lvl="2" indent="-456915" latinLnBrk="0"/>
            <a:r>
              <a:rPr lang="bg-BG" sz="2400" dirty="0">
                <a:solidFill>
                  <a:schemeClr val="bg2"/>
                </a:solidFill>
              </a:rPr>
              <a:t>Непозиционни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Преобразуване на числа от една бройна </a:t>
            </a:r>
            <a:br>
              <a:rPr lang="bg-BG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система в друга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Координатна система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определя положението на </a:t>
            </a:r>
            <a:br>
              <a:rPr lang="bg-BG" sz="2600" dirty="0">
                <a:solidFill>
                  <a:schemeClr val="bg2"/>
                </a:solidFill>
              </a:rPr>
            </a:br>
            <a:r>
              <a:rPr lang="bg-BG" sz="2600" b="1" dirty="0">
                <a:solidFill>
                  <a:schemeClr val="bg1"/>
                </a:solidFill>
              </a:rPr>
              <a:t>точка</a:t>
            </a:r>
            <a:r>
              <a:rPr lang="bg-BG" sz="2600" dirty="0">
                <a:solidFill>
                  <a:schemeClr val="bg2"/>
                </a:solidFill>
              </a:rPr>
              <a:t> или </a:t>
            </a:r>
            <a:r>
              <a:rPr lang="bg-BG" sz="2600" b="1" dirty="0">
                <a:solidFill>
                  <a:schemeClr val="bg1"/>
                </a:solidFill>
              </a:rPr>
              <a:t>геометричен обект </a:t>
            </a:r>
            <a:r>
              <a:rPr lang="bg-BG" sz="2600" dirty="0">
                <a:solidFill>
                  <a:schemeClr val="bg2"/>
                </a:solidFill>
              </a:rPr>
              <a:t>в пространството</a:t>
            </a:r>
          </a:p>
          <a:p>
            <a:pPr marL="342900" lvl="1" indent="-342900" latinLnBrk="0"/>
            <a:r>
              <a:rPr lang="bg-BG" sz="2600" dirty="0">
                <a:solidFill>
                  <a:schemeClr val="bg2"/>
                </a:solidFill>
              </a:rPr>
              <a:t>Решаване на квадратно уравнение чрез </a:t>
            </a:r>
            <a:r>
              <a:rPr lang="bg-BG" sz="2600" b="1" dirty="0" err="1">
                <a:solidFill>
                  <a:schemeClr val="bg1"/>
                </a:solidFill>
              </a:rPr>
              <a:t>дискриминанта</a:t>
            </a:r>
            <a:r>
              <a:rPr lang="bg-BG" sz="2600" dirty="0">
                <a:solidFill>
                  <a:schemeClr val="bg2"/>
                </a:solidFill>
              </a:rPr>
              <a:t> или </a:t>
            </a:r>
            <a:r>
              <a:rPr lang="bg-BG" sz="2600" b="1" dirty="0">
                <a:solidFill>
                  <a:schemeClr val="bg1"/>
                </a:solidFill>
              </a:rPr>
              <a:t>формули на Виет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Диамантени партньори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Образователни партньори</a:t>
            </a:r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#fund-math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Бройни системи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935E6-7448-4D64-A58C-84ECD610058E}"/>
              </a:ext>
            </a:extLst>
          </p:cNvPr>
          <p:cNvSpPr/>
          <p:nvPr/>
        </p:nvSpPr>
        <p:spPr>
          <a:xfrm>
            <a:off x="5376000" y="1494000"/>
            <a:ext cx="1710000" cy="251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  5</a:t>
            </a:r>
          </a:p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101</a:t>
            </a:r>
            <a:endParaRPr lang="en-US" sz="6500" baseline="-25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500" dirty="0">
                <a:solidFill>
                  <a:schemeClr val="bg2"/>
                </a:solidFill>
              </a:rPr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301143"/>
            <a:ext cx="10029444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400" dirty="0"/>
              <a:t>Начин за </a:t>
            </a:r>
            <a:r>
              <a:rPr lang="bg-BG" sz="3400" b="1" dirty="0"/>
              <a:t>запис­ване</a:t>
            </a:r>
            <a:r>
              <a:rPr lang="ru-RU" sz="3400" b="1" dirty="0"/>
              <a:t> на </a:t>
            </a:r>
            <a:r>
              <a:rPr lang="bg-BG" sz="3400" b="1" dirty="0"/>
              <a:t>числата</a:t>
            </a:r>
            <a:r>
              <a:rPr lang="ru-RU" sz="3400" dirty="0"/>
              <a:t> чрез </a:t>
            </a:r>
            <a:r>
              <a:rPr lang="bg-BG" sz="3400" dirty="0"/>
              <a:t>краен</a:t>
            </a:r>
            <a:r>
              <a:rPr lang="ru-RU" sz="3400" dirty="0"/>
              <a:t> </a:t>
            </a:r>
            <a:br>
              <a:rPr lang="ru-RU" sz="3400" dirty="0"/>
            </a:br>
            <a:r>
              <a:rPr lang="ru-RU" sz="3400" dirty="0"/>
              <a:t>набор от </a:t>
            </a:r>
            <a:r>
              <a:rPr lang="bg-BG" sz="3400" dirty="0"/>
              <a:t>цифри</a:t>
            </a:r>
          </a:p>
          <a:p>
            <a:pPr>
              <a:lnSpc>
                <a:spcPct val="100000"/>
              </a:lnSpc>
            </a:pPr>
            <a:r>
              <a:rPr lang="ru-RU" sz="3400" dirty="0"/>
              <a:t>Всяка </a:t>
            </a:r>
            <a:r>
              <a:rPr lang="bg-BG" sz="3400" dirty="0"/>
              <a:t>бройна</a:t>
            </a:r>
            <a:r>
              <a:rPr lang="ru-RU" sz="3400" dirty="0"/>
              <a:t> система </a:t>
            </a:r>
            <a:r>
              <a:rPr lang="ru-RU" sz="3400" dirty="0" err="1"/>
              <a:t>има</a:t>
            </a:r>
            <a:r>
              <a:rPr lang="ru-RU" sz="3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200" b="1" u="sng" dirty="0"/>
              <a:t>Азбука</a:t>
            </a:r>
            <a:r>
              <a:rPr lang="bg-BG" sz="3200" b="1" dirty="0"/>
              <a:t>: </a:t>
            </a:r>
            <a:r>
              <a:rPr lang="bg-BG" sz="3200" dirty="0">
                <a:solidFill>
                  <a:srgbClr val="F2A40D"/>
                </a:solidFill>
              </a:rPr>
              <a:t>символите</a:t>
            </a:r>
            <a:r>
              <a:rPr lang="ru-RU" sz="3200" dirty="0">
                <a:solidFill>
                  <a:srgbClr val="F2A40D"/>
                </a:solidFill>
              </a:rPr>
              <a:t>, </a:t>
            </a:r>
            <a:r>
              <a:rPr lang="ru-RU" sz="3200" dirty="0" err="1">
                <a:solidFill>
                  <a:srgbClr val="F2A40D"/>
                </a:solidFill>
              </a:rPr>
              <a:t>които</a:t>
            </a:r>
            <a:r>
              <a:rPr lang="ru-RU" sz="3200" dirty="0">
                <a:solidFill>
                  <a:srgbClr val="F2A40D"/>
                </a:solidFill>
              </a:rPr>
              <a:t> се </a:t>
            </a:r>
            <a:r>
              <a:rPr lang="ru-RU" sz="3200" dirty="0" err="1">
                <a:solidFill>
                  <a:srgbClr val="F2A40D"/>
                </a:solidFill>
              </a:rPr>
              <a:t>използват</a:t>
            </a:r>
            <a:r>
              <a:rPr lang="ru-RU" sz="3200" dirty="0">
                <a:solidFill>
                  <a:srgbClr val="F2A40D"/>
                </a:solidFill>
              </a:rPr>
              <a:t> при </a:t>
            </a:r>
            <a:r>
              <a:rPr lang="ru-RU" sz="3200" dirty="0" err="1">
                <a:solidFill>
                  <a:srgbClr val="F2A40D"/>
                </a:solidFill>
              </a:rPr>
              <a:t>представянето</a:t>
            </a:r>
            <a:r>
              <a:rPr lang="ru-RU" sz="3200" dirty="0">
                <a:solidFill>
                  <a:srgbClr val="F2A40D"/>
                </a:solidFill>
              </a:rPr>
              <a:t> на </a:t>
            </a:r>
            <a:r>
              <a:rPr lang="ru-RU" sz="3200" dirty="0" err="1">
                <a:solidFill>
                  <a:srgbClr val="F2A40D"/>
                </a:solidFill>
              </a:rPr>
              <a:t>числата</a:t>
            </a:r>
            <a:r>
              <a:rPr lang="ru-RU" sz="3200" dirty="0">
                <a:solidFill>
                  <a:srgbClr val="F2A40D"/>
                </a:solidFill>
              </a:rPr>
              <a:t> в дадена </a:t>
            </a:r>
            <a:r>
              <a:rPr lang="ru-RU" sz="3200" dirty="0" err="1">
                <a:solidFill>
                  <a:srgbClr val="F2A40D"/>
                </a:solidFill>
              </a:rPr>
              <a:t>бройна</a:t>
            </a:r>
            <a:r>
              <a:rPr lang="ru-RU" sz="3200" dirty="0">
                <a:solidFill>
                  <a:srgbClr val="F2A40D"/>
                </a:solidFill>
              </a:rPr>
              <a:t> система</a:t>
            </a:r>
            <a:endParaRPr lang="bg-BG" sz="3200" b="1" dirty="0">
              <a:solidFill>
                <a:srgbClr val="F2A40D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b="1" u="sng" dirty="0"/>
              <a:t>Основа</a:t>
            </a:r>
            <a:r>
              <a:rPr lang="bg-BG" sz="3200" b="1" dirty="0"/>
              <a:t>: </a:t>
            </a:r>
            <a:r>
              <a:rPr lang="ru-RU" sz="3200" dirty="0">
                <a:solidFill>
                  <a:srgbClr val="F2A40D"/>
                </a:solidFill>
              </a:rPr>
              <a:t>число, равно на </a:t>
            </a:r>
            <a:r>
              <a:rPr lang="ru-RU" sz="3200" dirty="0" err="1">
                <a:solidFill>
                  <a:srgbClr val="F2A40D"/>
                </a:solidFill>
              </a:rPr>
              <a:t>броя</a:t>
            </a:r>
            <a:r>
              <a:rPr lang="ru-RU" sz="3200" dirty="0">
                <a:solidFill>
                  <a:srgbClr val="F2A40D"/>
                </a:solidFill>
              </a:rPr>
              <a:t> </a:t>
            </a:r>
            <a:r>
              <a:rPr lang="ru-RU" sz="3200" dirty="0" err="1">
                <a:solidFill>
                  <a:srgbClr val="F2A40D"/>
                </a:solidFill>
              </a:rPr>
              <a:t>различни</a:t>
            </a:r>
            <a:r>
              <a:rPr lang="ru-RU" sz="3200" dirty="0">
                <a:solidFill>
                  <a:srgbClr val="F2A40D"/>
                </a:solidFill>
              </a:rPr>
              <a:t> </a:t>
            </a:r>
            <a:r>
              <a:rPr lang="ru-RU" sz="3200" dirty="0" err="1">
                <a:solidFill>
                  <a:srgbClr val="F2A40D"/>
                </a:solidFill>
              </a:rPr>
              <a:t>цифри</a:t>
            </a:r>
            <a:r>
              <a:rPr lang="ru-RU" sz="3200" dirty="0">
                <a:solidFill>
                  <a:srgbClr val="F2A40D"/>
                </a:solidFill>
              </a:rPr>
              <a:t>, </a:t>
            </a:r>
            <a:r>
              <a:rPr lang="ru-RU" sz="3200" dirty="0" err="1">
                <a:solidFill>
                  <a:srgbClr val="F2A40D"/>
                </a:solidFill>
              </a:rPr>
              <a:t>използвани</a:t>
            </a:r>
            <a:r>
              <a:rPr lang="ru-RU" sz="3200" dirty="0">
                <a:solidFill>
                  <a:srgbClr val="F2A40D"/>
                </a:solidFill>
              </a:rPr>
              <a:t> от </a:t>
            </a:r>
            <a:r>
              <a:rPr lang="ru-RU" sz="3200" dirty="0" err="1">
                <a:solidFill>
                  <a:srgbClr val="F2A40D"/>
                </a:solidFill>
              </a:rPr>
              <a:t>системата</a:t>
            </a:r>
            <a:r>
              <a:rPr lang="ru-RU" sz="3200" dirty="0">
                <a:solidFill>
                  <a:srgbClr val="F2A40D"/>
                </a:solidFill>
              </a:rPr>
              <a:t> за </a:t>
            </a:r>
            <a:r>
              <a:rPr lang="ru-RU" sz="3200" dirty="0" err="1">
                <a:solidFill>
                  <a:srgbClr val="F2A40D"/>
                </a:solidFill>
              </a:rPr>
              <a:t>записване</a:t>
            </a:r>
            <a:r>
              <a:rPr lang="ru-RU" sz="3200" dirty="0">
                <a:solidFill>
                  <a:srgbClr val="F2A40D"/>
                </a:solidFill>
              </a:rPr>
              <a:t> на </a:t>
            </a:r>
            <a:r>
              <a:rPr lang="ru-RU" sz="3200" dirty="0" err="1">
                <a:solidFill>
                  <a:srgbClr val="F2A40D"/>
                </a:solidFill>
              </a:rPr>
              <a:t>числата</a:t>
            </a:r>
            <a:r>
              <a:rPr lang="ru-RU" sz="3200" dirty="0">
                <a:solidFill>
                  <a:srgbClr val="F2A40D"/>
                </a:solidFill>
              </a:rPr>
              <a:t> в </a:t>
            </a:r>
            <a:r>
              <a:rPr lang="ru-RU" sz="3200" dirty="0" err="1">
                <a:solidFill>
                  <a:srgbClr val="F2A40D"/>
                </a:solidFill>
              </a:rPr>
              <a:t>нея</a:t>
            </a:r>
            <a:r>
              <a:rPr lang="ru-RU" sz="3200" dirty="0">
                <a:solidFill>
                  <a:srgbClr val="F2A40D"/>
                </a:solidFill>
              </a:rPr>
              <a:t> (например: 2, 8, 10, 16)</a:t>
            </a:r>
            <a:endParaRPr lang="bg-BG" sz="3200" dirty="0">
              <a:solidFill>
                <a:srgbClr val="F2A40D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Какво представляват бройните системи?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4A26A-8EBC-4F7F-97F1-8EA31E3C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6FFA-376B-44B2-B118-5F4CE6132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4394" y="1257411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/>
              <a:t>Бройните системи са два вида:</a:t>
            </a:r>
          </a:p>
          <a:p>
            <a:pPr lvl="1"/>
            <a:r>
              <a:rPr lang="bg-BG" b="1" dirty="0"/>
              <a:t>Непозиционни</a:t>
            </a:r>
          </a:p>
          <a:p>
            <a:pPr lvl="2"/>
            <a:r>
              <a:rPr lang="bg-BG" u="sng" dirty="0"/>
              <a:t>Пример</a:t>
            </a:r>
            <a:r>
              <a:rPr lang="bg-BG" dirty="0"/>
              <a:t>: </a:t>
            </a:r>
            <a:r>
              <a:rPr lang="bg-BG" dirty="0">
                <a:solidFill>
                  <a:srgbClr val="F2A40D"/>
                </a:solidFill>
              </a:rPr>
              <a:t>римска и гръцка бройна система</a:t>
            </a:r>
          </a:p>
          <a:p>
            <a:pPr lvl="1"/>
            <a:r>
              <a:rPr lang="bg-BG" b="1" dirty="0"/>
              <a:t>Позиционни</a:t>
            </a:r>
          </a:p>
          <a:p>
            <a:pPr lvl="2"/>
            <a:r>
              <a:rPr lang="bg-BG" u="sng" dirty="0"/>
              <a:t>Пример</a:t>
            </a:r>
            <a:r>
              <a:rPr lang="bg-BG" dirty="0"/>
              <a:t>: </a:t>
            </a:r>
            <a:r>
              <a:rPr lang="bg-BG" dirty="0">
                <a:solidFill>
                  <a:srgbClr val="F2A40D"/>
                </a:solidFill>
              </a:rPr>
              <a:t>двоична, десетична, осмична, шестнадесетична бройна система</a:t>
            </a:r>
            <a:endParaRPr lang="en-US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3411E4-B4CE-43B2-9F69-E50DDCBC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Стойността</a:t>
            </a:r>
            <a:r>
              <a:rPr lang="ru-RU" dirty="0"/>
              <a:t> на всяка цифра е </a:t>
            </a:r>
            <a:r>
              <a:rPr lang="ru-RU" b="1" dirty="0"/>
              <a:t>постоянна</a:t>
            </a:r>
            <a:r>
              <a:rPr lang="ru-RU" dirty="0"/>
              <a:t> и не </a:t>
            </a:r>
            <a:r>
              <a:rPr lang="ru-RU" dirty="0" err="1"/>
              <a:t>зависи</a:t>
            </a:r>
            <a:r>
              <a:rPr lang="ru-RU" dirty="0"/>
              <a:t> по </a:t>
            </a:r>
            <a:r>
              <a:rPr lang="ru-RU" dirty="0" err="1"/>
              <a:t>никакъв</a:t>
            </a:r>
            <a:r>
              <a:rPr lang="ru-RU" dirty="0"/>
              <a:t> начин от </a:t>
            </a:r>
            <a:r>
              <a:rPr lang="ru-RU" dirty="0" err="1"/>
              <a:t>нейното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в </a:t>
            </a:r>
            <a:r>
              <a:rPr lang="ru-RU" dirty="0" err="1"/>
              <a:t>числото</a:t>
            </a:r>
            <a:endParaRPr lang="en-US" dirty="0"/>
          </a:p>
          <a:p>
            <a:pPr lvl="1"/>
            <a:r>
              <a:rPr lang="bg-BG" b="1" dirty="0"/>
              <a:t>Римска бройна система</a:t>
            </a:r>
            <a:r>
              <a:rPr lang="bg-BG" dirty="0"/>
              <a:t>:</a:t>
            </a:r>
          </a:p>
          <a:p>
            <a:pPr lvl="2"/>
            <a:r>
              <a:rPr lang="en-US" dirty="0"/>
              <a:t>I = 1, V = 5, X = 10, L = 50, C = 100, D = 500, M = 1000</a:t>
            </a:r>
            <a:endParaRPr lang="bg-BG" dirty="0"/>
          </a:p>
          <a:p>
            <a:pPr lvl="2"/>
            <a:r>
              <a:rPr lang="en-US" dirty="0"/>
              <a:t>IX = 9, VI = 6, MMD=2500, III = 3, XI = 11</a:t>
            </a:r>
          </a:p>
          <a:p>
            <a:pPr lvl="1"/>
            <a:r>
              <a:rPr lang="bg-BG" b="1" dirty="0"/>
              <a:t>Гръцка бройна система:</a:t>
            </a:r>
          </a:p>
          <a:p>
            <a:pPr lvl="2"/>
            <a:r>
              <a:rPr lang="en-US" dirty="0"/>
              <a:t>I </a:t>
            </a:r>
            <a:r>
              <a:rPr lang="bg-BG" dirty="0"/>
              <a:t>=</a:t>
            </a:r>
            <a:r>
              <a:rPr lang="en-US" dirty="0"/>
              <a:t> 1, </a:t>
            </a:r>
            <a:r>
              <a:rPr lang="bg-BG" dirty="0"/>
              <a:t>Г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5, </a:t>
            </a:r>
            <a:r>
              <a:rPr lang="el-GR" dirty="0"/>
              <a:t>Δ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10,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</a:t>
            </a:r>
            <a:r>
              <a:rPr lang="bg-BG" dirty="0"/>
              <a:t>100</a:t>
            </a:r>
            <a:r>
              <a:rPr lang="en-US" dirty="0"/>
              <a:t>, </a:t>
            </a:r>
            <a:r>
              <a:rPr lang="bg-BG" dirty="0"/>
              <a:t>Х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100</a:t>
            </a:r>
            <a:r>
              <a:rPr lang="bg-BG" dirty="0"/>
              <a:t>0</a:t>
            </a:r>
            <a:r>
              <a:rPr lang="en-US" dirty="0"/>
              <a:t>, </a:t>
            </a:r>
            <a:r>
              <a:rPr lang="bg-BG" dirty="0"/>
              <a:t>М = 10000</a:t>
            </a:r>
            <a:endParaRPr lang="en-US" dirty="0"/>
          </a:p>
          <a:p>
            <a:pPr lvl="2"/>
            <a:r>
              <a:rPr lang="bg-BG" dirty="0"/>
              <a:t>ΓΔ = 50, </a:t>
            </a:r>
            <a:r>
              <a:rPr lang="ru-RU" dirty="0"/>
              <a:t>ΓH = 500, </a:t>
            </a:r>
            <a:r>
              <a:rPr lang="bg-BG" dirty="0"/>
              <a:t> ΓX = 5000, </a:t>
            </a:r>
            <a:r>
              <a:rPr lang="el-GR" dirty="0"/>
              <a:t>Γ</a:t>
            </a:r>
            <a:r>
              <a:rPr lang="en-US" dirty="0"/>
              <a:t>M = 50 000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Непозиционни 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F99B4-25F7-4EB7-AA16-07F0BEECE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A21C-BECB-4954-9176-824C97BB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572030" cy="5546589"/>
          </a:xfrm>
        </p:spPr>
        <p:txBody>
          <a:bodyPr/>
          <a:lstStyle/>
          <a:p>
            <a:r>
              <a:rPr lang="ru-RU" dirty="0" err="1"/>
              <a:t>Пози­цията</a:t>
            </a:r>
            <a:r>
              <a:rPr lang="ru-RU" dirty="0"/>
              <a:t> на </a:t>
            </a:r>
            <a:r>
              <a:rPr lang="ru-RU" dirty="0" err="1"/>
              <a:t>цифрите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значение за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числото</a:t>
            </a:r>
            <a:endParaRPr lang="ru-RU" dirty="0"/>
          </a:p>
          <a:p>
            <a:r>
              <a:rPr lang="ru-RU" dirty="0" err="1"/>
              <a:t>Такива</a:t>
            </a:r>
            <a:r>
              <a:rPr lang="ru-RU" dirty="0"/>
              <a:t> </a:t>
            </a:r>
            <a:r>
              <a:rPr lang="ru-RU" dirty="0" err="1"/>
              <a:t>бройни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Десетична</a:t>
            </a:r>
            <a:endParaRPr lang="ru-RU" dirty="0"/>
          </a:p>
          <a:p>
            <a:pPr lvl="1"/>
            <a:r>
              <a:rPr lang="ru-RU" dirty="0" err="1"/>
              <a:t>Двоична</a:t>
            </a:r>
            <a:endParaRPr lang="ru-RU" dirty="0"/>
          </a:p>
          <a:p>
            <a:pPr lvl="1"/>
            <a:r>
              <a:rPr lang="ru-RU" dirty="0" err="1"/>
              <a:t>Осмична</a:t>
            </a:r>
            <a:endParaRPr lang="ru-RU" dirty="0"/>
          </a:p>
          <a:p>
            <a:pPr lvl="1"/>
            <a:r>
              <a:rPr lang="ru-RU" dirty="0" err="1"/>
              <a:t>Шестнадесетична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EC23B8-C59B-4C78-A05B-9AFFC047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Позиционни бройни системи</a:t>
            </a:r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D3042900-8373-4293-9B67-DCFEBE3A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99" y="3249000"/>
            <a:ext cx="5053731" cy="2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35DFD-EE24-4F22-86B0-8C80F1B49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2A07-8BDC-49EA-A226-96085A967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67411"/>
            <a:ext cx="10215000" cy="5546589"/>
          </a:xfrm>
        </p:spPr>
        <p:txBody>
          <a:bodyPr>
            <a:normAutofit fontScale="92500"/>
          </a:bodyPr>
          <a:lstStyle/>
          <a:p>
            <a:r>
              <a:rPr lang="bg-BG" sz="3500" dirty="0"/>
              <a:t>Основа: </a:t>
            </a:r>
            <a:r>
              <a:rPr lang="bg-BG" sz="3500" b="1" dirty="0">
                <a:solidFill>
                  <a:srgbClr val="F2A40D"/>
                </a:solidFill>
              </a:rPr>
              <a:t>числото 10</a:t>
            </a:r>
            <a:endParaRPr lang="bg-BG" sz="3500" b="1" dirty="0"/>
          </a:p>
          <a:p>
            <a:r>
              <a:rPr lang="bg-BG" sz="3500" dirty="0"/>
              <a:t>Представяне на число в десетична бройна система:</a:t>
            </a:r>
          </a:p>
          <a:p>
            <a:pPr lvl="1"/>
            <a:r>
              <a:rPr lang="ru-RU" sz="3200" dirty="0" err="1"/>
              <a:t>числата</a:t>
            </a:r>
            <a:r>
              <a:rPr lang="ru-RU" sz="3200" dirty="0"/>
              <a:t> </a:t>
            </a:r>
            <a:r>
              <a:rPr lang="ru-RU" sz="3200" dirty="0" err="1"/>
              <a:t>записани</a:t>
            </a:r>
            <a:r>
              <a:rPr lang="ru-RU" sz="3200" dirty="0"/>
              <a:t> в </a:t>
            </a:r>
            <a:r>
              <a:rPr lang="ru-RU" sz="3200" dirty="0" err="1"/>
              <a:t>нея</a:t>
            </a:r>
            <a:r>
              <a:rPr lang="ru-RU" sz="3200" dirty="0"/>
              <a:t> </a:t>
            </a:r>
            <a:r>
              <a:rPr lang="ru-RU" sz="3200" dirty="0" err="1"/>
              <a:t>са</a:t>
            </a:r>
            <a:r>
              <a:rPr lang="ru-RU" sz="3200" dirty="0"/>
              <a:t> </a:t>
            </a:r>
            <a:r>
              <a:rPr lang="ru-RU" sz="3200" dirty="0" err="1"/>
              <a:t>подредени</a:t>
            </a:r>
            <a:r>
              <a:rPr lang="ru-RU" sz="3200" dirty="0"/>
              <a:t> по </a:t>
            </a:r>
            <a:r>
              <a:rPr lang="ru-RU" sz="3200" dirty="0" err="1"/>
              <a:t>степените</a:t>
            </a: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на </a:t>
            </a:r>
            <a:r>
              <a:rPr lang="ru-RU" sz="3200" b="1" dirty="0" err="1"/>
              <a:t>числото</a:t>
            </a:r>
            <a:r>
              <a:rPr lang="ru-RU" sz="3200" b="1" dirty="0"/>
              <a:t> 10</a:t>
            </a:r>
          </a:p>
          <a:p>
            <a:pPr lvl="1"/>
            <a:r>
              <a:rPr lang="bg-BG" sz="3200" dirty="0"/>
              <a:t>използват се цифрите: </a:t>
            </a:r>
            <a:r>
              <a:rPr lang="bg-BG" sz="3200" b="1" dirty="0">
                <a:solidFill>
                  <a:srgbClr val="F2A40D"/>
                </a:solidFill>
              </a:rPr>
              <a:t>0, 1, 2, 3, 4, 5, 6, 7, 8, 9</a:t>
            </a:r>
          </a:p>
          <a:p>
            <a:pPr lvl="1"/>
            <a:r>
              <a:rPr lang="bg-BG" sz="3200" dirty="0"/>
              <a:t>примери:</a:t>
            </a:r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b="1" dirty="0">
                <a:solidFill>
                  <a:srgbClr val="F2A40D"/>
                </a:solidFill>
              </a:rPr>
              <a:t>0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GB" sz="3200" b="1" baseline="-25000" dirty="0"/>
              <a:t> (10)</a:t>
            </a:r>
            <a:r>
              <a:rPr lang="en-US" sz="3200" dirty="0"/>
              <a:t> = 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×10</a:t>
            </a:r>
            <a:r>
              <a:rPr lang="en-US" sz="3200" baseline="30000" dirty="0"/>
              <a:t>3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0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en-US" sz="3200" b="1" dirty="0">
                <a:solidFill>
                  <a:srgbClr val="F2A40D"/>
                </a:solidFill>
              </a:rPr>
              <a:t>1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62435</a:t>
            </a:r>
            <a:r>
              <a:rPr lang="en-GB" sz="3200" b="1" baseline="-25000" dirty="0"/>
              <a:t> (10)</a:t>
            </a:r>
            <a:r>
              <a:rPr lang="bg-BG" sz="3200" dirty="0"/>
              <a:t> 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6</a:t>
            </a:r>
            <a:r>
              <a:rPr lang="en-US" sz="3200" dirty="0"/>
              <a:t>×10</a:t>
            </a:r>
            <a:r>
              <a:rPr lang="en-US" sz="3200" baseline="30000" dirty="0"/>
              <a:t>4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2</a:t>
            </a:r>
            <a:r>
              <a:rPr lang="en-US" sz="3200" dirty="0"/>
              <a:t>×10</a:t>
            </a:r>
            <a:r>
              <a:rPr lang="en-US" sz="3200" baseline="30000" dirty="0"/>
              <a:t>3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3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5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  <a:p>
            <a:pPr marL="442912" lvl="1" indent="0">
              <a:buNone/>
            </a:pPr>
            <a:r>
              <a:rPr lang="bg-BG" sz="3200" b="1" dirty="0">
                <a:solidFill>
                  <a:srgbClr val="F2A40D"/>
                </a:solidFill>
              </a:rPr>
              <a:t>984</a:t>
            </a:r>
            <a:r>
              <a:rPr lang="en-GB" sz="3200" b="1" baseline="-25000" dirty="0">
                <a:solidFill>
                  <a:srgbClr val="F2A40D"/>
                </a:solidFill>
              </a:rPr>
              <a:t> </a:t>
            </a:r>
            <a:r>
              <a:rPr lang="en-GB" sz="3200" b="1" baseline="-25000" dirty="0"/>
              <a:t>(10)</a:t>
            </a:r>
            <a:r>
              <a:rPr lang="bg-BG" sz="3200" dirty="0"/>
              <a:t> =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2A40D"/>
                </a:solidFill>
              </a:rPr>
              <a:t>9</a:t>
            </a:r>
            <a:r>
              <a:rPr lang="en-US" sz="3200" dirty="0"/>
              <a:t>×10</a:t>
            </a:r>
            <a:r>
              <a:rPr lang="en-US" sz="3200" baseline="30000" dirty="0"/>
              <a:t>2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8</a:t>
            </a:r>
            <a:r>
              <a:rPr lang="en-US" sz="3200" dirty="0"/>
              <a:t>×10</a:t>
            </a:r>
            <a:r>
              <a:rPr lang="en-US" sz="3200" baseline="30000" dirty="0"/>
              <a:t>1</a:t>
            </a:r>
            <a:r>
              <a:rPr lang="en-US" sz="3200" dirty="0"/>
              <a:t>) + (</a:t>
            </a:r>
            <a:r>
              <a:rPr lang="bg-BG" sz="3200" b="1" dirty="0">
                <a:solidFill>
                  <a:srgbClr val="F2A40D"/>
                </a:solidFill>
              </a:rPr>
              <a:t>4</a:t>
            </a:r>
            <a:r>
              <a:rPr lang="en-US" sz="3200" dirty="0"/>
              <a:t>×10</a:t>
            </a:r>
            <a:r>
              <a:rPr lang="en-US" sz="3200" baseline="30000" dirty="0"/>
              <a:t>0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9F20C9-E1D3-4BFF-A352-C5CE941F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10849</TotalTime>
  <Words>1721</Words>
  <Application>Microsoft Office PowerPoint</Application>
  <PresentationFormat>Widescreen</PresentationFormat>
  <Paragraphs>235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Wingdings</vt:lpstr>
      <vt:lpstr>Wingdings 2</vt:lpstr>
      <vt:lpstr>SoftUni</vt:lpstr>
      <vt:lpstr>Основни математически концепции</vt:lpstr>
      <vt:lpstr>Съдържание</vt:lpstr>
      <vt:lpstr>Имате въпроси?</vt:lpstr>
      <vt:lpstr>Бройни системи</vt:lpstr>
      <vt:lpstr>Какво представляват бройните системи?</vt:lpstr>
      <vt:lpstr>Видове бройни системи</vt:lpstr>
      <vt:lpstr>Непозиционни бройни системи</vt:lpstr>
      <vt:lpstr>Позиционни бройни системи</vt:lpstr>
      <vt:lpstr>Десетична бройна система</vt:lpstr>
      <vt:lpstr>Двоична бройна система</vt:lpstr>
      <vt:lpstr>Осмична бройна система</vt:lpstr>
      <vt:lpstr>Шестнадесетична бройна система</vt:lpstr>
      <vt:lpstr>Преобразувания между бройни системи</vt:lpstr>
      <vt:lpstr>Преобразуване в десетична бройна система</vt:lpstr>
      <vt:lpstr>Преобразуване в двоична бройна система</vt:lpstr>
      <vt:lpstr>Преобразуване в шестнадесетична бройна система</vt:lpstr>
      <vt:lpstr>Координатна система</vt:lpstr>
      <vt:lpstr>Какво е координатна система?</vt:lpstr>
      <vt:lpstr>Декартова координатна система (ДКС)</vt:lpstr>
      <vt:lpstr>Координати на точка в ДКС</vt:lpstr>
      <vt:lpstr>Квадранти в ДКС</vt:lpstr>
      <vt:lpstr>Квадратно уравнение</vt:lpstr>
      <vt:lpstr>Квадратно уравнение</vt:lpstr>
      <vt:lpstr>Решаване чрез дискриминанта</vt:lpstr>
      <vt:lpstr>Решаване чрез формули на Виет</vt:lpstr>
      <vt:lpstr>Какво научихме днес?</vt:lpstr>
      <vt:lpstr>Въпроси?</vt:lpstr>
      <vt:lpstr>Диамантени партньори</vt:lpstr>
      <vt:lpstr>Образователни партньори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221</cp:revision>
  <dcterms:created xsi:type="dcterms:W3CDTF">2018-05-23T13:08:44Z</dcterms:created>
  <dcterms:modified xsi:type="dcterms:W3CDTF">2022-10-23T06:37:01Z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2022-10-23T06:37:01Z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7f6da0d1-f642-45be-b039-fbfebc8ed1e2</vt:lpwstr>
  </property>
  <property fmtid="{D5CDD505-2E9C-101B-9397-08002B2CF9AE}" pid="8" name="MSIP_Label_51e9b6e7-e4bc-422b-b136-be52bca82e7c_ContentBits">
    <vt:lpwstr>2</vt:lpwstr>
  </property>
</Properties>
</file>