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6" r:id="rId3"/>
    <p:sldId id="620" r:id="rId4"/>
    <p:sldId id="353" r:id="rId5"/>
    <p:sldId id="389" r:id="rId6"/>
    <p:sldId id="624" r:id="rId7"/>
    <p:sldId id="601" r:id="rId8"/>
    <p:sldId id="602" r:id="rId9"/>
    <p:sldId id="621" r:id="rId10"/>
    <p:sldId id="622" r:id="rId11"/>
    <p:sldId id="629" r:id="rId12"/>
    <p:sldId id="623" r:id="rId13"/>
    <p:sldId id="625" r:id="rId14"/>
    <p:sldId id="626" r:id="rId15"/>
    <p:sldId id="627" r:id="rId16"/>
    <p:sldId id="630" r:id="rId17"/>
    <p:sldId id="631" r:id="rId18"/>
    <p:sldId id="282" r:id="rId19"/>
    <p:sldId id="504" r:id="rId20"/>
    <p:sldId id="613" r:id="rId21"/>
    <p:sldId id="608" r:id="rId22"/>
    <p:sldId id="505" r:id="rId23"/>
    <p:sldId id="5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Съждителна логика" id="{FDF4A34F-1089-45F6-A418-E6381F30CA04}">
          <p14:sldIdLst>
            <p14:sldId id="353"/>
            <p14:sldId id="389"/>
            <p14:sldId id="624"/>
            <p14:sldId id="601"/>
            <p14:sldId id="602"/>
            <p14:sldId id="621"/>
            <p14:sldId id="622"/>
            <p14:sldId id="629"/>
            <p14:sldId id="623"/>
            <p14:sldId id="625"/>
            <p14:sldId id="626"/>
            <p14:sldId id="627"/>
            <p14:sldId id="630"/>
            <p14:sldId id="631"/>
          </p14:sldIdLst>
        </p14:section>
        <p14:section name="End Section" id="{FEBB2B39-B0D3-4DEA-A537-5E3855947BFA}">
          <p14:sldIdLst>
            <p14:sldId id="282"/>
            <p14:sldId id="504"/>
            <p14:sldId id="613"/>
            <p14:sldId id="608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puzakova, Desislava" initials="TD" lastIdx="1" clrIdx="0">
    <p:extLst>
      <p:ext uri="{19B8F6BF-5375-455C-9EA6-DF929625EA0E}">
        <p15:presenceInfo xmlns:p15="http://schemas.microsoft.com/office/powerpoint/2012/main" userId="S::desislava.topuzakova@sap.com::36d83185-b735-46ca-9617-95c710025a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346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219" y="1363130"/>
            <a:ext cx="11083636" cy="1315728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Основни</a:t>
            </a:r>
            <a:r>
              <a:rPr lang="ru-RU" dirty="0"/>
              <a:t> понятия в </a:t>
            </a:r>
            <a:r>
              <a:rPr lang="ru-RU" dirty="0" err="1"/>
              <a:t>дискретната</a:t>
            </a:r>
            <a:r>
              <a:rPr lang="ru-RU" dirty="0"/>
              <a:t> математика:</a:t>
            </a:r>
          </a:p>
          <a:p>
            <a:r>
              <a:rPr lang="ru-RU" dirty="0"/>
              <a:t>Логика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Дискретна математика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87069" y="616076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87069" y="580617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6" name="Picture 2" descr="Машинното Обучение, Информация, Мозъка">
            <a:extLst>
              <a:ext uri="{FF2B5EF4-FFF2-40B4-BE49-F238E27FC236}">
                <a16:creationId xmlns:a16="http://schemas.microsoft.com/office/drawing/2014/main" id="{C7C015CE-EE3D-4E79-8AC8-FBCAED3F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496258"/>
            <a:ext cx="2135089" cy="21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Импликацията</a:t>
            </a:r>
            <a:r>
              <a:rPr lang="bg-BG" dirty="0"/>
              <a:t> </a:t>
            </a:r>
            <a:r>
              <a:rPr lang="en-US" dirty="0"/>
              <a:t>p -&gt; q </a:t>
            </a:r>
            <a:r>
              <a:rPr lang="bg-BG" dirty="0"/>
              <a:t>е съждение, което е </a:t>
            </a:r>
            <a:r>
              <a:rPr lang="bg-BG" b="1" dirty="0">
                <a:solidFill>
                  <a:schemeClr val="bg1"/>
                </a:solidFill>
              </a:rPr>
              <a:t>лъжа само, когато условието 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е истина, а следствието </a:t>
            </a:r>
            <a:r>
              <a:rPr lang="en-US" b="1" dirty="0">
                <a:solidFill>
                  <a:schemeClr val="bg1"/>
                </a:solidFill>
              </a:rPr>
              <a:t>q e </a:t>
            </a:r>
            <a:r>
              <a:rPr lang="bg-BG" b="1" dirty="0">
                <a:solidFill>
                  <a:schemeClr val="bg1"/>
                </a:solidFill>
              </a:rPr>
              <a:t>лъжа</a:t>
            </a:r>
            <a:r>
              <a:rPr lang="bg-BG" dirty="0"/>
              <a:t>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Пример: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p: </a:t>
            </a:r>
            <a:r>
              <a:rPr lang="bg-BG" dirty="0"/>
              <a:t>През пролетта вали. (Т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q: </a:t>
            </a:r>
            <a:r>
              <a:rPr lang="bg-BG" dirty="0"/>
              <a:t>През лятото има добра реколта. </a:t>
            </a:r>
            <a:r>
              <a:rPr lang="en-US" dirty="0"/>
              <a:t>(T)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 </a:t>
            </a:r>
            <a:r>
              <a:rPr lang="bg-BG" dirty="0"/>
              <a:t>-&gt;</a:t>
            </a:r>
            <a:r>
              <a:rPr lang="en-US" dirty="0"/>
              <a:t> q: </a:t>
            </a:r>
            <a:r>
              <a:rPr lang="bg-BG" dirty="0"/>
              <a:t>Ако през пролетта вали, то през лятото има добра реколта. (</a:t>
            </a:r>
            <a:r>
              <a:rPr lang="en-US" dirty="0"/>
              <a:t>T)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Импликация на две съждения</a:t>
            </a:r>
            <a:r>
              <a:rPr lang="en-US" dirty="0"/>
              <a:t> (</a:t>
            </a:r>
            <a:r>
              <a:rPr lang="bg-BG" dirty="0"/>
              <a:t>-&gt;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78667"/>
              </p:ext>
            </p:extLst>
          </p:nvPr>
        </p:nvGraphicFramePr>
        <p:xfrm>
          <a:off x="9741000" y="2439000"/>
          <a:ext cx="2159999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58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615009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992432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1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DFDAB-C1B2-44E8-8FFD-BF1952827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960E-730B-4B70-AB86-E5E336AD1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Ако е дадена импликацията на две съждения 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 (p -&gt; q)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Конверсия</a:t>
            </a:r>
            <a:r>
              <a:rPr lang="bg-BG" dirty="0"/>
              <a:t> (обратно твърдение) е: </a:t>
            </a:r>
            <a:r>
              <a:rPr lang="en-US" dirty="0"/>
              <a:t>q -&gt; p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Инверсия</a:t>
            </a:r>
            <a:r>
              <a:rPr lang="bg-BG" dirty="0"/>
              <a:t> (противоположно твърдение) е: </a:t>
            </a:r>
            <a:r>
              <a:rPr lang="en-US" dirty="0"/>
              <a:t>~p -&gt; ~q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Контрапозиция</a:t>
            </a:r>
            <a:r>
              <a:rPr lang="bg-BG" dirty="0"/>
              <a:t> е: </a:t>
            </a:r>
            <a:r>
              <a:rPr lang="en-US" dirty="0"/>
              <a:t>~q -&gt; ~p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Конверсията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инверсията</a:t>
            </a:r>
            <a:r>
              <a:rPr lang="bg-BG" b="1" dirty="0"/>
              <a:t> </a:t>
            </a:r>
            <a:r>
              <a:rPr lang="bg-BG" dirty="0"/>
              <a:t>са логически еквивалентни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Импликацията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контрапозицията</a:t>
            </a:r>
            <a:r>
              <a:rPr lang="bg-BG" b="1" dirty="0"/>
              <a:t> </a:t>
            </a:r>
            <a:r>
              <a:rPr lang="bg-BG" dirty="0"/>
              <a:t>са логически еквивалентни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AF4CC7-06E8-4B1B-8F6C-9CEE968E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Импликация на две съждения</a:t>
            </a:r>
            <a:r>
              <a:rPr lang="en-US" dirty="0"/>
              <a:t> (</a:t>
            </a:r>
            <a:r>
              <a:rPr lang="bg-BG" dirty="0"/>
              <a:t>-&gt;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934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674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Еквивалентността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</a:t>
            </a:r>
            <a:r>
              <a:rPr lang="bg-BG" b="1" dirty="0">
                <a:solidFill>
                  <a:schemeClr val="bg1"/>
                </a:solidFill>
              </a:rPr>
              <a:t>истина, тогава и само тогава, когато 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и </a:t>
            </a:r>
            <a:r>
              <a:rPr lang="en-US" b="1" dirty="0">
                <a:solidFill>
                  <a:schemeClr val="bg1"/>
                </a:solidFill>
              </a:rPr>
              <a:t>q </a:t>
            </a:r>
            <a:r>
              <a:rPr lang="bg-BG" b="1" dirty="0">
                <a:solidFill>
                  <a:schemeClr val="bg1"/>
                </a:solidFill>
              </a:rPr>
              <a:t>имат еднакви стойности</a:t>
            </a:r>
            <a:r>
              <a:rPr lang="bg-BG" sz="3198" dirty="0"/>
              <a:t>.</a:t>
            </a:r>
          </a:p>
          <a:p>
            <a:r>
              <a:rPr lang="bg-BG" sz="3198" dirty="0"/>
              <a:t>Пример:</a:t>
            </a:r>
            <a:endParaRPr lang="en-US" sz="3198" dirty="0"/>
          </a:p>
          <a:p>
            <a:pPr lvl="1"/>
            <a:r>
              <a:rPr lang="en-US" dirty="0"/>
              <a:t>p: </a:t>
            </a:r>
            <a:r>
              <a:rPr lang="bg-BG" dirty="0"/>
              <a:t>Числото 11 се дели на 3. (</a:t>
            </a:r>
            <a:r>
              <a:rPr lang="en-US" dirty="0"/>
              <a:t>F)</a:t>
            </a:r>
          </a:p>
          <a:p>
            <a:pPr lvl="1"/>
            <a:r>
              <a:rPr lang="en-US" dirty="0"/>
              <a:t>q: </a:t>
            </a:r>
            <a:r>
              <a:rPr lang="bg-BG" dirty="0"/>
              <a:t>Числото 11 се дели на 7. (</a:t>
            </a:r>
            <a:r>
              <a:rPr lang="en-US" dirty="0"/>
              <a:t>F)</a:t>
            </a:r>
          </a:p>
          <a:p>
            <a:pPr lvl="1"/>
            <a:r>
              <a:rPr lang="en-US" dirty="0"/>
              <a:t>p </a:t>
            </a:r>
            <a:r>
              <a:rPr lang="bg-BG" dirty="0"/>
              <a:t>&lt;-&gt;</a:t>
            </a:r>
            <a:r>
              <a:rPr lang="en-US" dirty="0"/>
              <a:t> q: </a:t>
            </a:r>
            <a:r>
              <a:rPr lang="bg-BG" dirty="0"/>
              <a:t>Числото </a:t>
            </a:r>
            <a:r>
              <a:rPr lang="en-US" dirty="0"/>
              <a:t>11 </a:t>
            </a:r>
            <a:r>
              <a:rPr lang="bg-BG" dirty="0"/>
              <a:t>се дели на 3 тогава и само тогава, когато числото 11 се дели на 7.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Еквивалентност на две съждения</a:t>
            </a:r>
            <a:r>
              <a:rPr lang="en-US" dirty="0"/>
              <a:t> (</a:t>
            </a:r>
            <a:r>
              <a:rPr lang="bg-BG" dirty="0"/>
              <a:t>&lt;-&gt;</a:t>
            </a:r>
            <a:r>
              <a:rPr lang="en-US" dirty="0"/>
              <a:t>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61050"/>
              </p:ext>
            </p:extLst>
          </p:nvPr>
        </p:nvGraphicFramePr>
        <p:xfrm>
          <a:off x="9771621" y="2574000"/>
          <a:ext cx="2160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1114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&lt;-&gt;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257D7B-E4B9-4F28-8F59-7FE0CF15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1B85-363A-4E6F-83DF-7D59AAA6F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196125"/>
            <a:ext cx="11818096" cy="5528766"/>
          </a:xfrm>
        </p:spPr>
        <p:txBody>
          <a:bodyPr/>
          <a:lstStyle/>
          <a:p>
            <a:r>
              <a:rPr lang="bg-BG" dirty="0"/>
              <a:t>Всяка формула може да бъде класифицирана като: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Тавтоголия</a:t>
            </a:r>
            <a:r>
              <a:rPr lang="bg-BG" dirty="0"/>
              <a:t> – истина при всички възможни интерпретации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Противоречива</a:t>
            </a:r>
            <a:r>
              <a:rPr lang="bg-BG" dirty="0"/>
              <a:t> – лъжа при всички възможни интерпретации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Неутрална</a:t>
            </a:r>
            <a:r>
              <a:rPr lang="bg-BG" dirty="0"/>
              <a:t> – съществува поне една интерпретация, при която е истина и поне една интерпретация, при която е лъжа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9818C-E040-4556-9677-790D1A81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Класификация на формули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7E24-7BB8-4FAE-BC34-3953BA37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8BAA-F73F-4464-838A-081485D8D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535268" cy="5502857"/>
          </a:xfrm>
        </p:spPr>
        <p:txBody>
          <a:bodyPr>
            <a:noAutofit/>
          </a:bodyPr>
          <a:lstStyle/>
          <a:p>
            <a:r>
              <a:rPr lang="bg-BG" sz="3400" b="1" dirty="0"/>
              <a:t>Комутативност</a:t>
            </a:r>
            <a:r>
              <a:rPr lang="bg-BG" sz="3400" dirty="0"/>
              <a:t>:</a:t>
            </a:r>
          </a:p>
          <a:p>
            <a:pPr lvl="1"/>
            <a:r>
              <a:rPr lang="en-US" sz="3200" dirty="0"/>
              <a:t>A ^ B = B ^ A                                   </a:t>
            </a:r>
            <a:r>
              <a:rPr lang="en-US" sz="3200" dirty="0" err="1"/>
              <a:t>A</a:t>
            </a:r>
            <a:r>
              <a:rPr lang="en-US" sz="3200" dirty="0"/>
              <a:t> v B = B v A   </a:t>
            </a:r>
            <a:endParaRPr lang="bg-BG" sz="3200" dirty="0"/>
          </a:p>
          <a:p>
            <a:r>
              <a:rPr lang="bg-BG" sz="3400" b="1" dirty="0"/>
              <a:t>Асоциативност:</a:t>
            </a:r>
            <a:endParaRPr lang="en-US" sz="3400" b="1" dirty="0"/>
          </a:p>
          <a:p>
            <a:pPr lvl="1"/>
            <a:r>
              <a:rPr lang="en-US" sz="3200" dirty="0"/>
              <a:t>(A ^ B) ^ C = A ^ (B ^ C)                (A v B) v C = A v (B v C)</a:t>
            </a:r>
            <a:endParaRPr lang="bg-BG" sz="3200" dirty="0"/>
          </a:p>
          <a:p>
            <a:r>
              <a:rPr lang="bg-BG" sz="3400" b="1" dirty="0"/>
              <a:t>Закони на Де Морган:</a:t>
            </a:r>
            <a:endParaRPr lang="en-US" sz="3400" b="1" dirty="0"/>
          </a:p>
          <a:p>
            <a:pPr lvl="1"/>
            <a:r>
              <a:rPr lang="en-US" sz="3200" dirty="0"/>
              <a:t>~(A ^ B) = (~A) v (~B)                    ~(A v B) = (~A) ^ (~B)</a:t>
            </a:r>
            <a:endParaRPr lang="bg-BG" sz="3200" dirty="0"/>
          </a:p>
          <a:p>
            <a:r>
              <a:rPr lang="bg-BG" sz="3400" b="1" dirty="0"/>
              <a:t>Дистрибутивност:</a:t>
            </a:r>
            <a:endParaRPr lang="en-US" sz="3400" b="1" dirty="0"/>
          </a:p>
          <a:p>
            <a:pPr lvl="1"/>
            <a:r>
              <a:rPr lang="en-US" sz="3200" dirty="0"/>
              <a:t>A ^ (B v C) = (A ^ B) v (A ^ C)       A v (B ^ C) = (A v B) ^ (A v C)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1D726-548E-4B89-AC82-BF43713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в съждителната логика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7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B7E24-7BB8-4FAE-BC34-3953BA37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8BAA-F73F-4464-838A-081485D8D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Свойства на константите</a:t>
            </a:r>
            <a:r>
              <a:rPr lang="bg-BG" sz="3400" dirty="0"/>
              <a:t>:</a:t>
            </a:r>
          </a:p>
          <a:p>
            <a:pPr lvl="1"/>
            <a:r>
              <a:rPr lang="en-US" sz="3200" dirty="0"/>
              <a:t>A v F = A         </a:t>
            </a:r>
            <a:r>
              <a:rPr lang="en-US" sz="3200" dirty="0" err="1"/>
              <a:t>A</a:t>
            </a:r>
            <a:r>
              <a:rPr lang="en-US" sz="3200" dirty="0"/>
              <a:t> v T = T      A ^ F = F        A ^ T = A</a:t>
            </a:r>
            <a:endParaRPr lang="bg-BG" sz="3200" dirty="0"/>
          </a:p>
          <a:p>
            <a:r>
              <a:rPr lang="bg-BG" sz="3400" b="1" dirty="0"/>
              <a:t>Закони на поглъщането:</a:t>
            </a:r>
            <a:endParaRPr lang="en-US" sz="3400" b="1" dirty="0"/>
          </a:p>
          <a:p>
            <a:pPr lvl="1"/>
            <a:r>
              <a:rPr lang="en-US" sz="3200" dirty="0"/>
              <a:t>(A ^ B) v A = A                                  </a:t>
            </a:r>
            <a:r>
              <a:rPr lang="bg-BG" sz="3200" dirty="0"/>
              <a:t> </a:t>
            </a:r>
            <a:r>
              <a:rPr lang="en-US" sz="3200" dirty="0"/>
              <a:t>(A v B) ^ A = A</a:t>
            </a:r>
            <a:endParaRPr lang="bg-BG" sz="3200" dirty="0"/>
          </a:p>
          <a:p>
            <a:r>
              <a:rPr lang="bg-BG" sz="3400" b="1" dirty="0"/>
              <a:t>Закон за противоречието:</a:t>
            </a:r>
            <a:endParaRPr lang="en-US" sz="3400" b="1" dirty="0"/>
          </a:p>
          <a:p>
            <a:pPr lvl="1"/>
            <a:r>
              <a:rPr lang="bg-BG" sz="3200" dirty="0"/>
              <a:t>А</a:t>
            </a:r>
            <a:r>
              <a:rPr lang="en-US" sz="3200" dirty="0"/>
              <a:t> ^ (~A) = 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1D726-548E-4B89-AC82-BF43713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в съждителната логика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42328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B55A7-0CE0-472A-BDD1-73EC9A6F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F916-D3AE-45DD-8A68-4B64FE2EF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 </a:t>
            </a:r>
            <a:r>
              <a:rPr lang="en-US" dirty="0"/>
              <a:t>&lt;-&gt; B = B &lt;-&gt; A</a:t>
            </a:r>
          </a:p>
          <a:p>
            <a:r>
              <a:rPr lang="en-US" dirty="0"/>
              <a:t>A &lt;-&gt; B = ~A &lt;-&gt; ~B</a:t>
            </a:r>
          </a:p>
          <a:p>
            <a:r>
              <a:rPr lang="en-US" dirty="0"/>
              <a:t>A &lt;-&gt; B = (A -&gt; B) ^ (B -&gt; A)</a:t>
            </a:r>
          </a:p>
          <a:p>
            <a:r>
              <a:rPr lang="en-US" dirty="0"/>
              <a:t>A &lt;-&gt; B = (A ^ B) v (~A ^ ~B)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B5C12B-998C-4E28-B6C6-8A8F9EF7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Закони за еквивалентността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3FDAD-5D63-4BB7-95B4-6C76DAF0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2431-1B75-46CD-B24B-57F74D0B3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Спазва се следният приоритет на съждителните връзки:</a:t>
            </a:r>
            <a:endParaRPr lang="en-US" dirty="0"/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Отрицание (</a:t>
            </a:r>
            <a:r>
              <a:rPr lang="en-US" dirty="0"/>
              <a:t>~)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Конюнкция (</a:t>
            </a:r>
            <a:r>
              <a:rPr lang="en-US" dirty="0"/>
              <a:t>^)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Дизюнкция (</a:t>
            </a:r>
            <a:r>
              <a:rPr lang="en-US" dirty="0"/>
              <a:t>v)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Импликация (-&gt;)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Еквивалентност (&lt;-&gt;)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BED16-6BE7-4CCF-803C-94191EDF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 на съждителните връзки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82169" y="1601796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>
          <a:xfrm>
            <a:off x="945582" y="1861660"/>
            <a:ext cx="632041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/>
                </a:solidFill>
              </a:rPr>
              <a:t>Логика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marL="971550" lvl="1" indent="-5143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основни понятия</a:t>
            </a:r>
          </a:p>
          <a:p>
            <a:pPr marL="971550" lvl="1" indent="-5143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синтаксис</a:t>
            </a:r>
          </a:p>
          <a:p>
            <a:pPr marL="971550" lvl="1" indent="-5143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основни закони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Логика</a:t>
            </a:r>
          </a:p>
          <a:p>
            <a:pPr marL="803583" lvl="1" indent="-514350"/>
            <a:r>
              <a:rPr lang="bg-BG" sz="3200" dirty="0"/>
              <a:t>основни понятия</a:t>
            </a:r>
          </a:p>
          <a:p>
            <a:pPr marL="803583" lvl="1" indent="-514350"/>
            <a:r>
              <a:rPr lang="bg-BG" sz="3200" dirty="0"/>
              <a:t>синтаксис</a:t>
            </a:r>
          </a:p>
          <a:p>
            <a:pPr marL="803583" lvl="1" indent="-514350"/>
            <a:r>
              <a:rPr lang="bg-BG" sz="3200" dirty="0"/>
              <a:t>основни закони</a:t>
            </a:r>
            <a:endParaRPr lang="en-US" sz="3200" dirty="0"/>
          </a:p>
          <a:p>
            <a:pPr marL="514350" indent="-514350"/>
            <a:r>
              <a:rPr lang="bg-BG" sz="3400" dirty="0"/>
              <a:t>Решаване на задачи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Образователни партньори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#fund-math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Логика</a:t>
            </a:r>
          </a:p>
        </p:txBody>
      </p:sp>
      <p:pic>
        <p:nvPicPr>
          <p:cNvPr id="4" name="Picture 2" descr="Машинното Обучение, Информация, Мозъка">
            <a:extLst>
              <a:ext uri="{FF2B5EF4-FFF2-40B4-BE49-F238E27FC236}">
                <a16:creationId xmlns:a16="http://schemas.microsoft.com/office/drawing/2014/main" id="{2C624E62-2AF8-4739-AD9F-04B86DE7D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314000"/>
            <a:ext cx="2296467" cy="235890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9CCD7-308B-44FC-A150-45C5CC6AB946}"/>
              </a:ext>
            </a:extLst>
          </p:cNvPr>
          <p:cNvSpPr txBox="1"/>
          <p:nvPr/>
        </p:nvSpPr>
        <p:spPr>
          <a:xfrm>
            <a:off x="1776000" y="5472909"/>
            <a:ext cx="954000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Основни понятия и закони в съждителната логика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526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Повествователно изречение, което може да се определи като </a:t>
            </a:r>
            <a:r>
              <a:rPr lang="bg-BG" sz="3400" b="1" dirty="0">
                <a:solidFill>
                  <a:schemeClr val="bg1"/>
                </a:solidFill>
              </a:rPr>
              <a:t>истина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лъжа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Всяко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истинно съждение</a:t>
            </a:r>
            <a:r>
              <a:rPr lang="bg-BG" sz="3200" b="1" dirty="0"/>
              <a:t> </a:t>
            </a:r>
            <a:r>
              <a:rPr lang="bg-BG" sz="3200" dirty="0"/>
              <a:t>се означава с </a:t>
            </a:r>
            <a:r>
              <a:rPr lang="en-US" sz="3200" b="1" dirty="0">
                <a:solidFill>
                  <a:schemeClr val="bg1"/>
                </a:solidFill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Всяко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неистинно съждение </a:t>
            </a:r>
            <a:r>
              <a:rPr lang="bg-BG" sz="3200" dirty="0"/>
              <a:t>се означава с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endParaRPr lang="ru-RU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Примери: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Стара Загора е град в България.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Седем е просто число.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Испания е остров</a:t>
            </a:r>
            <a:r>
              <a:rPr lang="en-US" sz="3200" dirty="0"/>
              <a:t>.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Делфинът не е бозайник.</a:t>
            </a:r>
            <a:endParaRPr lang="ru-RU" sz="32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е съждение?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BAB06-5F10-44E7-9599-71F7C1D2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D5EC-354C-449C-98B9-094C2449D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07552"/>
            <a:ext cx="998444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Елементарните съждения се разглеждат като двоични константи: </a:t>
            </a:r>
            <a:r>
              <a:rPr lang="en-US" sz="3400" b="1" dirty="0">
                <a:solidFill>
                  <a:schemeClr val="bg1"/>
                </a:solidFill>
              </a:rPr>
              <a:t>{T, F}</a:t>
            </a:r>
          </a:p>
          <a:p>
            <a:r>
              <a:rPr lang="bg-BG" sz="3400" dirty="0"/>
              <a:t>Съждителните връзки се представят чрез </a:t>
            </a:r>
            <a:r>
              <a:rPr lang="bg-BG" sz="3400" b="1" dirty="0">
                <a:solidFill>
                  <a:schemeClr val="bg1"/>
                </a:solidFill>
              </a:rPr>
              <a:t>таблици на истинност</a:t>
            </a:r>
            <a:r>
              <a:rPr lang="bg-BG" sz="3400" dirty="0"/>
              <a:t>.</a:t>
            </a:r>
          </a:p>
          <a:p>
            <a:r>
              <a:rPr lang="bg-BG" sz="3400" dirty="0"/>
              <a:t>Таблицата на истинност съдържа </a:t>
            </a:r>
            <a:r>
              <a:rPr lang="bg-BG" sz="3400" b="1" dirty="0">
                <a:solidFill>
                  <a:schemeClr val="bg1"/>
                </a:solidFill>
              </a:rPr>
              <a:t>логическите стойности</a:t>
            </a:r>
            <a:r>
              <a:rPr lang="bg-BG" sz="3400" b="1" dirty="0"/>
              <a:t> </a:t>
            </a:r>
            <a:r>
              <a:rPr lang="bg-BG" sz="3400" dirty="0"/>
              <a:t>на формулата при всяка нейна интерпретация.</a:t>
            </a:r>
            <a:endParaRPr lang="en-US" sz="3400" dirty="0"/>
          </a:p>
          <a:p>
            <a:r>
              <a:rPr lang="bg-BG" sz="3400" b="1" dirty="0"/>
              <a:t>Броят на редовете в таблицата на истинност е равен на:</a:t>
            </a:r>
            <a:r>
              <a:rPr lang="en-US" sz="3400" b="1" dirty="0"/>
              <a:t> </a:t>
            </a:r>
            <a:r>
              <a:rPr lang="bg-BG" sz="3400" b="1" dirty="0"/>
              <a:t>2</a:t>
            </a:r>
            <a:r>
              <a:rPr lang="bg-BG" sz="3400" b="1" baseline="30000" dirty="0"/>
              <a:t>броят на елементарните съждения</a:t>
            </a:r>
            <a:endParaRPr lang="bg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E9C22-207B-4EA2-94F0-C16B3602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на истинност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A26A-8EBC-4F7F-97F1-8EA31E3C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06FFA-376B-44B2-B118-5F4CE6132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90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Отрицанието</a:t>
            </a:r>
            <a:r>
              <a:rPr lang="bg-BG" dirty="0"/>
              <a:t> на съждението 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е истина</a:t>
            </a:r>
            <a:r>
              <a:rPr lang="bg-BG" dirty="0"/>
              <a:t>, тогава и само тогава, когато </a:t>
            </a:r>
            <a:r>
              <a:rPr lang="en-US" b="1" dirty="0">
                <a:solidFill>
                  <a:schemeClr val="bg1"/>
                </a:solidFill>
              </a:rPr>
              <a:t>~p </a:t>
            </a:r>
            <a:r>
              <a:rPr lang="bg-BG" b="1" dirty="0">
                <a:solidFill>
                  <a:schemeClr val="bg1"/>
                </a:solidFill>
              </a:rPr>
              <a:t>е лъжа</a:t>
            </a:r>
            <a:r>
              <a:rPr lang="bg-BG" dirty="0"/>
              <a:t>.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Отрицанието</a:t>
            </a:r>
            <a:r>
              <a:rPr lang="bg-BG" dirty="0"/>
              <a:t> на съждението </a:t>
            </a:r>
            <a:r>
              <a:rPr lang="en-US" b="1" dirty="0">
                <a:solidFill>
                  <a:schemeClr val="bg1"/>
                </a:solidFill>
              </a:rPr>
              <a:t>p e </a:t>
            </a:r>
            <a:r>
              <a:rPr lang="bg-BG" b="1" dirty="0">
                <a:solidFill>
                  <a:schemeClr val="bg1"/>
                </a:solidFill>
              </a:rPr>
              <a:t>лъжа</a:t>
            </a:r>
            <a:r>
              <a:rPr lang="bg-BG" dirty="0"/>
              <a:t>, тогава и само тогава, когато </a:t>
            </a:r>
            <a:r>
              <a:rPr lang="en-US" b="1" dirty="0">
                <a:solidFill>
                  <a:schemeClr val="bg1"/>
                </a:solidFill>
              </a:rPr>
              <a:t>~p </a:t>
            </a:r>
            <a:r>
              <a:rPr lang="bg-BG" b="1" dirty="0">
                <a:solidFill>
                  <a:schemeClr val="bg1"/>
                </a:solidFill>
              </a:rPr>
              <a:t>е истина</a:t>
            </a:r>
            <a:r>
              <a:rPr lang="bg-BG" dirty="0"/>
              <a:t>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Пример: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p: </a:t>
            </a:r>
            <a:r>
              <a:rPr lang="bg-BG" dirty="0"/>
              <a:t>Навън вали дъжд.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~p: </a:t>
            </a:r>
            <a:r>
              <a:rPr lang="bg-BG" dirty="0"/>
              <a:t>Навън не вали дъжд.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411E4-B4CE-43B2-9F69-E50DDCBC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Отрицание на съждение (</a:t>
            </a:r>
            <a:r>
              <a:rPr lang="en-US" dirty="0"/>
              <a:t>~)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E14B11F-C4ED-4818-BE44-21B41F01E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13446"/>
              </p:ext>
            </p:extLst>
          </p:nvPr>
        </p:nvGraphicFramePr>
        <p:xfrm>
          <a:off x="8121000" y="5219940"/>
          <a:ext cx="301500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4150534565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3314809861"/>
                    </a:ext>
                  </a:extLst>
                </a:gridCol>
              </a:tblGrid>
              <a:tr h="393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~p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85646"/>
                  </a:ext>
                </a:extLst>
              </a:tr>
              <a:tr h="4381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7512"/>
                  </a:ext>
                </a:extLst>
              </a:tr>
              <a:tr h="4381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6766" y="1122411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Конюнкцията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истина тогава и само тогава, когато </a:t>
            </a:r>
            <a:r>
              <a:rPr lang="bg-BG" b="1" dirty="0">
                <a:solidFill>
                  <a:schemeClr val="bg1"/>
                </a:solidFill>
              </a:rPr>
              <a:t>и двете съждения едновременно са истина</a:t>
            </a:r>
            <a:r>
              <a:rPr lang="bg-BG" dirty="0"/>
              <a:t>. </a:t>
            </a:r>
          </a:p>
          <a:p>
            <a:pPr>
              <a:buClr>
                <a:schemeClr val="tx1"/>
              </a:buClr>
            </a:pPr>
            <a:r>
              <a:rPr lang="bg-BG" dirty="0"/>
              <a:t>Ако дори </a:t>
            </a:r>
            <a:r>
              <a:rPr lang="bg-BG" b="1" dirty="0">
                <a:solidFill>
                  <a:schemeClr val="bg1"/>
                </a:solidFill>
              </a:rPr>
              <a:t>едно</a:t>
            </a:r>
            <a:r>
              <a:rPr lang="bg-BG" dirty="0"/>
              <a:t> от съжденията </a:t>
            </a:r>
            <a:r>
              <a:rPr lang="bg-BG" b="1" dirty="0">
                <a:solidFill>
                  <a:schemeClr val="bg1"/>
                </a:solidFill>
              </a:rPr>
              <a:t>е лъжа, конюнкцията им също е лъжа</a:t>
            </a:r>
            <a:r>
              <a:rPr lang="bg-BG" dirty="0"/>
              <a:t>.</a:t>
            </a:r>
          </a:p>
          <a:p>
            <a:pPr>
              <a:buClr>
                <a:schemeClr val="tx1"/>
              </a:buClr>
            </a:pPr>
            <a:r>
              <a:rPr lang="bg-BG" dirty="0"/>
              <a:t>Пример</a:t>
            </a:r>
            <a:r>
              <a:rPr lang="bg-BG" b="1" dirty="0"/>
              <a:t>: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p: </a:t>
            </a:r>
            <a:r>
              <a:rPr lang="bg-BG" dirty="0"/>
              <a:t>Числото 10 се дели на 2. (</a:t>
            </a:r>
            <a:r>
              <a:rPr lang="en-US" dirty="0"/>
              <a:t>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q: </a:t>
            </a:r>
            <a:r>
              <a:rPr lang="bg-BG" dirty="0"/>
              <a:t>Числото 10 се дели на 7. </a:t>
            </a:r>
            <a:r>
              <a:rPr lang="en-US" dirty="0"/>
              <a:t>(F)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 ^ q: </a:t>
            </a:r>
            <a:r>
              <a:rPr lang="bg-BG" dirty="0"/>
              <a:t>Числото 10 се дели на 2 и на 7. (</a:t>
            </a:r>
            <a:r>
              <a:rPr lang="en-US" dirty="0"/>
              <a:t>F)  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Конюнкция на две съждения</a:t>
            </a:r>
            <a:r>
              <a:rPr lang="en-US" dirty="0"/>
              <a:t> (^)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01299"/>
              </p:ext>
            </p:extLst>
          </p:nvPr>
        </p:nvGraphicFramePr>
        <p:xfrm>
          <a:off x="9786000" y="3303128"/>
          <a:ext cx="1935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889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^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433B2-74DA-498A-8C17-78BE4862F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24DA-86DE-4D42-8832-3A494BF6D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3621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Дизюнкцията</a:t>
            </a:r>
            <a:r>
              <a:rPr lang="bg-BG" dirty="0"/>
              <a:t> на две съждения (</a:t>
            </a:r>
            <a:r>
              <a:rPr lang="en-US" dirty="0"/>
              <a:t>p </a:t>
            </a:r>
            <a:r>
              <a:rPr lang="bg-BG" dirty="0"/>
              <a:t>и </a:t>
            </a:r>
            <a:r>
              <a:rPr lang="en-US" dirty="0"/>
              <a:t>q) </a:t>
            </a:r>
            <a:r>
              <a:rPr lang="bg-BG" dirty="0"/>
              <a:t>е съждение, което е </a:t>
            </a:r>
            <a:r>
              <a:rPr lang="bg-BG" b="1" dirty="0">
                <a:solidFill>
                  <a:schemeClr val="bg1"/>
                </a:solidFill>
              </a:rPr>
              <a:t>истина, ако поне едно от двете съждения е истина</a:t>
            </a:r>
            <a:r>
              <a:rPr lang="bg-BG" dirty="0"/>
              <a:t>.</a:t>
            </a:r>
          </a:p>
          <a:p>
            <a:pPr>
              <a:buClr>
                <a:schemeClr val="tx1"/>
              </a:buClr>
            </a:pPr>
            <a:r>
              <a:rPr lang="bg-BG" dirty="0"/>
              <a:t>Пример: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p: </a:t>
            </a:r>
            <a:r>
              <a:rPr lang="bg-BG" dirty="0"/>
              <a:t>Числото 10 е просто. (</a:t>
            </a:r>
            <a:r>
              <a:rPr lang="en-US" dirty="0"/>
              <a:t>F)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q: </a:t>
            </a:r>
            <a:r>
              <a:rPr lang="bg-BG" dirty="0"/>
              <a:t>Числото 10 е четно. </a:t>
            </a:r>
            <a:r>
              <a:rPr lang="en-US" dirty="0"/>
              <a:t>(T)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 v q: </a:t>
            </a:r>
            <a:r>
              <a:rPr lang="bg-BG" dirty="0"/>
              <a:t>Числото 10 е просто или четно. (</a:t>
            </a:r>
            <a:r>
              <a:rPr lang="en-US" dirty="0"/>
              <a:t>T)   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81CEC-1F3D-4E44-A6F2-07745FE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Дизюнкция на две съждения</a:t>
            </a:r>
            <a:r>
              <a:rPr lang="en-US" dirty="0"/>
              <a:t> (v)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6CB8357-76E3-4170-B408-59EB70F3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4625"/>
              </p:ext>
            </p:extLst>
          </p:nvPr>
        </p:nvGraphicFramePr>
        <p:xfrm>
          <a:off x="9876000" y="2574000"/>
          <a:ext cx="1935000" cy="2284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3741739987"/>
                    </a:ext>
                  </a:extLst>
                </a:gridCol>
                <a:gridCol w="550946">
                  <a:extLst>
                    <a:ext uri="{9D8B030D-6E8A-4147-A177-3AD203B41FA5}">
                      <a16:colId xmlns:a16="http://schemas.microsoft.com/office/drawing/2014/main" val="2202181340"/>
                    </a:ext>
                  </a:extLst>
                </a:gridCol>
                <a:gridCol w="889054">
                  <a:extLst>
                    <a:ext uri="{9D8B030D-6E8A-4147-A177-3AD203B41FA5}">
                      <a16:colId xmlns:a16="http://schemas.microsoft.com/office/drawing/2014/main" val="352954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v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1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8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0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11695</TotalTime>
  <Words>1274</Words>
  <Application>Microsoft Office PowerPoint</Application>
  <PresentationFormat>Widescreen</PresentationFormat>
  <Paragraphs>229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Дискретна математика</vt:lpstr>
      <vt:lpstr>Съдържание</vt:lpstr>
      <vt:lpstr>Имате въпроси?</vt:lpstr>
      <vt:lpstr>Логика</vt:lpstr>
      <vt:lpstr>Какво е съждение?</vt:lpstr>
      <vt:lpstr>Таблици на истинност</vt:lpstr>
      <vt:lpstr>Отрицание на съждение (~)</vt:lpstr>
      <vt:lpstr>Конюнкция на две съждения (^)</vt:lpstr>
      <vt:lpstr>Дизюнкция на две съждения (v)</vt:lpstr>
      <vt:lpstr>Импликация на две съждения (-&gt;)</vt:lpstr>
      <vt:lpstr>Импликация на две съждения (-&gt;)</vt:lpstr>
      <vt:lpstr>Еквивалентност на две съждения (&lt;-&gt;)</vt:lpstr>
      <vt:lpstr>Класификация на формули</vt:lpstr>
      <vt:lpstr>Закони в съждителната логика</vt:lpstr>
      <vt:lpstr>Закони в съждителната логика (2)</vt:lpstr>
      <vt:lpstr>Закони за еквивалентността</vt:lpstr>
      <vt:lpstr>Приоритет на съждителните връзки</vt:lpstr>
      <vt:lpstr>Какво научихме днес?</vt:lpstr>
      <vt:lpstr>Въпроси?</vt:lpstr>
      <vt:lpstr>Диамантени партньори</vt:lpstr>
      <vt:lpstr>Образователни партньори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232</cp:revision>
  <dcterms:created xsi:type="dcterms:W3CDTF">2018-05-23T13:08:44Z</dcterms:created>
  <dcterms:modified xsi:type="dcterms:W3CDTF">2022-10-31T16:50:26Z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2022-10-31T16:50:26Z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dc139e2b-6d3c-4dd3-a75f-be3b0578b9e5</vt:lpwstr>
  </property>
  <property fmtid="{D5CDD505-2E9C-101B-9397-08002B2CF9AE}" pid="8" name="MSIP_Label_51e9b6e7-e4bc-422b-b136-be52bca82e7c_ContentBits">
    <vt:lpwstr>2</vt:lpwstr>
  </property>
</Properties>
</file>