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1.xml" ContentType="application/inkml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0"/>
  </p:notesMasterIdLst>
  <p:handoutMasterIdLst>
    <p:handoutMasterId r:id="rId21"/>
  </p:handoutMasterIdLst>
  <p:sldIdLst>
    <p:sldId id="274" r:id="rId2"/>
    <p:sldId id="276" r:id="rId3"/>
    <p:sldId id="620" r:id="rId4"/>
    <p:sldId id="353" r:id="rId5"/>
    <p:sldId id="389" r:id="rId6"/>
    <p:sldId id="624" r:id="rId7"/>
    <p:sldId id="630" r:id="rId8"/>
    <p:sldId id="627" r:id="rId9"/>
    <p:sldId id="629" r:id="rId10"/>
    <p:sldId id="631" r:id="rId11"/>
    <p:sldId id="634" r:id="rId12"/>
    <p:sldId id="635" r:id="rId13"/>
    <p:sldId id="636" r:id="rId14"/>
    <p:sldId id="504" r:id="rId15"/>
    <p:sldId id="613" r:id="rId16"/>
    <p:sldId id="608" r:id="rId17"/>
    <p:sldId id="505" r:id="rId18"/>
    <p:sldId id="506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DE2E1F0-91EA-425B-A31E-0D3F9942B2E8}">
          <p14:sldIdLst>
            <p14:sldId id="274"/>
            <p14:sldId id="276"/>
            <p14:sldId id="620"/>
          </p14:sldIdLst>
        </p14:section>
        <p14:section name="Графи" id="{FDF4A34F-1089-45F6-A418-E6381F30CA04}">
          <p14:sldIdLst>
            <p14:sldId id="353"/>
            <p14:sldId id="389"/>
            <p14:sldId id="624"/>
            <p14:sldId id="630"/>
            <p14:sldId id="627"/>
            <p14:sldId id="629"/>
            <p14:sldId id="631"/>
            <p14:sldId id="634"/>
            <p14:sldId id="635"/>
            <p14:sldId id="636"/>
          </p14:sldIdLst>
        </p14:section>
        <p14:section name="End Section" id="{FEBB2B39-B0D3-4DEA-A537-5E3855947BFA}">
          <p14:sldIdLst>
            <p14:sldId id="504"/>
            <p14:sldId id="613"/>
            <p14:sldId id="608"/>
            <p14:sldId id="505"/>
            <p14:sldId id="50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2A40D"/>
    <a:srgbClr val="464646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69" autoAdjust="0"/>
    <p:restoredTop sz="95214" autoAdjust="0"/>
  </p:normalViewPr>
  <p:slideViewPr>
    <p:cSldViewPr showGuides="1">
      <p:cViewPr varScale="1">
        <p:scale>
          <a:sx n="154" d="100"/>
          <a:sy n="154" d="100"/>
        </p:scale>
        <p:origin x="810" y="150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2.11.2022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01T04:59:45.13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1,'0'0</inkml:trace>
</inkml:ink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0A763322-D2C6-46A5-B08F-5FC0079D270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387329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7441AEB-29EC-4177-802E-B7ABF406FB7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948308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9082142-04C1-4C3E-967C-753B22274DC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528258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1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3BAF37F-E479-4A3B-8F7C-846AF73FDBE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786422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32D45B3-A20D-453B-B0FA-539D6CC6DE6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860820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B321DBA6-9162-45F8-8629-57F0DF0B664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60085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7147D74-293C-4DB3-B640-7C45718A083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408964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2" name="MSIPCMContentMarking" descr="{&quot;HashCode&quot;:-867948802,&quot;Placement&quot;:&quot;Footer&quot;,&quot;Top&quot;:519.343,&quot;Left&quot;:0.0,&quot;SlideWidth&quot;:960,&quot;SlideHeight&quot;:540}">
            <a:extLst>
              <a:ext uri="{FF2B5EF4-FFF2-40B4-BE49-F238E27FC236}">
                <a16:creationId xmlns:a16="http://schemas.microsoft.com/office/drawing/2014/main" id="{B967E8C3-B52D-45E7-B684-4621C6AA3A03}"/>
              </a:ext>
            </a:extLst>
          </p:cNvPr>
          <p:cNvSpPr txBox="1"/>
          <p:nvPr userDrawn="1"/>
        </p:nvSpPr>
        <p:spPr>
          <a:xfrm>
            <a:off x="0" y="6595656"/>
            <a:ext cx="581126" cy="262344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6">
                    <a:lumMod val="75000"/>
                    <a:alpha val="15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>
                    <a:lumMod val="75000"/>
                  </a:schemeClr>
                </a:solidFill>
              </a14:hiddenLine>
            </a:ext>
          </a:extLst>
        </p:spPr>
        <p:txBody>
          <a:bodyPr vert="horz" wrap="square" lIns="0" tIns="0" rIns="0" bIns="0" rtlCol="0" anchor="ctr" anchorCtr="1">
            <a:spAutoFit/>
          </a:bodyPr>
          <a:lstStyle/>
          <a:p>
            <a:pPr algn="l" ea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</a:rPr>
              <a:t>Public</a:t>
            </a:r>
            <a:endParaRPr lang="en-US" sz="10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pokerstarscareers.com/" TargetMode="External"/><Relationship Id="rId13" Type="http://schemas.openxmlformats.org/officeDocument/2006/relationships/image" Target="../media/image37.png"/><Relationship Id="rId18" Type="http://schemas.openxmlformats.org/officeDocument/2006/relationships/hyperlink" Target="https://www.softwaregroup.com/" TargetMode="External"/><Relationship Id="rId26" Type="http://schemas.openxmlformats.org/officeDocument/2006/relationships/hyperlink" Target="https://bosch.io/" TargetMode="External"/><Relationship Id="rId3" Type="http://schemas.openxmlformats.org/officeDocument/2006/relationships/image" Target="../media/image32.png"/><Relationship Id="rId21" Type="http://schemas.openxmlformats.org/officeDocument/2006/relationships/image" Target="../media/image41.png"/><Relationship Id="rId7" Type="http://schemas.openxmlformats.org/officeDocument/2006/relationships/image" Target="../media/image34.png"/><Relationship Id="rId12" Type="http://schemas.openxmlformats.org/officeDocument/2006/relationships/hyperlink" Target="https://indeavr.com/" TargetMode="External"/><Relationship Id="rId17" Type="http://schemas.openxmlformats.org/officeDocument/2006/relationships/image" Target="../media/image39.png"/><Relationship Id="rId25" Type="http://schemas.openxmlformats.org/officeDocument/2006/relationships/image" Target="../media/image43.png"/><Relationship Id="rId2" Type="http://schemas.openxmlformats.org/officeDocument/2006/relationships/hyperlink" Target="https://www.postbank.bg/" TargetMode="External"/><Relationship Id="rId16" Type="http://schemas.openxmlformats.org/officeDocument/2006/relationships/hyperlink" Target="https://www.superhosting.bg/" TargetMode="External"/><Relationship Id="rId20" Type="http://schemas.openxmlformats.org/officeDocument/2006/relationships/hyperlink" Target="https://taulia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bg.it.schwarz/schwarz-it-bulgaria" TargetMode="External"/><Relationship Id="rId11" Type="http://schemas.openxmlformats.org/officeDocument/2006/relationships/image" Target="../media/image36.png"/><Relationship Id="rId24" Type="http://schemas.openxmlformats.org/officeDocument/2006/relationships/hyperlink" Target="https://smartit.bg/" TargetMode="External"/><Relationship Id="rId5" Type="http://schemas.openxmlformats.org/officeDocument/2006/relationships/image" Target="../media/image33.png"/><Relationship Id="rId15" Type="http://schemas.openxmlformats.org/officeDocument/2006/relationships/image" Target="../media/image38.jpeg"/><Relationship Id="rId23" Type="http://schemas.openxmlformats.org/officeDocument/2006/relationships/image" Target="../media/image42.png"/><Relationship Id="rId10" Type="http://schemas.openxmlformats.org/officeDocument/2006/relationships/hyperlink" Target="https://de.draftkings.com/" TargetMode="External"/><Relationship Id="rId19" Type="http://schemas.openxmlformats.org/officeDocument/2006/relationships/image" Target="../media/image40.png"/><Relationship Id="rId4" Type="http://schemas.openxmlformats.org/officeDocument/2006/relationships/hyperlink" Target="https://www.coca-colahellenic.com/" TargetMode="External"/><Relationship Id="rId9" Type="http://schemas.openxmlformats.org/officeDocument/2006/relationships/image" Target="../media/image35.jpeg"/><Relationship Id="rId14" Type="http://schemas.openxmlformats.org/officeDocument/2006/relationships/hyperlink" Target="https://www.pharvision.ai/" TargetMode="External"/><Relationship Id="rId22" Type="http://schemas.openxmlformats.org/officeDocument/2006/relationships/hyperlink" Target="https://createx.bg/" TargetMode="External"/><Relationship Id="rId27" Type="http://schemas.openxmlformats.org/officeDocument/2006/relationships/image" Target="../media/image4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hyperlink" Target="https://www.youtube.com/c/CodeItUpwithIvo" TargetMode="Externa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6.png"/><Relationship Id="rId4" Type="http://schemas.openxmlformats.org/officeDocument/2006/relationships/hyperlink" Target="https://softuni.bg/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li.do/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66219" y="1363130"/>
            <a:ext cx="11083636" cy="1315728"/>
          </a:xfrm>
        </p:spPr>
        <p:txBody>
          <a:bodyPr>
            <a:normAutofit lnSpcReduction="10000"/>
          </a:bodyPr>
          <a:lstStyle/>
          <a:p>
            <a:r>
              <a:rPr lang="ru-RU" dirty="0" err="1"/>
              <a:t>Основни</a:t>
            </a:r>
            <a:r>
              <a:rPr lang="ru-RU" dirty="0"/>
              <a:t> понятия в </a:t>
            </a:r>
            <a:r>
              <a:rPr lang="ru-RU" dirty="0" err="1"/>
              <a:t>дискретната</a:t>
            </a:r>
            <a:r>
              <a:rPr lang="ru-RU" dirty="0"/>
              <a:t> математика:</a:t>
            </a:r>
            <a:endParaRPr lang="bg-BG" dirty="0"/>
          </a:p>
          <a:p>
            <a:r>
              <a:rPr lang="bg-BG" dirty="0"/>
              <a:t>Графи</a:t>
            </a:r>
            <a:endParaRPr lang="ru-RU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Дискретна математика</a:t>
            </a:r>
            <a:endParaRPr lang="en-US" dirty="0"/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8694110" y="6167996"/>
            <a:ext cx="2950749" cy="382788"/>
          </a:xfrm>
        </p:spPr>
        <p:txBody>
          <a:bodyPr/>
          <a:lstStyle/>
          <a:p>
            <a:r>
              <a:rPr lang="en-US" sz="1800" dirty="0">
                <a:hlinkClick r:id="rId3"/>
              </a:rPr>
              <a:t>https://softuni.bg</a:t>
            </a:r>
            <a:endParaRPr lang="en-US" sz="1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3F3B5B-B3F1-4ED3-B761-B2422C62C1A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694110" y="5813404"/>
            <a:ext cx="2950749" cy="351754"/>
          </a:xfrm>
        </p:spPr>
        <p:txBody>
          <a:bodyPr/>
          <a:lstStyle/>
          <a:p>
            <a:r>
              <a:rPr lang="bg-BG" sz="1800" dirty="0"/>
              <a:t>Софтуерен университет</a:t>
            </a:r>
            <a:endParaRPr lang="en-US" sz="18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1D5C10-8D10-4D4A-BDC4-202C30EAED2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72561" y="4876928"/>
            <a:ext cx="2950749" cy="506540"/>
          </a:xfrm>
        </p:spPr>
        <p:txBody>
          <a:bodyPr/>
          <a:lstStyle/>
          <a:p>
            <a:r>
              <a:rPr lang="bg-BG" noProof="1"/>
              <a:t>СофтУни</a:t>
            </a:r>
            <a:endParaRPr lang="en-US" noProof="1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6A05CC2-FC4D-4504-ABD3-8A2DED65D27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72560" y="5368868"/>
            <a:ext cx="3670840" cy="444536"/>
          </a:xfrm>
        </p:spPr>
        <p:txBody>
          <a:bodyPr/>
          <a:lstStyle/>
          <a:p>
            <a:r>
              <a:rPr lang="bg-BG" noProof="1"/>
              <a:t>Преподавателски</a:t>
            </a:r>
            <a:r>
              <a:rPr lang="bg-BG" dirty="0"/>
              <a:t> екип</a:t>
            </a:r>
            <a:endParaRPr lang="en-US" dirty="0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FDFCFD28-8FE3-453E-AB8C-851ECC49B1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219" y="3204927"/>
            <a:ext cx="2287464" cy="1515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811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04CA9E8-14E9-438F-B505-802F3E9CF0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4B1BFE-7E1C-4328-ABF3-A67372F8AB8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646000" y="1195931"/>
            <a:ext cx="6474444" cy="4957073"/>
          </a:xfrm>
        </p:spPr>
        <p:txBody>
          <a:bodyPr/>
          <a:lstStyle/>
          <a:p>
            <a:r>
              <a:rPr lang="bg-BG" b="1" dirty="0"/>
              <a:t>Несвързан граф</a:t>
            </a:r>
            <a:r>
              <a:rPr lang="en-US" b="1" dirty="0"/>
              <a:t> (Unconnected)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11E3205-8008-4568-823D-234892B69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Видове графи спрямо свързаност</a:t>
            </a:r>
            <a:endParaRPr lang="en-US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FA3AB17B-042B-4CA5-8C00-F869B32BDB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6000" y="1195388"/>
            <a:ext cx="5669638" cy="4957762"/>
          </a:xfrm>
        </p:spPr>
        <p:txBody>
          <a:bodyPr>
            <a:normAutofit/>
          </a:bodyPr>
          <a:lstStyle/>
          <a:p>
            <a:r>
              <a:rPr lang="bg-BG" b="1" dirty="0"/>
              <a:t>Свързан граф (</a:t>
            </a:r>
            <a:r>
              <a:rPr lang="en-US" b="1" dirty="0"/>
              <a:t>Connected)</a:t>
            </a:r>
            <a:endParaRPr lang="bg-BG" b="1" dirty="0"/>
          </a:p>
          <a:p>
            <a:pPr lvl="1"/>
            <a:r>
              <a:rPr lang="bg-BG" dirty="0"/>
              <a:t>Ребрата свързват всички върхове</a:t>
            </a:r>
            <a:endParaRPr lang="en-US" dirty="0"/>
          </a:p>
        </p:txBody>
      </p:sp>
      <p:pic>
        <p:nvPicPr>
          <p:cNvPr id="9218" name="Picture 2" descr="Check if a graph is strongly connected or not – Techie Delight">
            <a:extLst>
              <a:ext uri="{FF2B5EF4-FFF2-40B4-BE49-F238E27FC236}">
                <a16:creationId xmlns:a16="http://schemas.microsoft.com/office/drawing/2014/main" id="{478A2E95-6DF0-4662-8BAF-3010C790A9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6000" y="3024000"/>
            <a:ext cx="2562225" cy="2914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>
            <a:extLst>
              <a:ext uri="{FF2B5EF4-FFF2-40B4-BE49-F238E27FC236}">
                <a16:creationId xmlns:a16="http://schemas.microsoft.com/office/drawing/2014/main" id="{2A12FB7C-58F6-46CA-B2E4-0BA5554434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1000" y="2664000"/>
            <a:ext cx="3211083" cy="306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1096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7DE9CBF-CF7F-4A7A-A253-F0601F8C963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39CC87-F879-4EF9-B3F4-1298AE99A82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b="1" dirty="0"/>
              <a:t>При моделиране на компютърни мрежи</a:t>
            </a:r>
          </a:p>
          <a:p>
            <a:r>
              <a:rPr lang="bg-BG" b="1" dirty="0"/>
              <a:t>При моделиране на карти на градове</a:t>
            </a:r>
          </a:p>
          <a:p>
            <a:pPr lvl="1"/>
            <a:r>
              <a:rPr lang="bg-BG" dirty="0"/>
              <a:t>Обектите в града са върхове, пътищата са ребра</a:t>
            </a:r>
          </a:p>
          <a:p>
            <a:r>
              <a:rPr lang="bg-BG" b="1" dirty="0"/>
              <a:t>Социалните мрежи</a:t>
            </a:r>
          </a:p>
          <a:p>
            <a:pPr lvl="1"/>
            <a:r>
              <a:rPr lang="bg-BG" dirty="0"/>
              <a:t>Хората са върхове, а техните връзки са ребра</a:t>
            </a:r>
          </a:p>
          <a:p>
            <a:r>
              <a:rPr lang="ru-RU" b="1" dirty="0" err="1"/>
              <a:t>Файлове</a:t>
            </a:r>
            <a:r>
              <a:rPr lang="ru-RU" b="1" dirty="0"/>
              <a:t> и папки </a:t>
            </a:r>
          </a:p>
          <a:p>
            <a:r>
              <a:rPr lang="bg-BG" b="1" dirty="0"/>
              <a:t>Възможни ходове на шахматна дъска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AE35013-9753-42BB-BF8E-586CDCF5E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Приложение </a:t>
            </a:r>
            <a:r>
              <a:rPr lang="bg-BG" dirty="0"/>
              <a:t>на графите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549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B0DF5DE-0A41-4508-A212-4F291BAF2C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45CADE-CFC3-4F86-B204-E26A7AFD03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b="1" dirty="0"/>
              <a:t>Съществуват няколко основи метода за представяне на графи</a:t>
            </a:r>
          </a:p>
          <a:p>
            <a:pPr lvl="1"/>
            <a:r>
              <a:rPr lang="bg-BG" dirty="0"/>
              <a:t>Списък на съседство</a:t>
            </a:r>
          </a:p>
          <a:p>
            <a:pPr lvl="1"/>
            <a:r>
              <a:rPr lang="bg-BG" dirty="0"/>
              <a:t>Матрица на съседство</a:t>
            </a:r>
          </a:p>
          <a:p>
            <a:pPr lvl="1"/>
            <a:endParaRPr lang="bg-BG" dirty="0"/>
          </a:p>
          <a:p>
            <a:pPr marL="442912" lvl="1" indent="0">
              <a:buNone/>
            </a:pPr>
            <a:endParaRPr lang="bg-BG" dirty="0"/>
          </a:p>
          <a:p>
            <a:pPr marL="442912" lvl="1" indent="0">
              <a:buNone/>
            </a:pPr>
            <a:endParaRPr lang="bg-BG" dirty="0"/>
          </a:p>
          <a:p>
            <a:pPr lvl="1"/>
            <a:r>
              <a:rPr lang="bg-BG" dirty="0"/>
              <a:t>Списък на ребрата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C1CF02B-8B6E-46FD-AD51-F63DA65A2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Представяне на графи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B4313F-F15A-4FD7-8F2D-51A6D373B4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1000" y="3654000"/>
            <a:ext cx="4656840" cy="185641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699906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C26E19C-ED6A-42E0-A759-E4C28BC9C94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ADE8DA-6FA9-4F2D-A22F-624D8A5A690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Нека разгледаме два основни метода за обхождане на граф:</a:t>
            </a:r>
          </a:p>
          <a:p>
            <a:pPr lvl="1"/>
            <a:r>
              <a:rPr lang="bg-BG" b="1" dirty="0"/>
              <a:t>Обхождане в ширина (</a:t>
            </a:r>
            <a:r>
              <a:rPr lang="en-US" b="1" dirty="0"/>
              <a:t>BFS)</a:t>
            </a:r>
            <a:endParaRPr lang="bg-BG" b="1" dirty="0"/>
          </a:p>
          <a:p>
            <a:pPr lvl="2"/>
            <a:r>
              <a:rPr lang="ru-RU" dirty="0" err="1"/>
              <a:t>намира</a:t>
            </a:r>
            <a:r>
              <a:rPr lang="ru-RU" dirty="0"/>
              <a:t> </a:t>
            </a:r>
            <a:r>
              <a:rPr lang="ru-RU" dirty="0" err="1"/>
              <a:t>най-късия</a:t>
            </a:r>
            <a:r>
              <a:rPr lang="ru-RU" dirty="0"/>
              <a:t> </a:t>
            </a:r>
            <a:r>
              <a:rPr lang="ru-RU" dirty="0" err="1"/>
              <a:t>път</a:t>
            </a:r>
            <a:r>
              <a:rPr lang="ru-RU" dirty="0"/>
              <a:t> от даден </a:t>
            </a:r>
            <a:r>
              <a:rPr lang="ru-RU" dirty="0" err="1"/>
              <a:t>начален</a:t>
            </a:r>
            <a:r>
              <a:rPr lang="ru-RU" dirty="0"/>
              <a:t> </a:t>
            </a:r>
            <a:r>
              <a:rPr lang="ru-RU" dirty="0" err="1"/>
              <a:t>връх</a:t>
            </a:r>
            <a:r>
              <a:rPr lang="ru-RU" dirty="0"/>
              <a:t> до </a:t>
            </a:r>
            <a:r>
              <a:rPr lang="ru-RU" dirty="0" err="1"/>
              <a:t>всички</a:t>
            </a:r>
            <a:r>
              <a:rPr lang="ru-RU" dirty="0"/>
              <a:t> </a:t>
            </a:r>
            <a:r>
              <a:rPr lang="ru-RU" dirty="0" err="1"/>
              <a:t>останали</a:t>
            </a:r>
            <a:r>
              <a:rPr lang="ru-RU" dirty="0"/>
              <a:t> </a:t>
            </a:r>
            <a:r>
              <a:rPr lang="ru-RU" dirty="0" err="1"/>
              <a:t>върхове</a:t>
            </a:r>
            <a:endParaRPr lang="ru-RU" dirty="0"/>
          </a:p>
          <a:p>
            <a:pPr lvl="2"/>
            <a:r>
              <a:rPr lang="bg-BG" dirty="0"/>
              <a:t>имплементира се чрез опашка (</a:t>
            </a:r>
            <a:r>
              <a:rPr lang="en-US" dirty="0"/>
              <a:t>queue)</a:t>
            </a:r>
            <a:endParaRPr lang="bg-BG" dirty="0"/>
          </a:p>
          <a:p>
            <a:pPr lvl="1"/>
            <a:r>
              <a:rPr lang="bg-BG" b="1" dirty="0"/>
              <a:t>Обхождане </a:t>
            </a:r>
            <a:r>
              <a:rPr lang="bg-BG" b="1"/>
              <a:t>в дълбочина</a:t>
            </a:r>
            <a:r>
              <a:rPr lang="en-US" b="1"/>
              <a:t> </a:t>
            </a:r>
            <a:r>
              <a:rPr lang="en-US" b="1" dirty="0"/>
              <a:t>(DFS)</a:t>
            </a:r>
            <a:endParaRPr lang="bg-BG" b="1" dirty="0"/>
          </a:p>
          <a:p>
            <a:pPr lvl="2"/>
            <a:r>
              <a:rPr lang="bg-BG" dirty="0"/>
              <a:t>имплементира се чрез стек (</a:t>
            </a:r>
            <a:r>
              <a:rPr lang="en-US" dirty="0"/>
              <a:t>stack)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BA75E1E-092E-4709-98E5-79E18B66E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Методи за обхождане на граф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919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8800" dirty="0">
                <a:solidFill>
                  <a:srgbClr val="234465"/>
                </a:solidFill>
              </a:rPr>
              <a:t>Въпроси</a:t>
            </a:r>
            <a:r>
              <a:rPr lang="en-US" sz="8800" dirty="0">
                <a:solidFill>
                  <a:srgbClr val="234465"/>
                </a:solidFill>
              </a:rPr>
              <a:t>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06380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b="1" dirty="0"/>
              <a:t>Диамантени партньори</a:t>
            </a:r>
            <a:endParaRPr lang="bg-BG" dirty="0"/>
          </a:p>
        </p:txBody>
      </p:sp>
      <p:pic>
        <p:nvPicPr>
          <p:cNvPr id="17" name="Picture 16" descr="Graphical user interface, text, application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817217D7-0BF6-4D9E-8E3B-E4C13EC5C3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349673" y="2849671"/>
            <a:ext cx="2217855" cy="1092173"/>
          </a:xfrm>
          <a:prstGeom prst="rect">
            <a:avLst/>
          </a:prstGeom>
        </p:spPr>
      </p:pic>
      <p:pic>
        <p:nvPicPr>
          <p:cNvPr id="20" name="Picture 19" descr="Text&#10;&#10;Description automatically generated with low confidence">
            <a:hlinkClick r:id="rId4"/>
            <a:extLst>
              <a:ext uri="{FF2B5EF4-FFF2-40B4-BE49-F238E27FC236}">
                <a16:creationId xmlns:a16="http://schemas.microsoft.com/office/drawing/2014/main" id="{04A6A894-8A9A-4E5B-88D1-24F9A2F848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2460" y="2356669"/>
            <a:ext cx="2089504" cy="1639964"/>
          </a:xfrm>
          <a:prstGeom prst="rect">
            <a:avLst/>
          </a:prstGeom>
        </p:spPr>
      </p:pic>
      <p:pic>
        <p:nvPicPr>
          <p:cNvPr id="25" name="Picture 24" descr="Graphical user interface&#10;&#10;Description automatically generated with low confidence">
            <a:hlinkClick r:id="rId6"/>
            <a:extLst>
              <a:ext uri="{FF2B5EF4-FFF2-40B4-BE49-F238E27FC236}">
                <a16:creationId xmlns:a16="http://schemas.microsoft.com/office/drawing/2014/main" id="{83257898-7623-4DC1-92DC-C5AD2AC74C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3126" y="1687971"/>
            <a:ext cx="2045805" cy="2515334"/>
          </a:xfrm>
          <a:prstGeom prst="rect">
            <a:avLst/>
          </a:prstGeom>
        </p:spPr>
      </p:pic>
      <p:pic>
        <p:nvPicPr>
          <p:cNvPr id="27" name="Picture 26" descr="Logo&#10;&#10;Description automatically generated with low confidence">
            <a:hlinkClick r:id="rId8"/>
            <a:extLst>
              <a:ext uri="{FF2B5EF4-FFF2-40B4-BE49-F238E27FC236}">
                <a16:creationId xmlns:a16="http://schemas.microsoft.com/office/drawing/2014/main" id="{C179D76D-17E7-4F4E-9808-BBF903658DA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5561" y="1597174"/>
            <a:ext cx="5116914" cy="876716"/>
          </a:xfrm>
          <a:prstGeom prst="rect">
            <a:avLst/>
          </a:prstGeom>
        </p:spPr>
      </p:pic>
      <p:pic>
        <p:nvPicPr>
          <p:cNvPr id="30" name="Picture 29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93F033DD-94F4-4599-9D64-B6A8BF46466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069" y="1238971"/>
            <a:ext cx="1824182" cy="1276927"/>
          </a:xfrm>
          <a:prstGeom prst="rect">
            <a:avLst/>
          </a:prstGeom>
        </p:spPr>
      </p:pic>
      <p:pic>
        <p:nvPicPr>
          <p:cNvPr id="22" name="Picture 21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id="{2D9A9160-CFB1-4198-B631-320EFBF99E2C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7811" y="4363706"/>
            <a:ext cx="2376275" cy="535946"/>
          </a:xfrm>
          <a:prstGeom prst="rect">
            <a:avLst/>
          </a:prstGeom>
        </p:spPr>
      </p:pic>
      <p:pic>
        <p:nvPicPr>
          <p:cNvPr id="21" name="Picture 20" descr="Logo, company name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B2C7AFA4-B03B-4F90-BCF5-42B64D45FD93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606404" y="5804742"/>
            <a:ext cx="1704391" cy="759297"/>
          </a:xfrm>
          <a:prstGeom prst="rect">
            <a:avLst/>
          </a:prstGeom>
        </p:spPr>
      </p:pic>
      <p:pic>
        <p:nvPicPr>
          <p:cNvPr id="28" name="Picture 27" descr="A picture containing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8D7EE580-66D1-490E-AB52-9AAD1973ADF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241" y="4327206"/>
            <a:ext cx="1827471" cy="1092173"/>
          </a:xfrm>
          <a:prstGeom prst="rect">
            <a:avLst/>
          </a:prstGeom>
        </p:spPr>
      </p:pic>
      <p:pic>
        <p:nvPicPr>
          <p:cNvPr id="31" name="Picture 30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51539337-EA92-4DEC-B27C-1C96A708D318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8515" y="2643494"/>
            <a:ext cx="3631278" cy="1298350"/>
          </a:xfrm>
          <a:prstGeom prst="rect">
            <a:avLst/>
          </a:prstGeom>
        </p:spPr>
      </p:pic>
      <p:pic>
        <p:nvPicPr>
          <p:cNvPr id="32" name="Picture 31" descr="Logo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F70938FD-B0F5-423E-8C2C-99B884B6B04A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8735" y="5595629"/>
            <a:ext cx="2657856" cy="916485"/>
          </a:xfrm>
          <a:prstGeom prst="rect">
            <a:avLst/>
          </a:prstGeom>
        </p:spPr>
      </p:pic>
      <p:pic>
        <p:nvPicPr>
          <p:cNvPr id="33" name="Picture 32" descr="A picture containing 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FFB981A5-A282-4429-A0A1-AD728C389669}"/>
              </a:ext>
            </a:extLst>
          </p:cNvPr>
          <p:cNvPicPr>
            <a:picLocks noChangeAspect="1"/>
          </p:cNvPicPr>
          <p:nvPr/>
        </p:nvPicPr>
        <p:blipFill>
          <a:blip r:embed="rId2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0554" y="5519375"/>
            <a:ext cx="2391414" cy="1145517"/>
          </a:xfrm>
          <a:prstGeom prst="rect">
            <a:avLst/>
          </a:prstGeom>
        </p:spPr>
      </p:pic>
      <p:pic>
        <p:nvPicPr>
          <p:cNvPr id="15" name="Picture 14" descr="Shape&#10;&#10;Description automatically generated with medium confidence">
            <a:hlinkClick r:id="rId24"/>
            <a:extLst>
              <a:ext uri="{FF2B5EF4-FFF2-40B4-BE49-F238E27FC236}">
                <a16:creationId xmlns:a16="http://schemas.microsoft.com/office/drawing/2014/main" id="{C54AECE5-A7C3-4F84-941E-EDAA4DCD24A4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6176" y="4295780"/>
            <a:ext cx="2520171" cy="869659"/>
          </a:xfrm>
          <a:prstGeom prst="rect">
            <a:avLst/>
          </a:prstGeom>
        </p:spPr>
      </p:pic>
      <p:pic>
        <p:nvPicPr>
          <p:cNvPr id="16" name="Picture 15" descr="Logo&#10;&#10;Description automatically generated">
            <a:hlinkClick r:id="rId26"/>
            <a:extLst>
              <a:ext uri="{FF2B5EF4-FFF2-40B4-BE49-F238E27FC236}">
                <a16:creationId xmlns:a16="http://schemas.microsoft.com/office/drawing/2014/main" id="{7760FE36-8EB1-4B6F-A56E-4FE01D75DFB9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4598" y="4737801"/>
            <a:ext cx="3202860" cy="1239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154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Образователни партньори</a:t>
            </a:r>
            <a:endParaRPr lang="en-US" dirty="0"/>
          </a:p>
        </p:txBody>
      </p:sp>
      <p:pic>
        <p:nvPicPr>
          <p:cNvPr id="8" name="Picture 7">
            <a:hlinkClick r:id="rId2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8450" y="1883975"/>
            <a:ext cx="3766935" cy="3521741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87460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bg-BG" dirty="0"/>
              <a:t>Този курс</a:t>
            </a:r>
            <a:r>
              <a:rPr lang="en-US" dirty="0"/>
              <a:t> (</a:t>
            </a:r>
            <a:r>
              <a:rPr lang="bg-BG" dirty="0"/>
              <a:t>презентации, примери, демонстрационен код, упражнения, домашни, видео и други активи</a:t>
            </a:r>
            <a:r>
              <a:rPr lang="en-US" dirty="0"/>
              <a:t>) </a:t>
            </a:r>
            <a:r>
              <a:rPr lang="bg-BG" dirty="0"/>
              <a:t>представлява</a:t>
            </a:r>
            <a:r>
              <a:rPr lang="en-US" dirty="0"/>
              <a:t> </a:t>
            </a:r>
            <a:r>
              <a:rPr lang="bg-BG" b="1" dirty="0"/>
              <a:t>защитено авторско съдържание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bg-BG" dirty="0"/>
              <a:t>Нерегламентирано копиране</a:t>
            </a:r>
            <a:r>
              <a:rPr lang="en-US" dirty="0"/>
              <a:t>,</a:t>
            </a:r>
            <a:r>
              <a:rPr lang="bg-BG" dirty="0"/>
              <a:t> разпространение или използване е незаконно</a:t>
            </a:r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СофтУни</a:t>
            </a:r>
            <a:r>
              <a:rPr lang="en-US" dirty="0"/>
              <a:t>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Софтуерен университет</a:t>
            </a:r>
            <a:r>
              <a:rPr lang="en-US" dirty="0"/>
              <a:t>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  <a:p>
            <a:pPr>
              <a:lnSpc>
                <a:spcPct val="120000"/>
              </a:lnSpc>
            </a:pP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8CE4796F-BD8A-4BC1-9141-DBB3C8A0B06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96444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986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 </a:t>
            </a:r>
            <a:r>
              <a:rPr lang="en-US" sz="3200" dirty="0"/>
              <a:t>– </a:t>
            </a:r>
            <a:r>
              <a:rPr lang="bg-BG" sz="3200" dirty="0"/>
              <a:t>качествено образование, професия и работа за софтуерни инженери</a:t>
            </a:r>
            <a:endParaRPr lang="en-US" sz="3200" dirty="0"/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Фондация "Софтуерен университет"</a:t>
            </a:r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</a:t>
            </a:r>
            <a:r>
              <a:rPr lang="en-US" sz="3200" dirty="0"/>
              <a:t>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Дискусионни форуми на СофтУни</a:t>
            </a:r>
            <a:endParaRPr lang="en-US" sz="3200" dirty="0"/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Обучения</a:t>
            </a:r>
            <a:r>
              <a:rPr lang="en-US" dirty="0"/>
              <a:t> </a:t>
            </a:r>
            <a:r>
              <a:rPr lang="bg-BG" dirty="0"/>
              <a:t>в</a:t>
            </a:r>
            <a:r>
              <a:rPr lang="en-US" dirty="0"/>
              <a:t> </a:t>
            </a:r>
            <a:r>
              <a:rPr lang="bg-BG" dirty="0"/>
              <a:t>Софтуерен университет (СофтУни</a:t>
            </a:r>
            <a:r>
              <a:rPr lang="en-US" dirty="0"/>
              <a:t>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E2788FFD-7171-409E-9833-031FE1394DC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303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F73B06-489A-408B-8BEB-BF5A510FF7A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90406" y="1224000"/>
            <a:ext cx="9049234" cy="5207396"/>
          </a:xfrm>
        </p:spPr>
        <p:txBody>
          <a:bodyPr>
            <a:noAutofit/>
          </a:bodyPr>
          <a:lstStyle/>
          <a:p>
            <a:pPr marL="514350" indent="-514350"/>
            <a:r>
              <a:rPr lang="bg-BG" dirty="0"/>
              <a:t>Графи</a:t>
            </a:r>
          </a:p>
          <a:p>
            <a:pPr marL="803583" lvl="1" indent="-514350"/>
            <a:r>
              <a:rPr lang="bg-BG" dirty="0"/>
              <a:t>основни понятия</a:t>
            </a:r>
          </a:p>
          <a:p>
            <a:pPr marL="803583" lvl="1" indent="-514350"/>
            <a:r>
              <a:rPr lang="bg-BG" dirty="0"/>
              <a:t>видове графи</a:t>
            </a:r>
          </a:p>
          <a:p>
            <a:pPr marL="803583" lvl="1" indent="-514350"/>
            <a:r>
              <a:rPr lang="bg-BG" dirty="0"/>
              <a:t>методи за търсене в графи</a:t>
            </a:r>
          </a:p>
          <a:p>
            <a:pPr marL="514350" indent="-514350"/>
            <a:r>
              <a:rPr lang="bg-BG" dirty="0"/>
              <a:t>Решаване на задачи</a:t>
            </a:r>
            <a:endParaRPr lang="en-US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9312B065-5C05-40EC-ABE7-E32E1F4C5AB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4557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5561BD-1601-4293-BF90-60C955360F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3600" b="1" dirty="0"/>
          </a:p>
          <a:p>
            <a:pPr marL="0" indent="0" algn="ctr">
              <a:buNone/>
            </a:pPr>
            <a:r>
              <a:rPr lang="en-US" sz="6600" b="1" dirty="0">
                <a:solidFill>
                  <a:schemeClr val="tx2">
                    <a:lumMod val="75000"/>
                  </a:schemeClr>
                </a:solidFill>
                <a:hlinkClick r:id="rId2"/>
              </a:rPr>
              <a:t>sli.do</a:t>
            </a:r>
            <a:br>
              <a:rPr lang="en-US" sz="2000" b="1" dirty="0"/>
            </a:br>
            <a:r>
              <a:rPr lang="en-US" sz="11500" b="1" dirty="0"/>
              <a:t>#fund-math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Имате въпроси?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A0D6E097-82C0-4662-98B0-B810E2A5749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95899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C6C75-7C8C-429C-9870-849EA9BE3C9E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Графи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99CCD7-308B-44FC-A150-45C5CC6AB946}"/>
              </a:ext>
            </a:extLst>
          </p:cNvPr>
          <p:cNvSpPr txBox="1"/>
          <p:nvPr/>
        </p:nvSpPr>
        <p:spPr>
          <a:xfrm>
            <a:off x="2631000" y="5409000"/>
            <a:ext cx="7065000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dirty="0"/>
              <a:t>Основни понятия в теория на графите</a:t>
            </a:r>
            <a:endParaRPr lang="en-US" sz="3200" dirty="0"/>
          </a:p>
        </p:txBody>
      </p:sp>
      <p:pic>
        <p:nvPicPr>
          <p:cNvPr id="9" name="Picture 4" descr="DS &amp; A Series — Graphs, BFS, DFS: Implementation &amp; Insights | by Hassan |  Medium">
            <a:extLst>
              <a:ext uri="{FF2B5EF4-FFF2-40B4-BE49-F238E27FC236}">
                <a16:creationId xmlns:a16="http://schemas.microsoft.com/office/drawing/2014/main" id="{55417E39-FB8B-41C6-B323-F16102F1A3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9989" y="1427067"/>
            <a:ext cx="3512022" cy="2608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4846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95885B3-8DAE-4BE4-9056-3F49DF1479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91000" y="1152643"/>
            <a:ext cx="9707030" cy="550285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bg-BG" dirty="0"/>
              <a:t>Множество от върхове (</a:t>
            </a:r>
            <a:r>
              <a:rPr lang="en-US" dirty="0"/>
              <a:t>nodes), </a:t>
            </a:r>
            <a:r>
              <a:rPr lang="bg-BG" dirty="0"/>
              <a:t>които са свързани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bg-BG" dirty="0"/>
              <a:t>    помежду си чрез ребра</a:t>
            </a:r>
          </a:p>
          <a:p>
            <a:pPr lvl="1">
              <a:lnSpc>
                <a:spcPct val="100000"/>
              </a:lnSpc>
            </a:pPr>
            <a:r>
              <a:rPr lang="bg-BG" b="1" dirty="0"/>
              <a:t>Всеки връх има множество предшественици </a:t>
            </a:r>
            <a:endParaRPr lang="en-US" b="1" dirty="0"/>
          </a:p>
          <a:p>
            <a:pPr lvl="1">
              <a:lnSpc>
                <a:spcPct val="100000"/>
              </a:lnSpc>
            </a:pPr>
            <a:r>
              <a:rPr lang="bg-BG" b="1" dirty="0"/>
              <a:t>Всеки връх има множество наследници</a:t>
            </a:r>
          </a:p>
          <a:p>
            <a:pPr lvl="1">
              <a:lnSpc>
                <a:spcPct val="100000"/>
              </a:lnSpc>
            </a:pPr>
            <a:r>
              <a:rPr lang="bg-BG" b="1" dirty="0"/>
              <a:t>Дефинира се като: </a:t>
            </a:r>
            <a:r>
              <a:rPr lang="en-US" b="1" dirty="0"/>
              <a:t>G(V, E)</a:t>
            </a:r>
          </a:p>
          <a:p>
            <a:pPr lvl="2">
              <a:lnSpc>
                <a:spcPct val="100000"/>
              </a:lnSpc>
            </a:pPr>
            <a:r>
              <a:rPr lang="en-US" b="1" dirty="0"/>
              <a:t>V = {v</a:t>
            </a:r>
            <a:r>
              <a:rPr lang="en-US" b="1" baseline="-25000" dirty="0"/>
              <a:t>1</a:t>
            </a:r>
            <a:r>
              <a:rPr lang="en-US" b="1" dirty="0"/>
              <a:t>, v</a:t>
            </a:r>
            <a:r>
              <a:rPr lang="en-US" b="1" baseline="-25000" dirty="0"/>
              <a:t>2</a:t>
            </a:r>
            <a:r>
              <a:rPr lang="en-US" b="1" dirty="0"/>
              <a:t>, v</a:t>
            </a:r>
            <a:r>
              <a:rPr lang="en-US" b="1" baseline="-25000" dirty="0"/>
              <a:t>3</a:t>
            </a:r>
            <a:r>
              <a:rPr lang="en-US" b="1" dirty="0"/>
              <a:t> …, </a:t>
            </a:r>
            <a:r>
              <a:rPr lang="en-US" b="1" dirty="0" err="1"/>
              <a:t>v</a:t>
            </a:r>
            <a:r>
              <a:rPr lang="en-US" b="1" baseline="-25000" dirty="0" err="1"/>
              <a:t>n</a:t>
            </a:r>
            <a:r>
              <a:rPr lang="en-US" b="1" baseline="-25000" dirty="0"/>
              <a:t> </a:t>
            </a:r>
            <a:r>
              <a:rPr lang="en-US" b="1" dirty="0"/>
              <a:t>} </a:t>
            </a:r>
            <a:r>
              <a:rPr lang="bg-BG" b="1" dirty="0"/>
              <a:t>–</a:t>
            </a:r>
            <a:r>
              <a:rPr lang="bg-BG" dirty="0"/>
              <a:t> </a:t>
            </a:r>
            <a:r>
              <a:rPr lang="bg-BG" b="1" dirty="0"/>
              <a:t>множество от върхове</a:t>
            </a:r>
          </a:p>
          <a:p>
            <a:pPr lvl="2">
              <a:lnSpc>
                <a:spcPct val="100000"/>
              </a:lnSpc>
            </a:pPr>
            <a:r>
              <a:rPr lang="bg-BG" b="1" dirty="0"/>
              <a:t>Е = </a:t>
            </a:r>
            <a:r>
              <a:rPr lang="en-US" b="1" dirty="0"/>
              <a:t>{</a:t>
            </a:r>
            <a:r>
              <a:rPr lang="bg-BG" b="1" dirty="0"/>
              <a:t>е</a:t>
            </a:r>
            <a:r>
              <a:rPr lang="en-US" b="1" baseline="-25000" dirty="0"/>
              <a:t>1</a:t>
            </a:r>
            <a:r>
              <a:rPr lang="en-US" b="1" dirty="0"/>
              <a:t>, </a:t>
            </a:r>
            <a:r>
              <a:rPr lang="bg-BG" b="1" dirty="0"/>
              <a:t>е</a:t>
            </a:r>
            <a:r>
              <a:rPr lang="en-US" b="1" baseline="-25000" dirty="0"/>
              <a:t>2</a:t>
            </a:r>
            <a:r>
              <a:rPr lang="en-US" b="1" dirty="0"/>
              <a:t>, </a:t>
            </a:r>
            <a:r>
              <a:rPr lang="bg-BG" b="1" dirty="0"/>
              <a:t>е</a:t>
            </a:r>
            <a:r>
              <a:rPr lang="en-US" b="1" baseline="-25000" dirty="0"/>
              <a:t>3</a:t>
            </a:r>
            <a:r>
              <a:rPr lang="en-US" b="1" dirty="0"/>
              <a:t> …, </a:t>
            </a:r>
            <a:r>
              <a:rPr lang="bg-BG" b="1" dirty="0"/>
              <a:t>е</a:t>
            </a:r>
            <a:r>
              <a:rPr lang="en-US" b="1" baseline="-25000" dirty="0"/>
              <a:t>n </a:t>
            </a:r>
            <a:r>
              <a:rPr lang="en-US" b="1" dirty="0"/>
              <a:t>} </a:t>
            </a:r>
            <a:r>
              <a:rPr lang="bg-BG" b="1" dirty="0"/>
              <a:t>– множество от ребра</a:t>
            </a:r>
            <a:endParaRPr lang="ru-RU" b="1" dirty="0"/>
          </a:p>
        </p:txBody>
      </p:sp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bg-BG" sz="3600" dirty="0"/>
              <a:t>Какво е граф?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285FC8F6-8CB4-4D7F-ABD7-CD8E2D296B8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748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BDBAB06-5F10-44E7-9599-71F7C1D269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CED5EC-354C-449C-98B9-094C2449DDF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36000" y="1134000"/>
            <a:ext cx="10129234" cy="5546589"/>
          </a:xfrm>
        </p:spPr>
        <p:txBody>
          <a:bodyPr>
            <a:normAutofit/>
          </a:bodyPr>
          <a:lstStyle/>
          <a:p>
            <a:r>
              <a:rPr lang="bg-BG" b="1" dirty="0"/>
              <a:t>Върхове (</a:t>
            </a:r>
            <a:r>
              <a:rPr lang="en-US" b="1" dirty="0"/>
              <a:t>nodes</a:t>
            </a:r>
            <a:r>
              <a:rPr lang="bg-BG" b="1" dirty="0"/>
              <a:t>, </a:t>
            </a:r>
            <a:r>
              <a:rPr lang="en-US" b="1" dirty="0"/>
              <a:t>vertices)</a:t>
            </a:r>
          </a:p>
          <a:p>
            <a:pPr lvl="1"/>
            <a:r>
              <a:rPr lang="bg-BG" dirty="0"/>
              <a:t>Елемент на графа (точка)</a:t>
            </a:r>
          </a:p>
          <a:p>
            <a:pPr lvl="1"/>
            <a:r>
              <a:rPr lang="bg-BG" dirty="0"/>
              <a:t>Може да има име или стойност</a:t>
            </a:r>
            <a:endParaRPr lang="bg-BG" b="1" dirty="0"/>
          </a:p>
          <a:p>
            <a:r>
              <a:rPr lang="bg-BG" b="1" dirty="0"/>
              <a:t>Ребра (</a:t>
            </a:r>
            <a:r>
              <a:rPr lang="en-US" b="1" dirty="0"/>
              <a:t>edges)</a:t>
            </a:r>
          </a:p>
          <a:p>
            <a:pPr lvl="1"/>
            <a:r>
              <a:rPr lang="bg-BG" dirty="0"/>
              <a:t>Връзка между два върха</a:t>
            </a:r>
          </a:p>
          <a:p>
            <a:pPr lvl="1"/>
            <a:r>
              <a:rPr lang="bg-BG" dirty="0"/>
              <a:t>Могат да бъдат насочени / ненасочени</a:t>
            </a:r>
          </a:p>
          <a:p>
            <a:pPr lvl="1"/>
            <a:r>
              <a:rPr lang="bg-BG" dirty="0"/>
              <a:t>Могат да бъдат претеглени / непретеглени</a:t>
            </a:r>
          </a:p>
          <a:p>
            <a:pPr lvl="1"/>
            <a:r>
              <a:rPr lang="bg-BG" dirty="0"/>
              <a:t>Могат да имат име или стойност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9FE9C22-207B-4EA2-94F0-C16B36025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Основни понятия</a:t>
            </a:r>
            <a:endParaRPr 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B778297B-995C-4C41-B4EE-8B87F6D562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773" y="3283961"/>
            <a:ext cx="2430000" cy="920743"/>
          </a:xfrm>
          <a:prstGeom prst="flowChartAlternateProcess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Graph Tree Data Structure Vertex Loop - Set - Node Transparent PNG">
            <a:extLst>
              <a:ext uri="{FF2B5EF4-FFF2-40B4-BE49-F238E27FC236}">
                <a16:creationId xmlns:a16="http://schemas.microsoft.com/office/drawing/2014/main" id="{76AC9786-DF56-42D7-9FD7-E3BE2CBCA41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26" t="983" r="31562" b="1639"/>
          <a:stretch/>
        </p:blipFill>
        <p:spPr bwMode="auto">
          <a:xfrm>
            <a:off x="8928369" y="1134000"/>
            <a:ext cx="1440000" cy="1440000"/>
          </a:xfrm>
          <a:prstGeom prst="flowChartConnector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049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BDBAB06-5F10-44E7-9599-71F7C1D269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CED5EC-354C-449C-98B9-094C2449DDF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36000" y="1032411"/>
            <a:ext cx="10011000" cy="5546589"/>
          </a:xfrm>
        </p:spPr>
        <p:txBody>
          <a:bodyPr>
            <a:normAutofit/>
          </a:bodyPr>
          <a:lstStyle/>
          <a:p>
            <a:r>
              <a:rPr lang="bg-BG" b="1" dirty="0"/>
              <a:t>Път (</a:t>
            </a:r>
            <a:r>
              <a:rPr lang="en-US" b="1" dirty="0"/>
              <a:t>path)</a:t>
            </a:r>
          </a:p>
          <a:p>
            <a:pPr lvl="1"/>
            <a:r>
              <a:rPr lang="bg-BG" dirty="0"/>
              <a:t>Поредица от върхове свързани помежду си с ребра</a:t>
            </a:r>
            <a:endParaRPr lang="en-US" b="1" dirty="0"/>
          </a:p>
          <a:p>
            <a:r>
              <a:rPr lang="bg-BG" b="1" dirty="0"/>
              <a:t>Цикъл (</a:t>
            </a:r>
            <a:r>
              <a:rPr lang="en-US" b="1" dirty="0"/>
              <a:t>cycle)</a:t>
            </a:r>
          </a:p>
          <a:p>
            <a:pPr lvl="1"/>
            <a:r>
              <a:rPr lang="bg-BG" dirty="0"/>
              <a:t>Пътят започва и приключва в първоначалния връх</a:t>
            </a:r>
            <a:endParaRPr lang="en-US" dirty="0"/>
          </a:p>
          <a:p>
            <a:r>
              <a:rPr lang="bg-BG" b="1" dirty="0"/>
              <a:t>Примка (</a:t>
            </a:r>
            <a:r>
              <a:rPr lang="en-US" b="1" dirty="0"/>
              <a:t>loop)</a:t>
            </a:r>
          </a:p>
          <a:p>
            <a:pPr lvl="1"/>
            <a:r>
              <a:rPr lang="ru-RU" dirty="0"/>
              <a:t>Ребро, </a:t>
            </a:r>
            <a:r>
              <a:rPr lang="ru-RU" dirty="0" err="1"/>
              <a:t>което</a:t>
            </a:r>
            <a:r>
              <a:rPr lang="ru-RU" dirty="0"/>
              <a:t> води от </a:t>
            </a:r>
            <a:r>
              <a:rPr lang="ru-RU" dirty="0" err="1"/>
              <a:t>връх</a:t>
            </a:r>
            <a:r>
              <a:rPr lang="ru-RU" dirty="0"/>
              <a:t> обратно в </a:t>
            </a:r>
            <a:r>
              <a:rPr lang="ru-RU" dirty="0" err="1"/>
              <a:t>същия</a:t>
            </a:r>
            <a:r>
              <a:rPr lang="ru-RU" dirty="0"/>
              <a:t> </a:t>
            </a:r>
            <a:r>
              <a:rPr lang="ru-RU" dirty="0" err="1"/>
              <a:t>връх</a:t>
            </a:r>
            <a:endParaRPr lang="bg-BG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9FE9C22-207B-4EA2-94F0-C16B36025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Основни понятия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5C4D795F-8DE2-41E1-BBA4-C9A0AB2B5B45}"/>
                  </a:ext>
                </a:extLst>
              </p14:cNvPr>
              <p14:cNvContentPartPr/>
              <p14:nvPr/>
            </p14:nvContentPartPr>
            <p14:xfrm>
              <a:off x="4884764" y="2818869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5C4D795F-8DE2-41E1-BBA4-C9A0AB2B5B4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75764" y="2810229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28428E65-C9A2-46A0-A8F6-0B8B216633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28900" y="5140569"/>
            <a:ext cx="5734200" cy="151493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382715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04CA9E8-14E9-438F-B505-802F3E9CF0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4B1BFE-7E1C-4328-ABF3-A67372F8AB8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916000" y="1195931"/>
            <a:ext cx="6085597" cy="4957073"/>
          </a:xfrm>
        </p:spPr>
        <p:txBody>
          <a:bodyPr/>
          <a:lstStyle/>
          <a:p>
            <a:r>
              <a:rPr lang="bg-BG" b="1" dirty="0"/>
              <a:t>Ненасочен граф</a:t>
            </a:r>
            <a:r>
              <a:rPr lang="en-US" b="1" dirty="0"/>
              <a:t> (Undirected)</a:t>
            </a:r>
          </a:p>
          <a:p>
            <a:pPr lvl="1"/>
            <a:r>
              <a:rPr lang="bg-BG" dirty="0"/>
              <a:t>Ребрата нямат посока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11E3205-8008-4568-823D-234892B69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Видове графи</a:t>
            </a:r>
            <a:r>
              <a:rPr lang="en-US" dirty="0"/>
              <a:t> </a:t>
            </a:r>
            <a:r>
              <a:rPr lang="bg-BG" dirty="0"/>
              <a:t>спрямо посоката</a:t>
            </a:r>
            <a:endParaRPr lang="en-US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FA3AB17B-042B-4CA5-8C00-F869B32BDB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500" y="1195388"/>
            <a:ext cx="5545138" cy="4957762"/>
          </a:xfrm>
        </p:spPr>
        <p:txBody>
          <a:bodyPr>
            <a:normAutofit/>
          </a:bodyPr>
          <a:lstStyle/>
          <a:p>
            <a:r>
              <a:rPr lang="bg-BG" b="1" dirty="0"/>
              <a:t>Насочен граф (</a:t>
            </a:r>
            <a:r>
              <a:rPr lang="en-US" b="1" dirty="0"/>
              <a:t>Directed)</a:t>
            </a:r>
            <a:endParaRPr lang="bg-BG" b="1" dirty="0"/>
          </a:p>
          <a:p>
            <a:pPr lvl="1"/>
            <a:r>
              <a:rPr lang="bg-BG" dirty="0"/>
              <a:t>Ребрата имат посока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A126C7A-3FA6-4505-861B-B064AA78EB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000" y="2664000"/>
            <a:ext cx="3905357" cy="2430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BED4490-7EEB-4A45-9E83-57DC5CB13C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000" y="2574000"/>
            <a:ext cx="3553301" cy="2354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030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04CA9E8-14E9-438F-B505-802F3E9CF0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4B1BFE-7E1C-4328-ABF3-A67372F8AB8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646000" y="1195931"/>
            <a:ext cx="6474444" cy="4957073"/>
          </a:xfrm>
        </p:spPr>
        <p:txBody>
          <a:bodyPr/>
          <a:lstStyle/>
          <a:p>
            <a:r>
              <a:rPr lang="bg-BG" b="1" dirty="0"/>
              <a:t>Непретеглен граф</a:t>
            </a:r>
            <a:r>
              <a:rPr lang="en-US" b="1" dirty="0"/>
              <a:t> (Unweighted)</a:t>
            </a:r>
          </a:p>
          <a:p>
            <a:pPr lvl="1"/>
            <a:r>
              <a:rPr lang="bg-BG" dirty="0"/>
              <a:t>Ребрата нямат стойност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11E3205-8008-4568-823D-234892B69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Видове графи спрямо теглото</a:t>
            </a:r>
            <a:endParaRPr lang="en-US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FA3AB17B-042B-4CA5-8C00-F869B32BDB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6000" y="1195388"/>
            <a:ext cx="5669638" cy="4957762"/>
          </a:xfrm>
        </p:spPr>
        <p:txBody>
          <a:bodyPr>
            <a:normAutofit/>
          </a:bodyPr>
          <a:lstStyle/>
          <a:p>
            <a:r>
              <a:rPr lang="bg-BG" b="1" dirty="0"/>
              <a:t>Претеглен граф (</a:t>
            </a:r>
            <a:r>
              <a:rPr lang="en-US" b="1" dirty="0"/>
              <a:t>Weighted)</a:t>
            </a:r>
            <a:endParaRPr lang="bg-BG" b="1" dirty="0"/>
          </a:p>
          <a:p>
            <a:pPr lvl="1"/>
            <a:r>
              <a:rPr lang="bg-BG" dirty="0"/>
              <a:t>Ребрата имат стойност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BED4490-7EEB-4A45-9E83-57DC5CB13C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000" y="2574000"/>
            <a:ext cx="3553301" cy="2354063"/>
          </a:xfrm>
          <a:prstGeom prst="rect">
            <a:avLst/>
          </a:prstGeom>
        </p:spPr>
      </p:pic>
      <p:pic>
        <p:nvPicPr>
          <p:cNvPr id="6148" name="Picture 4" descr="How to make a weighted graph in Cytoscape.js? - Stack Overflow">
            <a:extLst>
              <a:ext uri="{FF2B5EF4-FFF2-40B4-BE49-F238E27FC236}">
                <a16:creationId xmlns:a16="http://schemas.microsoft.com/office/drawing/2014/main" id="{7FF92EAF-081D-41BD-B118-4610F35DD9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000" y="2574000"/>
            <a:ext cx="4088038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3735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12323</TotalTime>
  <Words>642</Words>
  <Application>Microsoft Office PowerPoint</Application>
  <PresentationFormat>Widescreen</PresentationFormat>
  <Paragraphs>124</Paragraphs>
  <Slides>18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Consolas</vt:lpstr>
      <vt:lpstr>Wingdings</vt:lpstr>
      <vt:lpstr>Wingdings 2</vt:lpstr>
      <vt:lpstr>SoftUni</vt:lpstr>
      <vt:lpstr>Дискретна математика</vt:lpstr>
      <vt:lpstr>Съдържание</vt:lpstr>
      <vt:lpstr>Имате въпроси?</vt:lpstr>
      <vt:lpstr>Графи</vt:lpstr>
      <vt:lpstr>Какво е граф?</vt:lpstr>
      <vt:lpstr>Основни понятия</vt:lpstr>
      <vt:lpstr>Основни понятия</vt:lpstr>
      <vt:lpstr>Видове графи спрямо посоката</vt:lpstr>
      <vt:lpstr>Видове графи спрямо теглото</vt:lpstr>
      <vt:lpstr>Видове графи спрямо свързаност</vt:lpstr>
      <vt:lpstr>Приложение на графите</vt:lpstr>
      <vt:lpstr>Представяне на графи</vt:lpstr>
      <vt:lpstr>Методи за обхождане на граф</vt:lpstr>
      <vt:lpstr>Въпроси?</vt:lpstr>
      <vt:lpstr>Диамантени партньори</vt:lpstr>
      <vt:lpstr>Образователни партньори</vt:lpstr>
      <vt:lpstr>Лиценз</vt:lpstr>
      <vt:lpstr>Обучения в Софтуерен университет (СофтУни)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Първи стъпки в програмирането</dc:title>
  <dc:subject>Coding 101 Course</dc:subject>
  <dc:creator>Software University</dc:creator>
  <cp:keywords>Sofware University; SoftUni; programming; coding; software development; education; training; course; курс; програмиране; кодене; кодиране; СофтУни</cp:keywords>
  <dc:description>© SoftUni – https://softuni.org_x000d_
© Software University – https://softuni.bg_x000d_
_x000d_
Copyrighted document. Unauthorized copy, reproduction or use is not permitted.</dc:description>
  <cp:lastModifiedBy>Topuzakova, Desislava</cp:lastModifiedBy>
  <cp:revision>253</cp:revision>
  <dcterms:created xsi:type="dcterms:W3CDTF">2018-05-23T13:08:44Z</dcterms:created>
  <dcterms:modified xsi:type="dcterms:W3CDTF">2022-11-02T17:43:41Z</dcterms:modified>
  <cp:category>computer programming;programming;C#;програмиране;кодиране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51e9b6e7-e4bc-422b-b136-be52bca82e7c_Enabled">
    <vt:lpwstr>true</vt:lpwstr>
  </property>
  <property fmtid="{D5CDD505-2E9C-101B-9397-08002B2CF9AE}" pid="3" name="MSIP_Label_51e9b6e7-e4bc-422b-b136-be52bca82e7c_SetDate">
    <vt:lpwstr>2022-11-02T17:43:41Z</vt:lpwstr>
  </property>
  <property fmtid="{D5CDD505-2E9C-101B-9397-08002B2CF9AE}" pid="4" name="MSIP_Label_51e9b6e7-e4bc-422b-b136-be52bca82e7c_Method">
    <vt:lpwstr>Privileged</vt:lpwstr>
  </property>
  <property fmtid="{D5CDD505-2E9C-101B-9397-08002B2CF9AE}" pid="5" name="MSIP_Label_51e9b6e7-e4bc-422b-b136-be52bca82e7c_Name">
    <vt:lpwstr>51e9b6e7-e4bc-422b-b136-be52bca82e7c</vt:lpwstr>
  </property>
  <property fmtid="{D5CDD505-2E9C-101B-9397-08002B2CF9AE}" pid="6" name="MSIP_Label_51e9b6e7-e4bc-422b-b136-be52bca82e7c_SiteId">
    <vt:lpwstr>42f7676c-f455-423c-82f6-dc2d99791af7</vt:lpwstr>
  </property>
  <property fmtid="{D5CDD505-2E9C-101B-9397-08002B2CF9AE}" pid="7" name="MSIP_Label_51e9b6e7-e4bc-422b-b136-be52bca82e7c_ActionId">
    <vt:lpwstr>95d57242-ab06-44bd-aeb7-3b65a9277601</vt:lpwstr>
  </property>
  <property fmtid="{D5CDD505-2E9C-101B-9397-08002B2CF9AE}" pid="8" name="MSIP_Label_51e9b6e7-e4bc-422b-b136-be52bca82e7c_ContentBits">
    <vt:lpwstr>2</vt:lpwstr>
  </property>
</Properties>
</file>