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206730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90827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426216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277000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426218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7D72AF3-CF81-4766-8306-008B715F9713}" type="datetimeFigureOut">
              <a:rPr lang="ru-RU" smtClean="0"/>
              <a:t>07.04.2018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407278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7D72AF3-CF81-4766-8306-008B715F9713}" type="datetimeFigureOut">
              <a:rPr lang="ru-RU" smtClean="0"/>
              <a:t>07.04.2018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388649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7D72AF3-CF81-4766-8306-008B715F9713}" type="datetimeFigureOut">
              <a:rPr lang="ru-RU" smtClean="0"/>
              <a:t>07.04.2018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246479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7D72AF3-CF81-4766-8306-008B715F9713}" type="datetimeFigureOut">
              <a:rPr lang="ru-RU" smtClean="0"/>
              <a:t>07.04.2018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265594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7D72AF3-CF81-4766-8306-008B715F9713}" type="datetimeFigureOut">
              <a:rPr lang="ru-RU" smtClean="0"/>
              <a:t>07.04.2018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9336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7D72AF3-CF81-4766-8306-008B715F9713}" type="datetimeFigureOut">
              <a:rPr lang="ru-RU" smtClean="0"/>
              <a:t>07.04.2018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4B2F-B256-4035-B40D-D6F95883A012}" type="slidenum">
              <a:rPr lang="ru-RU" smtClean="0"/>
              <a:t>‹#›</a:t>
            </a:fld>
            <a:endParaRPr lang="ru-RU"/>
          </a:p>
        </p:txBody>
      </p:sp>
    </p:spTree>
    <p:extLst>
      <p:ext uri="{BB962C8B-B14F-4D97-AF65-F5344CB8AC3E}">
        <p14:creationId xmlns:p14="http://schemas.microsoft.com/office/powerpoint/2010/main" val="60364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2AF3-CF81-4766-8306-008B715F9713}" type="datetimeFigureOut">
              <a:rPr lang="ru-RU" smtClean="0"/>
              <a:t>07.04.2018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F4B2F-B256-4035-B40D-D6F95883A012}" type="slidenum">
              <a:rPr lang="ru-RU" smtClean="0"/>
              <a:t>‹#›</a:t>
            </a:fld>
            <a:endParaRPr lang="ru-RU"/>
          </a:p>
        </p:txBody>
      </p:sp>
    </p:spTree>
    <p:extLst>
      <p:ext uri="{BB962C8B-B14F-4D97-AF65-F5344CB8AC3E}">
        <p14:creationId xmlns:p14="http://schemas.microsoft.com/office/powerpoint/2010/main" val="268620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7200" b="1" dirty="0" smtClean="0">
                <a:latin typeface="+mn-lt"/>
              </a:rPr>
              <a:t>Геномная селекция в животноводстве.</a:t>
            </a:r>
            <a:endParaRPr lang="ru-RU" sz="7200" b="1" dirty="0">
              <a:latin typeface="+mn-lt"/>
            </a:endParaRPr>
          </a:p>
        </p:txBody>
      </p:sp>
      <p:sp>
        <p:nvSpPr>
          <p:cNvPr id="3" name="Подзаголовок 2"/>
          <p:cNvSpPr>
            <a:spLocks noGrp="1"/>
          </p:cNvSpPr>
          <p:nvPr>
            <p:ph type="subTitle" idx="1"/>
          </p:nvPr>
        </p:nvSpPr>
        <p:spPr/>
        <p:txBody>
          <a:bodyPr>
            <a:normAutofit/>
          </a:bodyPr>
          <a:lstStyle/>
          <a:p>
            <a:pPr algn="r"/>
            <a:r>
              <a:rPr lang="ru-RU" sz="2800" dirty="0" smtClean="0"/>
              <a:t>Презентацию подготовил студент ВБФ 2 курса 1 группы</a:t>
            </a:r>
            <a:r>
              <a:rPr lang="en-US" sz="2800" dirty="0" smtClean="0"/>
              <a:t>:</a:t>
            </a:r>
            <a:r>
              <a:rPr lang="ru-RU" sz="2800" dirty="0" smtClean="0"/>
              <a:t> </a:t>
            </a:r>
          </a:p>
          <a:p>
            <a:pPr algn="r"/>
            <a:r>
              <a:rPr lang="ru-RU" sz="2800" dirty="0" smtClean="0"/>
              <a:t>Шиловцев Василий Сергеевич</a:t>
            </a:r>
            <a:endParaRPr lang="ru-RU" sz="2800" dirty="0"/>
          </a:p>
        </p:txBody>
      </p:sp>
    </p:spTree>
    <p:extLst>
      <p:ext uri="{BB962C8B-B14F-4D97-AF65-F5344CB8AC3E}">
        <p14:creationId xmlns:p14="http://schemas.microsoft.com/office/powerpoint/2010/main" val="702208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6700" b="1" dirty="0">
                <a:latin typeface="+mn-lt"/>
              </a:rPr>
              <a:t>Полигенное наследование.</a:t>
            </a:r>
            <a:r>
              <a:rPr lang="ru-RU" dirty="0"/>
              <a:t/>
            </a:r>
            <a:br>
              <a:rPr lang="ru-RU" dirty="0"/>
            </a:br>
            <a:endParaRPr lang="ru-RU" dirty="0"/>
          </a:p>
        </p:txBody>
      </p:sp>
      <p:sp>
        <p:nvSpPr>
          <p:cNvPr id="3" name="Объект 2"/>
          <p:cNvSpPr>
            <a:spLocks noGrp="1"/>
          </p:cNvSpPr>
          <p:nvPr>
            <p:ph idx="1"/>
          </p:nvPr>
        </p:nvSpPr>
        <p:spPr/>
        <p:txBody>
          <a:bodyPr>
            <a:normAutofit lnSpcReduction="10000"/>
          </a:bodyPr>
          <a:lstStyle/>
          <a:p>
            <a:r>
              <a:rPr lang="ru-RU" dirty="0" smtClean="0">
                <a:latin typeface="+mj-lt"/>
              </a:rPr>
              <a:t>Для количественных признаков характерно полигенное наследование, также известное как </a:t>
            </a:r>
            <a:r>
              <a:rPr lang="ru-RU" dirty="0" err="1" smtClean="0">
                <a:latin typeface="+mj-lt"/>
              </a:rPr>
              <a:t>мультифакторное</a:t>
            </a:r>
            <a:r>
              <a:rPr lang="ru-RU" dirty="0" smtClean="0">
                <a:latin typeface="+mj-lt"/>
              </a:rPr>
              <a:t> (множественное). Оно относится к наследованию характеристик фенотипа, за которые отвечают два или более гена. Полигенные признаки не подчиняются законам Менделя. Вместо этого фенотипические признаки обычно варьируют с равномерным отклонением, изображаемым при помощи кривой нормального распределения.</a:t>
            </a:r>
          </a:p>
          <a:p>
            <a:r>
              <a:rPr lang="ru-RU" dirty="0" smtClean="0">
                <a:latin typeface="+mj-lt"/>
              </a:rPr>
              <a:t>Примером полигенных признаков является цвет кожи. За определение естественного цвета кожи индивида отвечают многие гены, так что изменение лишь одного из них едва ли приведёт к существенным переменам в цвете.</a:t>
            </a:r>
          </a:p>
          <a:p>
            <a:endParaRPr lang="ru-RU" dirty="0"/>
          </a:p>
        </p:txBody>
      </p:sp>
    </p:spTree>
    <p:extLst>
      <p:ext uri="{BB962C8B-B14F-4D97-AF65-F5344CB8AC3E}">
        <p14:creationId xmlns:p14="http://schemas.microsoft.com/office/powerpoint/2010/main" val="14570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err="1">
                <a:latin typeface="+mn-lt"/>
              </a:rPr>
              <a:t>Однонуклеотидный</a:t>
            </a:r>
            <a:r>
              <a:rPr lang="ru-RU" sz="3600" b="1" dirty="0">
                <a:latin typeface="+mn-lt"/>
              </a:rPr>
              <a:t> полиморфизм(</a:t>
            </a:r>
            <a:r>
              <a:rPr lang="en-US" sz="3600" b="1" dirty="0">
                <a:latin typeface="+mn-lt"/>
              </a:rPr>
              <a:t>SNP</a:t>
            </a:r>
            <a:r>
              <a:rPr lang="ru-RU" sz="3600" b="1" dirty="0">
                <a:latin typeface="+mn-lt"/>
              </a:rPr>
              <a:t> локусы).</a:t>
            </a:r>
            <a:endParaRPr lang="ru-RU" sz="3600" dirty="0">
              <a:latin typeface="+mn-lt"/>
            </a:endParaRPr>
          </a:p>
        </p:txBody>
      </p:sp>
      <p:sp>
        <p:nvSpPr>
          <p:cNvPr id="3" name="Объект 2"/>
          <p:cNvSpPr>
            <a:spLocks noGrp="1"/>
          </p:cNvSpPr>
          <p:nvPr>
            <p:ph idx="1"/>
          </p:nvPr>
        </p:nvSpPr>
        <p:spPr/>
        <p:txBody>
          <a:bodyPr>
            <a:normAutofit/>
          </a:bodyPr>
          <a:lstStyle/>
          <a:p>
            <a:r>
              <a:rPr lang="ru-RU" sz="2500" dirty="0">
                <a:latin typeface="+mj-lt"/>
              </a:rPr>
              <a:t>Успехи в совершенствовании </a:t>
            </a:r>
            <a:r>
              <a:rPr lang="ru-RU" sz="2500" dirty="0" err="1" smtClean="0">
                <a:latin typeface="+mj-lt"/>
              </a:rPr>
              <a:t>методо</a:t>
            </a:r>
            <a:r>
              <a:rPr lang="ru-RU" sz="2500" dirty="0" smtClean="0">
                <a:latin typeface="+mj-lt"/>
              </a:rPr>
              <a:t> в </a:t>
            </a:r>
            <a:r>
              <a:rPr lang="ru-RU" sz="2500" dirty="0">
                <a:latin typeface="+mj-lt"/>
              </a:rPr>
              <a:t>биологии и молекулярной генетики, накопление фундаментальных знаний в этих областях позволило к 2010 году расшифровать геномы основных видов сельскохозяйственных животных – крупного рогатого скота, свиней, овец и проводить </a:t>
            </a:r>
            <a:r>
              <a:rPr lang="ru-RU" sz="2500" dirty="0" err="1">
                <a:latin typeface="+mj-lt"/>
              </a:rPr>
              <a:t>генотипирование</a:t>
            </a:r>
            <a:r>
              <a:rPr lang="ru-RU" sz="2500" dirty="0">
                <a:latin typeface="+mj-lt"/>
              </a:rPr>
              <a:t> животных по тысячам ДНК-маркеров. Было установлено, что из всех генетических маркеров наиболее информативным и удобным для использования в практической прикладной селекции является SNP (</a:t>
            </a:r>
            <a:r>
              <a:rPr lang="ru-RU" sz="2500" dirty="0" err="1">
                <a:latin typeface="+mj-lt"/>
              </a:rPr>
              <a:t>Single</a:t>
            </a:r>
            <a:r>
              <a:rPr lang="ru-RU" sz="2500" dirty="0">
                <a:latin typeface="+mj-lt"/>
              </a:rPr>
              <a:t> </a:t>
            </a:r>
            <a:r>
              <a:rPr lang="ru-RU" sz="2500" dirty="0" err="1">
                <a:latin typeface="+mj-lt"/>
              </a:rPr>
              <a:t>Nucleotide</a:t>
            </a:r>
            <a:r>
              <a:rPr lang="ru-RU" sz="2500" dirty="0">
                <a:latin typeface="+mj-lt"/>
              </a:rPr>
              <a:t> </a:t>
            </a:r>
            <a:r>
              <a:rPr lang="ru-RU" sz="2500" dirty="0" err="1">
                <a:latin typeface="+mj-lt"/>
              </a:rPr>
              <a:t>Polymorphism</a:t>
            </a:r>
            <a:r>
              <a:rPr lang="ru-RU" sz="2500" dirty="0">
                <a:latin typeface="+mj-lt"/>
              </a:rPr>
              <a:t>), так называемый </a:t>
            </a:r>
            <a:r>
              <a:rPr lang="ru-RU" sz="2500" dirty="0" err="1">
                <a:latin typeface="+mj-lt"/>
              </a:rPr>
              <a:t>снип</a:t>
            </a:r>
            <a:r>
              <a:rPr lang="ru-RU" sz="2500" dirty="0">
                <a:latin typeface="+mj-lt"/>
              </a:rPr>
              <a:t> или </a:t>
            </a:r>
            <a:r>
              <a:rPr lang="ru-RU" sz="2500" dirty="0" err="1">
                <a:latin typeface="+mj-lt"/>
              </a:rPr>
              <a:t>однонуклеотидный</a:t>
            </a:r>
            <a:r>
              <a:rPr lang="ru-RU" sz="2500" dirty="0">
                <a:latin typeface="+mj-lt"/>
              </a:rPr>
              <a:t> полиморфизм, т.е. отличие в последовательности ДНК размером в один нуклеотид (A, T, C или G), которое может быть причиной изменения последовательности чередования аминокислот в белке. </a:t>
            </a:r>
          </a:p>
          <a:p>
            <a:endParaRPr lang="ru-RU" dirty="0"/>
          </a:p>
        </p:txBody>
      </p:sp>
    </p:spTree>
    <p:extLst>
      <p:ext uri="{BB962C8B-B14F-4D97-AF65-F5344CB8AC3E}">
        <p14:creationId xmlns:p14="http://schemas.microsoft.com/office/powerpoint/2010/main" val="275133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err="1">
                <a:latin typeface="+mn-lt"/>
              </a:rPr>
              <a:t>Однонуклеотидный</a:t>
            </a:r>
            <a:r>
              <a:rPr lang="ru-RU" sz="3600" b="1" dirty="0">
                <a:latin typeface="+mn-lt"/>
              </a:rPr>
              <a:t> полиморфизм(</a:t>
            </a:r>
            <a:r>
              <a:rPr lang="en-US" sz="3600" b="1" dirty="0">
                <a:latin typeface="+mn-lt"/>
              </a:rPr>
              <a:t>SNP</a:t>
            </a:r>
            <a:r>
              <a:rPr lang="ru-RU" sz="3600" b="1" dirty="0">
                <a:latin typeface="+mn-lt"/>
              </a:rPr>
              <a:t> локусы).</a:t>
            </a:r>
            <a:endParaRPr lang="ru-RU" sz="3600" dirty="0">
              <a:latin typeface="+mn-lt"/>
            </a:endParaRPr>
          </a:p>
        </p:txBody>
      </p:sp>
      <p:sp>
        <p:nvSpPr>
          <p:cNvPr id="5" name="Объект 4"/>
          <p:cNvSpPr>
            <a:spLocks noGrp="1"/>
          </p:cNvSpPr>
          <p:nvPr>
            <p:ph idx="1"/>
          </p:nvPr>
        </p:nvSpPr>
        <p:spPr/>
        <p:txBody>
          <a:bodyPr/>
          <a:lstStyle/>
          <a:p>
            <a:r>
              <a:rPr lang="ru-RU" sz="2500" dirty="0">
                <a:latin typeface="+mj-lt"/>
              </a:rPr>
              <a:t>В зависимости от такого изменения действие белка в цепочке биохимических реакций усиливается или ослабляется, что в свою очередь изменяет в ту или иную сторону проявление признака продуктивности. Многолетними исследованиями было установлено, что у сельскохозяйственных животных насчитывается несколько сотен тысяч таких маркеров, в среднем один на 50 тысяч нуклеотидов, которые равномерно распределены по всему геному</a:t>
            </a:r>
            <a:r>
              <a:rPr lang="ru-RU" sz="2500" dirty="0" smtClean="0">
                <a:latin typeface="+mj-lt"/>
              </a:rPr>
              <a:t>.</a:t>
            </a:r>
          </a:p>
          <a:p>
            <a:endParaRPr lang="ru-RU" sz="2500" dirty="0">
              <a:latin typeface="+mj-lt"/>
            </a:endParaRPr>
          </a:p>
          <a:p>
            <a:endParaRPr lang="ru-RU" dirty="0"/>
          </a:p>
        </p:txBody>
      </p:sp>
      <p:pic>
        <p:nvPicPr>
          <p:cNvPr id="6" name="Рисунок 5" descr="http://www.nsgc.ru/images/news1/SNP.gif"/>
          <p:cNvPicPr/>
          <p:nvPr/>
        </p:nvPicPr>
        <p:blipFill>
          <a:blip r:embed="rId2">
            <a:extLst>
              <a:ext uri="{28A0092B-C50C-407E-A947-70E740481C1C}">
                <a14:useLocalDpi xmlns:a14="http://schemas.microsoft.com/office/drawing/2010/main" val="0"/>
              </a:ext>
            </a:extLst>
          </a:blip>
          <a:srcRect/>
          <a:stretch>
            <a:fillRect/>
          </a:stretch>
        </p:blipFill>
        <p:spPr bwMode="auto">
          <a:xfrm>
            <a:off x="9320463" y="3962400"/>
            <a:ext cx="2033337" cy="2191544"/>
          </a:xfrm>
          <a:prstGeom prst="rect">
            <a:avLst/>
          </a:prstGeom>
          <a:noFill/>
          <a:ln>
            <a:noFill/>
          </a:ln>
        </p:spPr>
      </p:pic>
    </p:spTree>
    <p:extLst>
      <p:ext uri="{BB962C8B-B14F-4D97-AF65-F5344CB8AC3E}">
        <p14:creationId xmlns:p14="http://schemas.microsoft.com/office/powerpoint/2010/main" val="29676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800" b="1" dirty="0" err="1">
                <a:latin typeface="+mn-lt"/>
              </a:rPr>
              <a:t>Однонуклеотидный</a:t>
            </a:r>
            <a:r>
              <a:rPr lang="ru-RU" sz="3800" b="1" dirty="0">
                <a:latin typeface="+mn-lt"/>
              </a:rPr>
              <a:t> полиморфизм(</a:t>
            </a:r>
            <a:r>
              <a:rPr lang="en-US" sz="3800" b="1" dirty="0">
                <a:latin typeface="+mn-lt"/>
              </a:rPr>
              <a:t>SNP</a:t>
            </a:r>
            <a:r>
              <a:rPr lang="ru-RU" sz="3800" b="1" dirty="0">
                <a:latin typeface="+mn-lt"/>
              </a:rPr>
              <a:t> локусы).</a:t>
            </a:r>
            <a:endParaRPr lang="ru-RU" sz="3800" dirty="0">
              <a:latin typeface="+mn-lt"/>
            </a:endParaRPr>
          </a:p>
        </p:txBody>
      </p:sp>
      <p:sp>
        <p:nvSpPr>
          <p:cNvPr id="3" name="Объект 2"/>
          <p:cNvSpPr>
            <a:spLocks noGrp="1"/>
          </p:cNvSpPr>
          <p:nvPr>
            <p:ph idx="1"/>
          </p:nvPr>
        </p:nvSpPr>
        <p:spPr/>
        <p:txBody>
          <a:bodyPr>
            <a:normAutofit/>
          </a:bodyPr>
          <a:lstStyle/>
          <a:p>
            <a:r>
              <a:rPr lang="ru-RU" sz="2500" dirty="0"/>
              <a:t>ДНК-чип представляет собой подложку с нанесенными на нее ячейками, в которых помещено вещество-реагент. Как правило, исследуемый материал помечают различными метками, обычно это флуоресцентный краситель и наносят на ДНК-</a:t>
            </a:r>
            <a:r>
              <a:rPr lang="ru-RU" sz="2500" dirty="0" err="1"/>
              <a:t>биочип</a:t>
            </a:r>
            <a:r>
              <a:rPr lang="ru-RU" sz="2500" dirty="0"/>
              <a:t>. Как показано на рисунке, вещество-реагент (</a:t>
            </a:r>
            <a:r>
              <a:rPr lang="ru-RU" sz="2500" dirty="0" err="1"/>
              <a:t>олигонуклеотид</a:t>
            </a:r>
            <a:r>
              <a:rPr lang="ru-RU" sz="2500" dirty="0"/>
              <a:t>) при классической ПЦР-реакции связывает в исследуемом материале ДНК только комплементарный фрагмент. </a:t>
            </a:r>
            <a:endParaRPr lang="ru-RU" sz="2500" dirty="0" smtClean="0"/>
          </a:p>
          <a:p>
            <a:endParaRPr lang="ru-RU" sz="2500" dirty="0"/>
          </a:p>
        </p:txBody>
      </p:sp>
      <p:pic>
        <p:nvPicPr>
          <p:cNvPr id="4" name="Рисунок 3" descr="http://www.nsgc.ru/images/news1/biochip.gif"/>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001294"/>
            <a:ext cx="3810000" cy="2524125"/>
          </a:xfrm>
          <a:prstGeom prst="rect">
            <a:avLst/>
          </a:prstGeom>
          <a:noFill/>
          <a:ln>
            <a:noFill/>
          </a:ln>
        </p:spPr>
      </p:pic>
    </p:spTree>
    <p:extLst>
      <p:ext uri="{BB962C8B-B14F-4D97-AF65-F5344CB8AC3E}">
        <p14:creationId xmlns:p14="http://schemas.microsoft.com/office/powerpoint/2010/main" val="53162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err="1">
                <a:latin typeface="+mn-lt"/>
              </a:rPr>
              <a:t>Однонуклеотидный</a:t>
            </a:r>
            <a:r>
              <a:rPr lang="ru-RU" sz="3600" b="1" dirty="0">
                <a:latin typeface="+mn-lt"/>
              </a:rPr>
              <a:t> полиморфизм(</a:t>
            </a:r>
            <a:r>
              <a:rPr lang="en-US" sz="3600" b="1" dirty="0">
                <a:latin typeface="+mn-lt"/>
              </a:rPr>
              <a:t>SNP</a:t>
            </a:r>
            <a:r>
              <a:rPr lang="ru-RU" sz="3600" b="1" dirty="0">
                <a:latin typeface="+mn-lt"/>
              </a:rPr>
              <a:t> локусы).</a:t>
            </a:r>
            <a:endParaRPr lang="ru-RU" sz="3600" dirty="0">
              <a:latin typeface="+mn-lt"/>
            </a:endParaRPr>
          </a:p>
        </p:txBody>
      </p:sp>
      <p:sp>
        <p:nvSpPr>
          <p:cNvPr id="3" name="Объект 2"/>
          <p:cNvSpPr>
            <a:spLocks noGrp="1"/>
          </p:cNvSpPr>
          <p:nvPr>
            <p:ph idx="1"/>
          </p:nvPr>
        </p:nvSpPr>
        <p:spPr/>
        <p:txBody>
          <a:bodyPr/>
          <a:lstStyle/>
          <a:p>
            <a:r>
              <a:rPr lang="ru-RU" dirty="0"/>
              <a:t>В результате в той ячейке, где произошла реакция, регистрируется свечение. Таким образом, в 50 тысячах локусов можно выявить присутствие или отсутствие желательного для селекции </a:t>
            </a:r>
            <a:r>
              <a:rPr lang="ru-RU" dirty="0" err="1"/>
              <a:t>аллеля</a:t>
            </a:r>
            <a:r>
              <a:rPr lang="ru-RU" dirty="0"/>
              <a:t>. </a:t>
            </a:r>
          </a:p>
          <a:p>
            <a:r>
              <a:rPr lang="ru-RU" dirty="0"/>
              <a:t>Для каждого SNP-маркера путем использования генетико-статистического анализа, определяется значение и его доля в общей племенной ценности. Таким образом, геномная оценка животного складывается из суммирования показателей общего индекса племенной ценности с учетом коэффициентов значимости каждого SNP-маркера.</a:t>
            </a:r>
          </a:p>
          <a:p>
            <a:endParaRPr lang="ru-RU" dirty="0"/>
          </a:p>
        </p:txBody>
      </p:sp>
    </p:spTree>
    <p:extLst>
      <p:ext uri="{BB962C8B-B14F-4D97-AF65-F5344CB8AC3E}">
        <p14:creationId xmlns:p14="http://schemas.microsoft.com/office/powerpoint/2010/main" val="402438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err="1">
                <a:latin typeface="+mn-lt"/>
              </a:rPr>
              <a:t>Однонуклеотидный</a:t>
            </a:r>
            <a:r>
              <a:rPr lang="ru-RU" sz="3600" b="1" dirty="0">
                <a:latin typeface="+mn-lt"/>
              </a:rPr>
              <a:t> полиморфизм(</a:t>
            </a:r>
            <a:r>
              <a:rPr lang="en-US" sz="3600" b="1" dirty="0">
                <a:latin typeface="+mn-lt"/>
              </a:rPr>
              <a:t>SNP</a:t>
            </a:r>
            <a:r>
              <a:rPr lang="ru-RU" sz="3600" b="1" dirty="0">
                <a:latin typeface="+mn-lt"/>
              </a:rPr>
              <a:t> локусы).</a:t>
            </a:r>
            <a:endParaRPr lang="ru-RU" sz="3600" dirty="0">
              <a:latin typeface="+mn-lt"/>
            </a:endParaRPr>
          </a:p>
        </p:txBody>
      </p:sp>
      <p:sp>
        <p:nvSpPr>
          <p:cNvPr id="3" name="Объект 2"/>
          <p:cNvSpPr>
            <a:spLocks noGrp="1"/>
          </p:cNvSpPr>
          <p:nvPr>
            <p:ph idx="1"/>
          </p:nvPr>
        </p:nvSpPr>
        <p:spPr/>
        <p:txBody>
          <a:bodyPr/>
          <a:lstStyle/>
          <a:p>
            <a:r>
              <a:rPr lang="ru-RU" dirty="0"/>
              <a:t>Примеры маркеров продуктивности:</a:t>
            </a:r>
          </a:p>
          <a:p>
            <a:pPr lvl="0"/>
            <a:r>
              <a:rPr lang="ru-RU" dirty="0"/>
              <a:t>маркеры плодовитости: ESR – ген эстрогенного рецептора;</a:t>
            </a:r>
          </a:p>
          <a:p>
            <a:pPr lvl="0"/>
            <a:r>
              <a:rPr lang="ru-RU" dirty="0"/>
              <a:t>маркеры устойчивости к заболеваниям – ген рецептора ECR F18;</a:t>
            </a:r>
          </a:p>
          <a:p>
            <a:endParaRPr lang="ru-RU" dirty="0"/>
          </a:p>
        </p:txBody>
      </p:sp>
    </p:spTree>
    <p:extLst>
      <p:ext uri="{BB962C8B-B14F-4D97-AF65-F5344CB8AC3E}">
        <p14:creationId xmlns:p14="http://schemas.microsoft.com/office/powerpoint/2010/main" val="3730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5600" b="1" dirty="0">
                <a:latin typeface="+mn-lt"/>
              </a:rPr>
              <a:t>Преимущества геномной селекции.</a:t>
            </a:r>
            <a:r>
              <a:rPr lang="ru-RU" dirty="0"/>
              <a:t/>
            </a:r>
            <a:br>
              <a:rPr lang="ru-RU" dirty="0"/>
            </a:br>
            <a:endParaRPr lang="ru-RU" dirty="0"/>
          </a:p>
        </p:txBody>
      </p:sp>
      <p:sp>
        <p:nvSpPr>
          <p:cNvPr id="3" name="Объект 2"/>
          <p:cNvSpPr>
            <a:spLocks noGrp="1"/>
          </p:cNvSpPr>
          <p:nvPr>
            <p:ph idx="1"/>
          </p:nvPr>
        </p:nvSpPr>
        <p:spPr/>
        <p:txBody>
          <a:bodyPr/>
          <a:lstStyle/>
          <a:p>
            <a:pPr marL="0" indent="0">
              <a:buNone/>
            </a:pPr>
            <a:r>
              <a:rPr lang="ru-RU" sz="3000" dirty="0" smtClean="0">
                <a:latin typeface="+mj-lt"/>
              </a:rPr>
              <a:t> К </a:t>
            </a:r>
            <a:r>
              <a:rPr lang="ru-RU" sz="3000" dirty="0">
                <a:latin typeface="+mj-lt"/>
              </a:rPr>
              <a:t>основным преимуществам геномной селекции относят:</a:t>
            </a:r>
          </a:p>
          <a:p>
            <a:pPr marL="0" indent="0">
              <a:buNone/>
            </a:pPr>
            <a:r>
              <a:rPr lang="ru-RU" sz="3000" dirty="0">
                <a:latin typeface="+mj-lt"/>
              </a:rPr>
              <a:t>1. Более высокую точность исследований</a:t>
            </a:r>
          </a:p>
          <a:p>
            <a:pPr marL="0" indent="0">
              <a:buNone/>
            </a:pPr>
            <a:r>
              <a:rPr lang="ru-RU" sz="3000" dirty="0">
                <a:latin typeface="+mj-lt"/>
              </a:rPr>
              <a:t>2. Новые характеристики учета и оценки</a:t>
            </a:r>
          </a:p>
          <a:p>
            <a:pPr marL="0" indent="0">
              <a:buNone/>
            </a:pPr>
            <a:r>
              <a:rPr lang="ru-RU" sz="3000" dirty="0">
                <a:latin typeface="+mj-lt"/>
              </a:rPr>
              <a:t>3. Высокую скорость селекции</a:t>
            </a:r>
          </a:p>
          <a:p>
            <a:pPr marL="0" indent="0">
              <a:buNone/>
            </a:pPr>
            <a:r>
              <a:rPr lang="ru-RU" sz="3000" dirty="0">
                <a:latin typeface="+mj-lt"/>
              </a:rPr>
              <a:t>4. Ускоренный генетический прогресс поголовья животных благодаря лучшему пониманию структуры ДНК</a:t>
            </a:r>
          </a:p>
          <a:p>
            <a:endParaRPr lang="ru-RU" dirty="0"/>
          </a:p>
        </p:txBody>
      </p:sp>
    </p:spTree>
    <p:extLst>
      <p:ext uri="{BB962C8B-B14F-4D97-AF65-F5344CB8AC3E}">
        <p14:creationId xmlns:p14="http://schemas.microsoft.com/office/powerpoint/2010/main" val="75311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exima.ru/pictsart/genomic-selection-advantage-original-20130118-art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271" y="284371"/>
            <a:ext cx="9685457" cy="628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6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600" b="1" dirty="0">
                <a:latin typeface="+mn-lt"/>
              </a:rPr>
              <a:t>Экономическая эффективность.</a:t>
            </a:r>
            <a:endParaRPr lang="ru-RU" sz="5600" dirty="0">
              <a:latin typeface="+mn-lt"/>
            </a:endParaRPr>
          </a:p>
        </p:txBody>
      </p:sp>
      <p:sp>
        <p:nvSpPr>
          <p:cNvPr id="3" name="Объект 2"/>
          <p:cNvSpPr>
            <a:spLocks noGrp="1"/>
          </p:cNvSpPr>
          <p:nvPr>
            <p:ph idx="1"/>
          </p:nvPr>
        </p:nvSpPr>
        <p:spPr/>
        <p:txBody>
          <a:bodyPr/>
          <a:lstStyle/>
          <a:p>
            <a:r>
              <a:rPr lang="ru-RU" sz="2600" dirty="0"/>
              <a:t>Геномная селекция позволяет сэкономить до 90 % средств, затрачиваемых на оценку быков-производителей, и сократить время оценки с 6 лет до 1 года и 9 месяцев. Геномная селекция позволяет получать на 25% больше выгоды в свиноводстве. При постоянном совершенствовании геномных технологий продолжит снижаться относительная стоимость </a:t>
            </a:r>
            <a:r>
              <a:rPr lang="ru-RU" sz="2600" dirty="0" err="1"/>
              <a:t>генотипирования</a:t>
            </a:r>
            <a:r>
              <a:rPr lang="ru-RU" sz="2600" dirty="0"/>
              <a:t>, что откроет возможности для широкого применения геномной селекции.</a:t>
            </a:r>
          </a:p>
          <a:p>
            <a:endParaRPr lang="ru-RU" dirty="0"/>
          </a:p>
        </p:txBody>
      </p:sp>
      <p:pic>
        <p:nvPicPr>
          <p:cNvPr id="8194" name="Picture 2" descr="https://openclipart.org/image/800px/svg_to_png/181846/coin-thumbs--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2028" y="4505399"/>
            <a:ext cx="1881772" cy="18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11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800" b="1" dirty="0">
                <a:latin typeface="+mn-lt"/>
              </a:rPr>
              <a:t>Слабые стороны геномной селекции.</a:t>
            </a:r>
            <a:endParaRPr lang="ru-RU" sz="4800" dirty="0">
              <a:latin typeface="+mn-lt"/>
            </a:endParaRPr>
          </a:p>
        </p:txBody>
      </p:sp>
      <p:sp>
        <p:nvSpPr>
          <p:cNvPr id="3" name="Объект 2"/>
          <p:cNvSpPr>
            <a:spLocks noGrp="1"/>
          </p:cNvSpPr>
          <p:nvPr>
            <p:ph idx="1"/>
          </p:nvPr>
        </p:nvSpPr>
        <p:spPr/>
        <p:txBody>
          <a:bodyPr/>
          <a:lstStyle/>
          <a:p>
            <a:r>
              <a:rPr lang="ru-RU" dirty="0">
                <a:latin typeface="+mj-lt"/>
              </a:rPr>
              <a:t>Главная трудность для проведения геномной селекции заключается в том, что требуется </a:t>
            </a:r>
            <a:r>
              <a:rPr lang="ru-RU" dirty="0" err="1">
                <a:latin typeface="+mj-lt"/>
              </a:rPr>
              <a:t>генотипирование</a:t>
            </a:r>
            <a:r>
              <a:rPr lang="ru-RU" dirty="0">
                <a:latin typeface="+mj-lt"/>
              </a:rPr>
              <a:t> и </a:t>
            </a:r>
            <a:r>
              <a:rPr lang="ru-RU" dirty="0" err="1">
                <a:latin typeface="+mj-lt"/>
              </a:rPr>
              <a:t>фенотипирование</a:t>
            </a:r>
            <a:r>
              <a:rPr lang="ru-RU" dirty="0">
                <a:latin typeface="+mj-lt"/>
              </a:rPr>
              <a:t> стандартной популяции. Причем чем больше численность популяции, тем выше точность геномной селекции. Для </a:t>
            </a:r>
            <a:r>
              <a:rPr lang="ru-RU" dirty="0" err="1">
                <a:latin typeface="+mj-lt"/>
              </a:rPr>
              <a:t>генотипирования</a:t>
            </a:r>
            <a:r>
              <a:rPr lang="ru-RU" dirty="0">
                <a:latin typeface="+mj-lt"/>
              </a:rPr>
              <a:t> стандартной популяции проводится дорогостоящее геномное </a:t>
            </a:r>
            <a:r>
              <a:rPr lang="ru-RU" dirty="0" err="1">
                <a:latin typeface="+mj-lt"/>
              </a:rPr>
              <a:t>секвенирование</a:t>
            </a:r>
            <a:r>
              <a:rPr lang="ru-RU" dirty="0">
                <a:latin typeface="+mj-lt"/>
              </a:rPr>
              <a:t> с последующим поиском </a:t>
            </a:r>
            <a:r>
              <a:rPr lang="ru-RU" dirty="0" err="1">
                <a:latin typeface="+mj-lt"/>
              </a:rPr>
              <a:t>однонуклеотидных</a:t>
            </a:r>
            <a:r>
              <a:rPr lang="ru-RU" dirty="0">
                <a:latin typeface="+mj-lt"/>
              </a:rPr>
              <a:t> полиморфизмов (SNP), но с каждым годом стоимость геномного </a:t>
            </a:r>
            <a:r>
              <a:rPr lang="ru-RU" dirty="0" err="1">
                <a:latin typeface="+mj-lt"/>
              </a:rPr>
              <a:t>секвенирования</a:t>
            </a:r>
            <a:r>
              <a:rPr lang="ru-RU" dirty="0">
                <a:latin typeface="+mj-lt"/>
              </a:rPr>
              <a:t> становится ниже, это обуславливает рост использования геномной селекции в сельскохозяйственном производстве.</a:t>
            </a:r>
          </a:p>
          <a:p>
            <a:endParaRPr lang="ru-RU" dirty="0"/>
          </a:p>
        </p:txBody>
      </p:sp>
    </p:spTree>
    <p:extLst>
      <p:ext uri="{BB962C8B-B14F-4D97-AF65-F5344CB8AC3E}">
        <p14:creationId xmlns:p14="http://schemas.microsoft.com/office/powerpoint/2010/main" val="249157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6000" b="1" dirty="0" smtClean="0">
                <a:latin typeface="+mn-lt"/>
              </a:rPr>
              <a:t>Введение.</a:t>
            </a:r>
            <a:endParaRPr lang="ru-RU" b="1" dirty="0">
              <a:latin typeface="+mn-lt"/>
            </a:endParaRPr>
          </a:p>
        </p:txBody>
      </p:sp>
      <p:sp>
        <p:nvSpPr>
          <p:cNvPr id="3" name="Объект 2"/>
          <p:cNvSpPr>
            <a:spLocks noGrp="1"/>
          </p:cNvSpPr>
          <p:nvPr>
            <p:ph idx="1"/>
          </p:nvPr>
        </p:nvSpPr>
        <p:spPr/>
        <p:txBody>
          <a:bodyPr>
            <a:normAutofit/>
          </a:bodyPr>
          <a:lstStyle/>
          <a:p>
            <a:r>
              <a:rPr lang="ru-RU" sz="2500" dirty="0">
                <a:latin typeface="+mj-lt"/>
              </a:rPr>
              <a:t>В последнее 10 лет в мировой селекции происходят значительные изменения, которые связаны с появлением новых технологий в оценке племенной ценности сельскохозяйственных животных на основе молекулярно-генетических маркеров хозяйственно ценных признаков продуктивности. Эти технологии ассоциируются с геномным сканированием, геномной селекцией</a:t>
            </a:r>
            <a:r>
              <a:rPr lang="ru-RU" sz="2500" dirty="0" smtClean="0">
                <a:latin typeface="+mj-lt"/>
              </a:rPr>
              <a:t>.</a:t>
            </a:r>
          </a:p>
          <a:p>
            <a:r>
              <a:rPr lang="ru-RU" sz="2500" dirty="0">
                <a:latin typeface="+mj-lt"/>
              </a:rPr>
              <a:t>Геномная селекция — это новейший инструмент оценки племенных качеств животных, основанный на установлении очень точной взаимосвязи между структурой ДНК животного, его экстерьером и практическими преимуществами при разведении, за счет ДНК маркирования. Этот термин  был предложен учеными </a:t>
            </a:r>
            <a:r>
              <a:rPr lang="ru-RU" sz="2500" dirty="0" err="1">
                <a:latin typeface="+mj-lt"/>
              </a:rPr>
              <a:t>Хайли</a:t>
            </a:r>
            <a:r>
              <a:rPr lang="ru-RU" sz="2500" dirty="0">
                <a:latin typeface="+mj-lt"/>
              </a:rPr>
              <a:t> и </a:t>
            </a:r>
            <a:r>
              <a:rPr lang="ru-RU" sz="2500" dirty="0" err="1">
                <a:latin typeface="+mj-lt"/>
              </a:rPr>
              <a:t>Вишером</a:t>
            </a:r>
            <a:r>
              <a:rPr lang="ru-RU" sz="2500" dirty="0">
                <a:latin typeface="+mj-lt"/>
              </a:rPr>
              <a:t> в 1998.</a:t>
            </a:r>
          </a:p>
          <a:p>
            <a:endParaRPr lang="ru-RU" dirty="0"/>
          </a:p>
          <a:p>
            <a:endParaRPr lang="ru-RU" dirty="0"/>
          </a:p>
        </p:txBody>
      </p:sp>
    </p:spTree>
    <p:extLst>
      <p:ext uri="{BB962C8B-B14F-4D97-AF65-F5344CB8AC3E}">
        <p14:creationId xmlns:p14="http://schemas.microsoft.com/office/powerpoint/2010/main" val="533042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6700" b="1" dirty="0">
                <a:latin typeface="+mn-lt"/>
              </a:rPr>
              <a:t>Геномная селекция в России.</a:t>
            </a:r>
            <a:r>
              <a:rPr lang="ru-RU" dirty="0"/>
              <a:t/>
            </a:r>
            <a:br>
              <a:rPr lang="ru-RU" dirty="0"/>
            </a:br>
            <a:endParaRPr lang="ru-RU" dirty="0"/>
          </a:p>
        </p:txBody>
      </p:sp>
      <p:sp>
        <p:nvSpPr>
          <p:cNvPr id="3" name="Объект 2"/>
          <p:cNvSpPr>
            <a:spLocks noGrp="1"/>
          </p:cNvSpPr>
          <p:nvPr>
            <p:ph idx="1"/>
          </p:nvPr>
        </p:nvSpPr>
        <p:spPr/>
        <p:txBody>
          <a:bodyPr/>
          <a:lstStyle/>
          <a:p>
            <a:r>
              <a:rPr lang="ru-RU" sz="3000" dirty="0">
                <a:latin typeface="+mj-lt"/>
              </a:rPr>
              <a:t>Геномная селекция – это будущее российского сельского хозяйства, она послужит ощутимым импульсом к развитию многих отраслей животноводства, поможет вывести качественные и количественные показатели на новый уровень. На сегодняшний день геномная селекция в России находится в фазе становления. Дальнейшего развития возможно при финансовых вложениях и разработках нормативно-правовой базы по данному вопросу.</a:t>
            </a:r>
          </a:p>
          <a:p>
            <a:endParaRPr lang="ru-RU" dirty="0"/>
          </a:p>
        </p:txBody>
      </p:sp>
    </p:spTree>
    <p:extLst>
      <p:ext uri="{BB962C8B-B14F-4D97-AF65-F5344CB8AC3E}">
        <p14:creationId xmlns:p14="http://schemas.microsoft.com/office/powerpoint/2010/main" val="420711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6700" b="1" dirty="0" smtClean="0">
                <a:latin typeface="+mn-lt"/>
              </a:rPr>
              <a:t>Вывод.</a:t>
            </a:r>
            <a:r>
              <a:rPr lang="ru-RU" dirty="0"/>
              <a:t/>
            </a:r>
            <a:br>
              <a:rPr lang="ru-RU" dirty="0"/>
            </a:br>
            <a:endParaRPr lang="ru-RU" dirty="0"/>
          </a:p>
        </p:txBody>
      </p:sp>
      <p:sp>
        <p:nvSpPr>
          <p:cNvPr id="3" name="Объект 2"/>
          <p:cNvSpPr>
            <a:spLocks noGrp="1"/>
          </p:cNvSpPr>
          <p:nvPr>
            <p:ph idx="1"/>
          </p:nvPr>
        </p:nvSpPr>
        <p:spPr/>
        <p:txBody>
          <a:bodyPr/>
          <a:lstStyle/>
          <a:p>
            <a:r>
              <a:rPr lang="ru-RU" sz="2600" dirty="0">
                <a:latin typeface="+mj-lt"/>
              </a:rPr>
              <a:t>Геномная селекция – это мощный инструмент для использования в будущем. В настоящее время эффективность геномной селекции ограничена различным характером взаимодействия между локусами количественных признаков, изменчивостью количественных признаков у разных пород,  влиянием на проявление признака факторов внешней среды. По результатам исследований во многих странах можно сказать, что использование статистических методов совместно с геномным сканированием увеличивает надежность прогноза племенной ценности.</a:t>
            </a:r>
          </a:p>
          <a:p>
            <a:endParaRPr lang="ru-RU" dirty="0"/>
          </a:p>
        </p:txBody>
      </p:sp>
      <p:pic>
        <p:nvPicPr>
          <p:cNvPr id="11266" name="Picture 2" descr="http://img2.gorod.lv/images/news_item_in_cifs/pic/239088/big/7.jpg?v=14716163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6386" y="4764505"/>
            <a:ext cx="2987414" cy="196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0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lgn="ctr">
              <a:buNone/>
            </a:pPr>
            <a:r>
              <a:rPr lang="ru-RU" sz="6000" b="1" dirty="0" smtClean="0"/>
              <a:t>Благодарю за внимание!</a:t>
            </a:r>
            <a:endParaRPr lang="ru-RU" sz="6000" b="1" dirty="0"/>
          </a:p>
        </p:txBody>
      </p:sp>
      <p:pic>
        <p:nvPicPr>
          <p:cNvPr id="10242" name="Picture 2" descr="http://answerangels.com.au/images/dowomenwhodonoteatdairybreastfeedtheirchildre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378" y="2743200"/>
            <a:ext cx="3805243" cy="387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5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000" b="1" dirty="0" smtClean="0">
                <a:latin typeface="+mn-lt"/>
              </a:rPr>
              <a:t>Маркерная селекция.</a:t>
            </a:r>
            <a:endParaRPr lang="ru-RU" sz="6000" b="1" dirty="0">
              <a:latin typeface="+mn-lt"/>
            </a:endParaRPr>
          </a:p>
        </p:txBody>
      </p:sp>
      <p:sp>
        <p:nvSpPr>
          <p:cNvPr id="3" name="Объект 2"/>
          <p:cNvSpPr>
            <a:spLocks noGrp="1"/>
          </p:cNvSpPr>
          <p:nvPr>
            <p:ph idx="1"/>
          </p:nvPr>
        </p:nvSpPr>
        <p:spPr/>
        <p:txBody>
          <a:bodyPr/>
          <a:lstStyle/>
          <a:p>
            <a:r>
              <a:rPr lang="ru-RU" dirty="0">
                <a:latin typeface="+mj-lt"/>
              </a:rPr>
              <a:t>Родоначальником геномной селекции является маркерная селекция.</a:t>
            </a:r>
          </a:p>
          <a:p>
            <a:r>
              <a:rPr lang="ru-RU" dirty="0">
                <a:latin typeface="+mj-lt"/>
              </a:rPr>
              <a:t>Маркерная селекция(</a:t>
            </a:r>
            <a:r>
              <a:rPr lang="en-US" dirty="0">
                <a:latin typeface="+mj-lt"/>
              </a:rPr>
              <a:t>MAS</a:t>
            </a:r>
            <a:r>
              <a:rPr lang="ru-RU" dirty="0">
                <a:latin typeface="+mj-lt"/>
              </a:rPr>
              <a:t>-селекция) – это использование маркеров для маркирования генов количественного признака, что дает возможность установить наличие или отсутствие в геноме определенных генов</a:t>
            </a:r>
            <a:r>
              <a:rPr lang="ru-RU" dirty="0" smtClean="0">
                <a:latin typeface="+mj-lt"/>
              </a:rPr>
              <a:t>.</a:t>
            </a:r>
          </a:p>
          <a:p>
            <a:endParaRPr lang="ru-RU" dirty="0">
              <a:latin typeface="+mj-lt"/>
            </a:endParaRPr>
          </a:p>
          <a:p>
            <a:endParaRPr lang="ru-RU" dirty="0"/>
          </a:p>
        </p:txBody>
      </p:sp>
      <p:pic>
        <p:nvPicPr>
          <p:cNvPr id="4098" name="Picture 2" descr="http://www.agbz.ru/uploads/news/003/229/m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6042" y="3950289"/>
            <a:ext cx="3717758" cy="264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95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6700" b="1" dirty="0">
                <a:latin typeface="+mn-lt"/>
              </a:rPr>
              <a:t>Маркерная селекция.</a:t>
            </a:r>
            <a:r>
              <a:rPr lang="ru-RU" dirty="0"/>
              <a:t/>
            </a:r>
            <a:br>
              <a:rPr lang="ru-RU" dirty="0"/>
            </a:br>
            <a:endParaRPr lang="ru-RU" dirty="0"/>
          </a:p>
        </p:txBody>
      </p:sp>
      <p:sp>
        <p:nvSpPr>
          <p:cNvPr id="3" name="Объект 2"/>
          <p:cNvSpPr>
            <a:spLocks noGrp="1"/>
          </p:cNvSpPr>
          <p:nvPr>
            <p:ph idx="1"/>
          </p:nvPr>
        </p:nvSpPr>
        <p:spPr/>
        <p:txBody>
          <a:bodyPr/>
          <a:lstStyle/>
          <a:p>
            <a:r>
              <a:rPr lang="ru-RU" dirty="0">
                <a:latin typeface="+mj-lt"/>
              </a:rPr>
              <a:t>Впервые идею применения маркеров в селекции теоретически обосновал А.С. Серебровский в 20-х годах прошлого столетия. Маркер по мнению Серебровского - это аллель гена, имеющий четко выраженное фенотипическое проявление, локализованный рядом с другим </a:t>
            </a:r>
            <a:r>
              <a:rPr lang="ru-RU" dirty="0" err="1">
                <a:latin typeface="+mj-lt"/>
              </a:rPr>
              <a:t>аллелем</a:t>
            </a:r>
            <a:r>
              <a:rPr lang="ru-RU" dirty="0">
                <a:latin typeface="+mj-lt"/>
              </a:rPr>
              <a:t>, определяющим хозяйственно важный изучаемый признак, но, при этом, не имеющим четкого фенотипического </a:t>
            </a:r>
            <a:r>
              <a:rPr lang="ru-RU" dirty="0" smtClean="0">
                <a:latin typeface="+mj-lt"/>
              </a:rPr>
              <a:t>проявления.</a:t>
            </a:r>
            <a:endParaRPr lang="ru-RU" dirty="0">
              <a:latin typeface="+mj-lt"/>
            </a:endParaRPr>
          </a:p>
        </p:txBody>
      </p:sp>
      <p:pic>
        <p:nvPicPr>
          <p:cNvPr id="5122" name="Picture 2" descr="http://isaran.ru/isaran/image2.php?guid=4DEC847C-BA1B-5847-F8F3-28536DF111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20" y="4205786"/>
            <a:ext cx="1744579" cy="244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4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000" b="1" dirty="0">
                <a:latin typeface="+mn-lt"/>
              </a:rPr>
              <a:t>Маркерная селекция.</a:t>
            </a:r>
          </a:p>
        </p:txBody>
      </p:sp>
      <p:sp>
        <p:nvSpPr>
          <p:cNvPr id="3" name="Объект 2"/>
          <p:cNvSpPr>
            <a:spLocks noGrp="1"/>
          </p:cNvSpPr>
          <p:nvPr>
            <p:ph idx="1"/>
          </p:nvPr>
        </p:nvSpPr>
        <p:spPr/>
        <p:txBody>
          <a:bodyPr>
            <a:normAutofit lnSpcReduction="10000"/>
          </a:bodyPr>
          <a:lstStyle/>
          <a:p>
            <a:r>
              <a:rPr lang="ru-RU" dirty="0"/>
              <a:t>Первоначально в качестве генетических маркеров использовались фенотипические признаки, но очень часто количественные признаки имеют сложный характер наследования, их проявление детерминируется условиями среды и количество маркеров, в качестве которых используются фенотипические признаки, ограниченно. </a:t>
            </a:r>
          </a:p>
          <a:p>
            <a:r>
              <a:rPr lang="ru-RU" dirty="0"/>
              <a:t>Затем в качестве маркеров использовались продукты генов, т.е. белки. Но опыты показали, что наиболее эффективно тестировать генетический полиморфизм не на уровне продуктов генов, а непосредственно на уровне генов, то есть использовать в качестве маркеров полиморфные нуклеотидные последовательности ДНК.</a:t>
            </a:r>
          </a:p>
          <a:p>
            <a:endParaRPr lang="ru-RU" dirty="0"/>
          </a:p>
        </p:txBody>
      </p:sp>
    </p:spTree>
    <p:extLst>
      <p:ext uri="{BB962C8B-B14F-4D97-AF65-F5344CB8AC3E}">
        <p14:creationId xmlns:p14="http://schemas.microsoft.com/office/powerpoint/2010/main" val="347858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000" b="1" dirty="0">
                <a:latin typeface="+mn-lt"/>
              </a:rPr>
              <a:t>Маркерная селекция.</a:t>
            </a:r>
          </a:p>
        </p:txBody>
      </p:sp>
      <p:sp>
        <p:nvSpPr>
          <p:cNvPr id="3" name="Объект 2"/>
          <p:cNvSpPr>
            <a:spLocks noGrp="1"/>
          </p:cNvSpPr>
          <p:nvPr>
            <p:ph idx="1"/>
          </p:nvPr>
        </p:nvSpPr>
        <p:spPr/>
        <p:txBody>
          <a:bodyPr>
            <a:normAutofit lnSpcReduction="10000"/>
          </a:bodyPr>
          <a:lstStyle/>
          <a:p>
            <a:r>
              <a:rPr lang="ru-RU" dirty="0"/>
              <a:t>Обычно фрагменты ДНК, которые лежат близко друг к другу на хромосоме, передаются по наследству вместе. Это свойство позволяет использовать маркер для определения точной картины наследования гена, который еще не был точно локализован.</a:t>
            </a:r>
          </a:p>
          <a:p>
            <a:r>
              <a:rPr lang="ru-RU" dirty="0"/>
              <a:t>Таким образом, можно сказать, что маркеры – это полиморфные участки ДНК с известной позицией на хромосоме, но неизвестными функциями, по которым можно выявлять другие гены. Генетические маркеры должны быть легко идентифицируемы, связаны с конкретным локусом и очень полиморфны, потому что </a:t>
            </a:r>
            <a:r>
              <a:rPr lang="ru-RU" dirty="0" err="1"/>
              <a:t>гомозиготы</a:t>
            </a:r>
            <a:r>
              <a:rPr lang="ru-RU" dirty="0"/>
              <a:t> не дают никакой информации.</a:t>
            </a:r>
          </a:p>
          <a:p>
            <a:endParaRPr lang="ru-RU" dirty="0"/>
          </a:p>
        </p:txBody>
      </p:sp>
    </p:spTree>
    <p:extLst>
      <p:ext uri="{BB962C8B-B14F-4D97-AF65-F5344CB8AC3E}">
        <p14:creationId xmlns:p14="http://schemas.microsoft.com/office/powerpoint/2010/main" val="295712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000" b="1" dirty="0">
                <a:latin typeface="+mn-lt"/>
              </a:rPr>
              <a:t>Маркерная селекция.</a:t>
            </a:r>
            <a:endParaRPr lang="ru-RU" sz="6000" dirty="0">
              <a:latin typeface="+mn-lt"/>
            </a:endParaRPr>
          </a:p>
        </p:txBody>
      </p:sp>
      <p:sp>
        <p:nvSpPr>
          <p:cNvPr id="3" name="Объект 2"/>
          <p:cNvSpPr>
            <a:spLocks noGrp="1"/>
          </p:cNvSpPr>
          <p:nvPr>
            <p:ph idx="1"/>
          </p:nvPr>
        </p:nvSpPr>
        <p:spPr/>
        <p:txBody>
          <a:bodyPr>
            <a:normAutofit/>
          </a:bodyPr>
          <a:lstStyle/>
          <a:p>
            <a:r>
              <a:rPr lang="ru-RU" sz="2600" dirty="0">
                <a:latin typeface="+mj-lt"/>
              </a:rPr>
              <a:t>Широкое применение вариантов полиморфизма ДНК в качестве генетических маркеров началось с 1980 г. Молекулярно-генетические маркеры использовались для программ сохранения генофондов пород сельскохозяйственных животных, с их помощью решались задачи происхождения и распространения пород, установления </a:t>
            </a:r>
            <a:r>
              <a:rPr lang="ru-RU" sz="2600" dirty="0" smtClean="0">
                <a:latin typeface="+mj-lt"/>
              </a:rPr>
              <a:t>родства.</a:t>
            </a:r>
          </a:p>
          <a:p>
            <a:r>
              <a:rPr lang="ru-RU" sz="2600" dirty="0">
                <a:latin typeface="+mj-lt"/>
              </a:rPr>
              <a:t>Основными типами молекулярно-генетических маркеров являются </a:t>
            </a:r>
            <a:r>
              <a:rPr lang="en-US" sz="2600" dirty="0">
                <a:latin typeface="+mj-lt"/>
              </a:rPr>
              <a:t>QTL</a:t>
            </a:r>
            <a:r>
              <a:rPr lang="ru-RU" sz="2600" dirty="0">
                <a:latin typeface="+mj-lt"/>
              </a:rPr>
              <a:t> и </a:t>
            </a:r>
            <a:r>
              <a:rPr lang="en-US" sz="2600" dirty="0">
                <a:latin typeface="+mj-lt"/>
              </a:rPr>
              <a:t>SNP</a:t>
            </a:r>
            <a:r>
              <a:rPr lang="ru-RU" sz="2600" dirty="0">
                <a:latin typeface="+mj-lt"/>
              </a:rPr>
              <a:t> </a:t>
            </a:r>
            <a:r>
              <a:rPr lang="ru-RU" sz="2600" dirty="0" err="1">
                <a:latin typeface="+mj-lt"/>
              </a:rPr>
              <a:t>чипирование</a:t>
            </a:r>
            <a:r>
              <a:rPr lang="ru-RU" sz="2600" dirty="0">
                <a:latin typeface="+mj-lt"/>
              </a:rPr>
              <a:t>.</a:t>
            </a:r>
          </a:p>
          <a:p>
            <a:endParaRPr lang="ru-RU" sz="2600" dirty="0">
              <a:latin typeface="+mj-lt"/>
            </a:endParaRPr>
          </a:p>
        </p:txBody>
      </p:sp>
      <p:pic>
        <p:nvPicPr>
          <p:cNvPr id="6146" name="Picture 2" descr="http://agrarnik.ru/_files/u11881/d209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58632"/>
            <a:ext cx="3181183" cy="211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4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900" b="1" dirty="0">
                <a:latin typeface="+mn-lt"/>
              </a:rPr>
              <a:t>Локусы количественных признаков(</a:t>
            </a:r>
            <a:r>
              <a:rPr lang="en-US" sz="4900" b="1" dirty="0">
                <a:latin typeface="+mn-lt"/>
              </a:rPr>
              <a:t>QTL</a:t>
            </a:r>
            <a:r>
              <a:rPr lang="ru-RU" sz="4900" b="1" dirty="0">
                <a:latin typeface="+mn-lt"/>
              </a:rPr>
              <a:t>).</a:t>
            </a:r>
            <a:r>
              <a:rPr lang="ru-RU" dirty="0"/>
              <a:t/>
            </a:r>
            <a:br>
              <a:rPr lang="ru-RU" dirty="0"/>
            </a:br>
            <a:endParaRPr lang="ru-RU" dirty="0"/>
          </a:p>
        </p:txBody>
      </p:sp>
      <p:sp>
        <p:nvSpPr>
          <p:cNvPr id="3" name="Объект 2"/>
          <p:cNvSpPr>
            <a:spLocks noGrp="1"/>
          </p:cNvSpPr>
          <p:nvPr>
            <p:ph idx="1"/>
          </p:nvPr>
        </p:nvSpPr>
        <p:spPr/>
        <p:txBody>
          <a:bodyPr>
            <a:normAutofit/>
          </a:bodyPr>
          <a:lstStyle/>
          <a:p>
            <a:r>
              <a:rPr lang="ru-RU" sz="2400" dirty="0">
                <a:latin typeface="+mj-lt"/>
              </a:rPr>
              <a:t>Гены, представленные в популяции несколькими формами аллелей – это полиморфные гены. Аллели генов разделяются на доминантные и рецессивные. Полиморфизм генов обеспечивает разнообразие признаков внутри вида.</a:t>
            </a:r>
          </a:p>
          <a:p>
            <a:r>
              <a:rPr lang="ru-RU" sz="2400" dirty="0">
                <a:latin typeface="+mj-lt"/>
              </a:rPr>
              <a:t>Однако лишь некоторые признаки находятся под контролем отдельных генов (например, цвет волос). Показатели продуктивности, являются количественными признаками, за развитие и проявление которых отвечают многие гены. Некоторые из этих генов могут иметь более выраженный эффект. Такие гены называются основными генами локусов количественных признаков (QTL). Локусы количественных признаков (QTL) являются участками ДНК, либо содержащими гены, либо сцепленными с генами, которые отвечают за тот или иной количественный признак. </a:t>
            </a:r>
          </a:p>
          <a:p>
            <a:endParaRPr lang="ru-RU" dirty="0"/>
          </a:p>
        </p:txBody>
      </p:sp>
    </p:spTree>
    <p:extLst>
      <p:ext uri="{BB962C8B-B14F-4D97-AF65-F5344CB8AC3E}">
        <p14:creationId xmlns:p14="http://schemas.microsoft.com/office/powerpoint/2010/main" val="403197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mn-lt"/>
              </a:rPr>
              <a:t>Локусы количественных признаков(</a:t>
            </a:r>
            <a:r>
              <a:rPr lang="en-US" b="1" dirty="0">
                <a:latin typeface="+mn-lt"/>
              </a:rPr>
              <a:t>QTL</a:t>
            </a:r>
            <a:r>
              <a:rPr lang="ru-RU" b="1" dirty="0">
                <a:latin typeface="+mn-lt"/>
              </a:rPr>
              <a:t>).</a:t>
            </a:r>
            <a:r>
              <a:rPr lang="ru-RU" dirty="0" smtClean="0"/>
              <a:t/>
            </a:r>
            <a:br>
              <a:rPr lang="ru-RU" dirty="0" smtClean="0"/>
            </a:br>
            <a:endParaRPr lang="ru-RU" dirty="0"/>
          </a:p>
        </p:txBody>
      </p:sp>
      <p:sp>
        <p:nvSpPr>
          <p:cNvPr id="3" name="Объект 2"/>
          <p:cNvSpPr>
            <a:spLocks noGrp="1"/>
          </p:cNvSpPr>
          <p:nvPr>
            <p:ph idx="1"/>
          </p:nvPr>
        </p:nvSpPr>
        <p:spPr/>
        <p:txBody>
          <a:bodyPr/>
          <a:lstStyle/>
          <a:p>
            <a:r>
              <a:rPr lang="ru-RU" sz="2600" dirty="0">
                <a:latin typeface="+mj-lt"/>
              </a:rPr>
              <a:t>У сельскохозяйственных животных множество хозяйственно полезных признаков, такие как продуктивность, качество яиц, наследуются по сложному полигенному типу и находятся под контролем многих генов, расположенных в QTL-локусах. Сведения о нуклеотидных последовательностях из районов QTL могут быть использованы, в практическом животноводстве для проведения селекции посредством молекулярных маркеров. </a:t>
            </a:r>
          </a:p>
          <a:p>
            <a:endParaRPr lang="ru-RU" dirty="0"/>
          </a:p>
        </p:txBody>
      </p:sp>
      <p:pic>
        <p:nvPicPr>
          <p:cNvPr id="7170" name="Picture 2" descr="http://pngimg.com/uploads/cow/cow_PNG2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4126768"/>
            <a:ext cx="3298824" cy="273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526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1140</Words>
  <Application>Microsoft Office PowerPoint</Application>
  <PresentationFormat>Широкоэкранный</PresentationFormat>
  <Paragraphs>56</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Геномная селекция в животноводстве.</vt:lpstr>
      <vt:lpstr>Введение.</vt:lpstr>
      <vt:lpstr>Маркерная селекция.</vt:lpstr>
      <vt:lpstr>Маркерная селекция. </vt:lpstr>
      <vt:lpstr>Маркерная селекция.</vt:lpstr>
      <vt:lpstr>Маркерная селекция.</vt:lpstr>
      <vt:lpstr>Маркерная селекция.</vt:lpstr>
      <vt:lpstr>Локусы количественных признаков(QTL). </vt:lpstr>
      <vt:lpstr>Локусы количественных признаков(QTL). </vt:lpstr>
      <vt:lpstr>Полигенное наследование. </vt:lpstr>
      <vt:lpstr>Однонуклеотидный полиморфизм(SNP локусы).</vt:lpstr>
      <vt:lpstr>Однонуклеотидный полиморфизм(SNP локусы).</vt:lpstr>
      <vt:lpstr>Однонуклеотидный полиморфизм(SNP локусы).</vt:lpstr>
      <vt:lpstr>Однонуклеотидный полиморфизм(SNP локусы).</vt:lpstr>
      <vt:lpstr>Однонуклеотидный полиморфизм(SNP локусы).</vt:lpstr>
      <vt:lpstr>Преимущества геномной селекции. </vt:lpstr>
      <vt:lpstr>Презентация PowerPoint</vt:lpstr>
      <vt:lpstr>Экономическая эффективность.</vt:lpstr>
      <vt:lpstr>Слабые стороны геномной селекции.</vt:lpstr>
      <vt:lpstr>Геномная селекция в России. </vt:lpstr>
      <vt:lpstr>Вывод.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Геномная селекция в животноводстве.</dc:title>
  <dc:creator>VasilyShilovtsev</dc:creator>
  <cp:lastModifiedBy>VasilyShilovtsev</cp:lastModifiedBy>
  <cp:revision>16</cp:revision>
  <dcterms:created xsi:type="dcterms:W3CDTF">2018-04-07T15:51:39Z</dcterms:created>
  <dcterms:modified xsi:type="dcterms:W3CDTF">2018-04-07T16:32:55Z</dcterms:modified>
</cp:coreProperties>
</file>