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44" y="-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464D-B18E-4F52-8B6F-E654EFEEDA35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A35D-BC11-4411-8177-99813D5A247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04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464D-B18E-4F52-8B6F-E654EFEEDA35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A35D-BC11-4411-8177-99813D5A2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74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464D-B18E-4F52-8B6F-E654EFEEDA35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A35D-BC11-4411-8177-99813D5A2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96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464D-B18E-4F52-8B6F-E654EFEEDA35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A35D-BC11-4411-8177-99813D5A2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72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464D-B18E-4F52-8B6F-E654EFEEDA35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A35D-BC11-4411-8177-99813D5A247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30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464D-B18E-4F52-8B6F-E654EFEEDA35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A35D-BC11-4411-8177-99813D5A2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88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464D-B18E-4F52-8B6F-E654EFEEDA35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A35D-BC11-4411-8177-99813D5A2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05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464D-B18E-4F52-8B6F-E654EFEEDA35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A35D-BC11-4411-8177-99813D5A2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392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464D-B18E-4F52-8B6F-E654EFEEDA35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A35D-BC11-4411-8177-99813D5A2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75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95464D-B18E-4F52-8B6F-E654EFEEDA35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B6A35D-BC11-4411-8177-99813D5A2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62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464D-B18E-4F52-8B6F-E654EFEEDA35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A35D-BC11-4411-8177-99813D5A2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6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95464D-B18E-4F52-8B6F-E654EFEEDA35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B6A35D-BC11-4411-8177-99813D5A2477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7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1"/>
                </a:solidFill>
                <a:latin typeface="+mn-lt"/>
              </a:rPr>
              <a:t>Паразитоценоз. Развитие и эволюция паразитизма.</a:t>
            </a:r>
            <a:endParaRPr lang="ru-RU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1"/>
                </a:solidFill>
                <a:latin typeface="+mn-lt"/>
              </a:rPr>
              <a:t>Презентацию подготовил студент ВБФ 2 курса 1 группы</a:t>
            </a:r>
          </a:p>
          <a:p>
            <a:r>
              <a:rPr lang="ru-RU" dirty="0" smtClean="0">
                <a:solidFill>
                  <a:schemeClr val="accent1"/>
                </a:solidFill>
                <a:latin typeface="+mn-lt"/>
              </a:rPr>
              <a:t>				       </a:t>
            </a:r>
            <a:r>
              <a:rPr lang="ru-RU" dirty="0" err="1" smtClean="0">
                <a:solidFill>
                  <a:schemeClr val="accent1"/>
                </a:solidFill>
                <a:latin typeface="+mn-lt"/>
              </a:rPr>
              <a:t>Шиловцев</a:t>
            </a:r>
            <a:r>
              <a:rPr lang="ru-RU" dirty="0" smtClean="0">
                <a:solidFill>
                  <a:schemeClr val="accent1"/>
                </a:solidFill>
                <a:latin typeface="+mn-lt"/>
              </a:rPr>
              <a:t> Василий Сергеевич</a:t>
            </a:r>
            <a:endParaRPr lang="ru-RU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3089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chemeClr val="accent1"/>
                </a:solidFill>
              </a:rPr>
              <a:t>Клеточная реакция.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>
                <a:solidFill>
                  <a:schemeClr val="accent1"/>
                </a:solidFill>
              </a:rPr>
              <a:t>Клеточная реакция проявляется </a:t>
            </a:r>
            <a:r>
              <a:rPr lang="ru-RU" sz="2800" dirty="0" err="1">
                <a:solidFill>
                  <a:schemeClr val="accent1"/>
                </a:solidFill>
              </a:rPr>
              <a:t>гипертрофей</a:t>
            </a:r>
            <a:r>
              <a:rPr lang="ru-RU" sz="2800" dirty="0">
                <a:solidFill>
                  <a:schemeClr val="accent1"/>
                </a:solidFill>
              </a:rPr>
              <a:t> одной или нескольких прилежащих клеток хозяина. Причины паразитарной гипертрофии является - функциональное изменение </a:t>
            </a:r>
            <a:r>
              <a:rPr lang="ru-RU" sz="2800" dirty="0" err="1">
                <a:solidFill>
                  <a:schemeClr val="accent1"/>
                </a:solidFill>
              </a:rPr>
              <a:t>инвазированной</a:t>
            </a:r>
            <a:r>
              <a:rPr lang="ru-RU" sz="2800" dirty="0">
                <a:solidFill>
                  <a:schemeClr val="accent1"/>
                </a:solidFill>
              </a:rPr>
              <a:t> клетки. Она всасывает питательные вещества не только на свою долю, но и на долю паразита — активация клеточного обмена веществ приводит к гигантизму зараженной клетки.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4645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chemeClr val="accent1"/>
                </a:solidFill>
              </a:rPr>
              <a:t>Тканевая реакция.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>
                <a:solidFill>
                  <a:schemeClr val="accent1"/>
                </a:solidFill>
              </a:rPr>
              <a:t>Тканевая реакция чаще всего заключается в образовании вокруг паразита соединительнотканной капсулы, которая изолирует паразита от окружающих тканей. Образование подобных капсул является правилом для большинства покоящихся стадий. Обыкновенно вокруг проникшего ткань паразита происходит воспаление, расширение сосудов, </a:t>
            </a:r>
            <a:r>
              <a:rPr lang="ru-RU" sz="2800" dirty="0" err="1">
                <a:solidFill>
                  <a:schemeClr val="accent1"/>
                </a:solidFill>
              </a:rPr>
              <a:t>эксудат</a:t>
            </a:r>
            <a:r>
              <a:rPr lang="ru-RU" sz="2800" dirty="0">
                <a:solidFill>
                  <a:schemeClr val="accent1"/>
                </a:solidFill>
              </a:rPr>
              <a:t>, накопление лейкоцитов. </a:t>
            </a:r>
          </a:p>
          <a:p>
            <a:endParaRPr lang="ru-RU" dirty="0"/>
          </a:p>
        </p:txBody>
      </p:sp>
      <p:pic>
        <p:nvPicPr>
          <p:cNvPr id="3074" name="Picture 2" descr="http://dnpmag.com/wp-content/uploads/2015/07/7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712" y="4204600"/>
            <a:ext cx="3301303" cy="206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681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39309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accent1"/>
                </a:solidFill>
              </a:rPr>
              <a:t>Гуморальные реакции.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936702"/>
            <a:ext cx="10058400" cy="5408342"/>
          </a:xfrm>
        </p:spPr>
        <p:txBody>
          <a:bodyPr>
            <a:normAutofit fontScale="47500" lnSpcReduction="20000"/>
          </a:bodyPr>
          <a:lstStyle/>
          <a:p>
            <a:r>
              <a:rPr lang="ru-RU" sz="5100" dirty="0">
                <a:solidFill>
                  <a:schemeClr val="accent1"/>
                </a:solidFill>
              </a:rPr>
              <a:t>Гуморальные реакции являются иммунологическими и заключаются в выработке защитных специфических антител в ответ на поступление антигенов, вырабатываемых паразитом.</a:t>
            </a:r>
          </a:p>
          <a:p>
            <a:r>
              <a:rPr lang="ru-RU" sz="5100" dirty="0">
                <a:solidFill>
                  <a:schemeClr val="accent1"/>
                </a:solidFill>
              </a:rPr>
              <a:t>Механизмы и формы иммунитета при паразитарных заболеваниях не отличаются от иммунитета при бактериальных и вирусных инфекциях, но основное отличие состоит в кратковременности иммунологических реакций. </a:t>
            </a:r>
          </a:p>
          <a:p>
            <a:r>
              <a:rPr lang="ru-RU" sz="5100" dirty="0">
                <a:solidFill>
                  <a:schemeClr val="accent1"/>
                </a:solidFill>
              </a:rPr>
              <a:t>Относительный характер иммунитета объясняют отсутствием размно­жения гельминтов в организме хозяина, крупными размерами и слож­ным строением их, что препятствует тесному контакту паразита с клетками тканей хозяина. Затрудняет выработку иммунитета и смена стадий паразита (яйцо, личинка, половозрелая форма), поскольку антигены каждой стадии специфичны. Наиболее интенсивный иммуни­тет развивается во время присутствия личиночных стадий, поскольку личинка имеет более тесный контакт с тканями хозяина и выделяет ан­тигены большей активности.</a:t>
            </a:r>
          </a:p>
          <a:p>
            <a:r>
              <a:rPr lang="ru-RU" sz="5100" dirty="0">
                <a:solidFill>
                  <a:schemeClr val="accent1"/>
                </a:solidFill>
              </a:rPr>
              <a:t>Таким образом, иммунитет при гельминтозах вырабатывается, но не обеспечивает полной невосприимчивости к повторным заражениям, а лишь снижает продолжительность жизни паразитов и их </a:t>
            </a:r>
            <a:r>
              <a:rPr lang="ru-RU" sz="5100" dirty="0" smtClean="0">
                <a:solidFill>
                  <a:schemeClr val="accent1"/>
                </a:solidFill>
              </a:rPr>
              <a:t>плодовитость.</a:t>
            </a:r>
            <a:endParaRPr lang="ru-RU" sz="5100" dirty="0">
              <a:solidFill>
                <a:schemeClr val="accent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4736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Влияние внешней среды на систему паразит — хозяин на уровне </a:t>
            </a:r>
            <a:r>
              <a:rPr lang="ru-RU" b="1" dirty="0" smtClean="0">
                <a:solidFill>
                  <a:schemeClr val="accent1"/>
                </a:solidFill>
              </a:rPr>
              <a:t>особей.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/>
            <a:r>
              <a:rPr lang="ru-RU" sz="3200" dirty="0">
                <a:solidFill>
                  <a:schemeClr val="accent1"/>
                </a:solidFill>
                <a:latin typeface="+mj-lt"/>
              </a:rPr>
              <a:t>Взаимодействие паразита и хозяина происходит в конкретных условиях среды. Организм хозяина служит внешней средой для паразита.</a:t>
            </a:r>
            <a:r>
              <a:rPr lang="ru-RU" sz="3200" b="1" dirty="0">
                <a:solidFill>
                  <a:schemeClr val="accent1"/>
                </a:solidFill>
                <a:latin typeface="+mj-lt"/>
              </a:rPr>
              <a:t> </a:t>
            </a:r>
            <a:r>
              <a:rPr lang="ru-RU" sz="3200" dirty="0">
                <a:solidFill>
                  <a:schemeClr val="accent1"/>
                </a:solidFill>
                <a:latin typeface="+mj-lt"/>
              </a:rPr>
              <a:t>На хозяина, в свою очередь, влияет окружающая его среда, которая опосредованно оказывает влияние и на паразита. Неблагоприятные изменения физиологического состояния, возникающие под влиянием окружающей среды, способствуют активизации паразитов.(охлаждение, перегревание, перенесенные заболевания, голодание) </a:t>
            </a:r>
            <a:endParaRPr lang="ru-RU" sz="3200" dirty="0" smtClean="0">
              <a:solidFill>
                <a:schemeClr val="accent1"/>
              </a:solidFill>
              <a:latin typeface="+mj-lt"/>
            </a:endParaRPr>
          </a:p>
          <a:p>
            <a:pPr lvl="1"/>
            <a:r>
              <a:rPr lang="ru-RU" sz="3200" dirty="0" smtClean="0">
                <a:solidFill>
                  <a:schemeClr val="accent1"/>
                </a:solidFill>
                <a:latin typeface="+mj-lt"/>
              </a:rPr>
              <a:t>Таким </a:t>
            </a:r>
            <a:r>
              <a:rPr lang="ru-RU" sz="3200" dirty="0">
                <a:solidFill>
                  <a:schemeClr val="accent1"/>
                </a:solidFill>
                <a:latin typeface="+mj-lt"/>
              </a:rPr>
              <a:t>образом, конечный результат взаимодействия паразита и хозяина зависит от конкретных особенностей среды обитания паразита и хозяина.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1368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900" b="1" dirty="0">
                <a:solidFill>
                  <a:schemeClr val="accent1"/>
                </a:solidFill>
              </a:rPr>
              <a:t>Возникновение и эволюция паразитизма.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>
                <a:solidFill>
                  <a:schemeClr val="accent1"/>
                </a:solidFill>
              </a:rPr>
              <a:t>Предками всех паразитических организмов были свободноживущие формы, которые постепенно в борьбе за свое существование в процессе эволюции приспособились к паразитическому образу жизни.</a:t>
            </a:r>
          </a:p>
          <a:p>
            <a:r>
              <a:rPr lang="ru-RU" sz="2800" dirty="0">
                <a:solidFill>
                  <a:schemeClr val="accent1"/>
                </a:solidFill>
              </a:rPr>
              <a:t>	Рассматривают 3 пути возникновения паразитизма:</a:t>
            </a:r>
          </a:p>
          <a:p>
            <a:pPr lvl="1"/>
            <a:r>
              <a:rPr lang="ru-RU" sz="2800" dirty="0">
                <a:solidFill>
                  <a:schemeClr val="accent1"/>
                </a:solidFill>
              </a:rPr>
              <a:t>Первый путь - это простое «</a:t>
            </a:r>
            <a:r>
              <a:rPr lang="ru-RU" sz="2800" dirty="0" err="1">
                <a:solidFill>
                  <a:schemeClr val="accent1"/>
                </a:solidFill>
              </a:rPr>
              <a:t>квартиранство</a:t>
            </a:r>
            <a:r>
              <a:rPr lang="ru-RU" sz="2800" dirty="0">
                <a:solidFill>
                  <a:schemeClr val="accent1"/>
                </a:solidFill>
              </a:rPr>
              <a:t>», когда более мелкий организм поселяется в жилище более крупного и со временем переходит на тело хозяина, а затем внутрь, переключаясь на питание за счет его пищи или соков, причиняя ему вред. Так квартирант может превратиться в паразита, и тело хозяина становится для него средой обитания.</a:t>
            </a:r>
          </a:p>
          <a:p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946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b="1" dirty="0">
                <a:solidFill>
                  <a:schemeClr val="accent1"/>
                </a:solidFill>
              </a:rPr>
              <a:t>Возникновение и эволюция паразитизма.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solidFill>
                  <a:schemeClr val="accent1"/>
                </a:solidFill>
              </a:rPr>
              <a:t>Второй путь перехода к паразитизму - через хищничество. Если хищник нападает на крупную добычу, которую не может уничтожить и съесть сразу, он прикрепляется к ней и постоянно питается тканями или соками ее тела. При определенных условиях такой хищник проникает внутрь тела хозяина и, найдя там благоприятную среду - обилие пищи, превращается в паразита. И в этом случае организм хозяина становится средой обитания.</a:t>
            </a:r>
          </a:p>
          <a:p>
            <a:endParaRPr lang="ru-RU" dirty="0"/>
          </a:p>
        </p:txBody>
      </p:sp>
      <p:pic>
        <p:nvPicPr>
          <p:cNvPr id="5122" name="Picture 2" descr="http://topuch.ru/1-biologiya--nauka-o-jivih-sistemah-zakonomernostyah-i-mehaniz/2333_html_m7a1b221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970" y="4740611"/>
            <a:ext cx="3814259" cy="149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311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>
                <a:solidFill>
                  <a:schemeClr val="accent1"/>
                </a:solidFill>
              </a:rPr>
              <a:t>Возникновение и эволюция паразитизма.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dirty="0">
                <a:solidFill>
                  <a:schemeClr val="accent1"/>
                </a:solidFill>
              </a:rPr>
              <a:t>Третий путь - случайное проникновение будущего паразита в организм хозяина. Крупные животные могут заглатывать с пищей мелкие формы, некоторые из них выживают и приспосабливаясь к новым условиям, превращаются в паразитов</a:t>
            </a:r>
            <a:r>
              <a:rPr lang="ru-RU" sz="2800" dirty="0">
                <a:solidFill>
                  <a:schemeClr val="accent1"/>
                </a:solidFill>
              </a:rPr>
              <a:t>.</a:t>
            </a:r>
          </a:p>
          <a:p>
            <a:r>
              <a:rPr lang="ru-RU" sz="2800" dirty="0">
                <a:solidFill>
                  <a:schemeClr val="accent1"/>
                </a:solidFill>
              </a:rPr>
              <a:t>Переход к паразитическому образу жизни сопровождается </a:t>
            </a:r>
            <a:r>
              <a:rPr lang="ru-RU" sz="2800" dirty="0" smtClean="0">
                <a:solidFill>
                  <a:schemeClr val="accent1"/>
                </a:solidFill>
              </a:rPr>
              <a:t>появлением у </a:t>
            </a:r>
            <a:r>
              <a:rPr lang="ru-RU" sz="2800" dirty="0">
                <a:solidFill>
                  <a:schemeClr val="accent1"/>
                </a:solidFill>
              </a:rPr>
              <a:t>паразитов ряда адаптации, облегчающих их </a:t>
            </a:r>
            <a:r>
              <a:rPr lang="ru-RU" sz="2800" dirty="0" smtClean="0">
                <a:solidFill>
                  <a:schemeClr val="accent1"/>
                </a:solidFill>
              </a:rPr>
              <a:t>существование в </a:t>
            </a:r>
            <a:r>
              <a:rPr lang="ru-RU" sz="2800" dirty="0">
                <a:solidFill>
                  <a:schemeClr val="accent1"/>
                </a:solidFill>
              </a:rPr>
              <a:t>специфических условиях организма хозяина. Разнообразие форм паразитизма, </a:t>
            </a:r>
            <a:r>
              <a:rPr lang="ru-RU" sz="2800" dirty="0" smtClean="0">
                <a:solidFill>
                  <a:schemeClr val="accent1"/>
                </a:solidFill>
              </a:rPr>
              <a:t>а </a:t>
            </a:r>
            <a:r>
              <a:rPr lang="ru-RU" sz="2800" dirty="0">
                <a:solidFill>
                  <a:schemeClr val="accent1"/>
                </a:solidFill>
              </a:rPr>
              <a:t>также обитание их в разных органах и системах </a:t>
            </a:r>
            <a:r>
              <a:rPr lang="ru-RU" sz="2800" dirty="0" smtClean="0">
                <a:solidFill>
                  <a:schemeClr val="accent1"/>
                </a:solidFill>
              </a:rPr>
              <a:t>хозяина обусловливают </a:t>
            </a:r>
            <a:r>
              <a:rPr lang="ru-RU" sz="2800" dirty="0">
                <a:solidFill>
                  <a:schemeClr val="accent1"/>
                </a:solidFill>
              </a:rPr>
              <a:t>многообразие этих адаптации. </a:t>
            </a:r>
            <a:endParaRPr lang="ru-RU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215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>
                <a:solidFill>
                  <a:schemeClr val="accent1"/>
                </a:solidFill>
              </a:rPr>
              <a:t>Возникновение и эволюция паразитизма.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solidFill>
                  <a:schemeClr val="accent1"/>
                </a:solidFill>
              </a:rPr>
              <a:t>К адаптациям паразитов можно отнести: изменение формы тела (редукция конечностей, укорачивание </a:t>
            </a:r>
            <a:r>
              <a:rPr lang="ru-RU" sz="2800" dirty="0" smtClean="0">
                <a:solidFill>
                  <a:schemeClr val="accent1"/>
                </a:solidFill>
              </a:rPr>
              <a:t>тела), </a:t>
            </a:r>
            <a:r>
              <a:rPr lang="ru-RU" sz="2800" dirty="0">
                <a:solidFill>
                  <a:schemeClr val="accent1"/>
                </a:solidFill>
              </a:rPr>
              <a:t>наличие органов фиксации (присоски и крючья), редукция кишечника, покровы, обладающие антиферментными свойствами, защищающие их от переваривания в кишечнике хозяина, анаэробное дыхание, мощное развитие половой системы.</a:t>
            </a:r>
          </a:p>
          <a:p>
            <a:r>
              <a:rPr lang="ru-RU" sz="2800" dirty="0">
                <a:solidFill>
                  <a:schemeClr val="accent1"/>
                </a:solidFill>
              </a:rPr>
              <a:t>Таким образом, путей перехода к паразитизму у разных видов животных много, но несомненным остается одно: паразитизм — явление вторичное.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7068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vseobiology.ru/images/zoologija/paraziticheskie_lentochnye_cherv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25" y="237971"/>
            <a:ext cx="52387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zoozel.ru/gallery/images/688788_lentochnyi-cherv-stroeni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692" y="3009900"/>
            <a:ext cx="6780658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549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6805" y="1817159"/>
            <a:ext cx="10058400" cy="4023360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>
                <a:solidFill>
                  <a:schemeClr val="accent1"/>
                </a:solidFill>
              </a:rPr>
              <a:t>Спасибо за внимание!</a:t>
            </a:r>
          </a:p>
          <a:p>
            <a:pPr algn="ctr"/>
            <a:endParaRPr lang="ru-RU" sz="6000" dirty="0">
              <a:solidFill>
                <a:schemeClr val="accent1"/>
              </a:solidFill>
            </a:endParaRPr>
          </a:p>
          <a:p>
            <a:pPr algn="ctr"/>
            <a:endParaRPr lang="ru-RU" sz="6000" dirty="0">
              <a:solidFill>
                <a:schemeClr val="accent1"/>
              </a:solidFill>
            </a:endParaRPr>
          </a:p>
        </p:txBody>
      </p:sp>
      <p:pic>
        <p:nvPicPr>
          <p:cNvPr id="8194" name="Picture 2" descr="http://bezparazitow.ru/wp-content/uploads/2016/12/1-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1912"/>
            <a:ext cx="3549650" cy="354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61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chemeClr val="accent1"/>
                </a:solidFill>
                <a:latin typeface="+mn-lt"/>
              </a:rPr>
              <a:t>Паразитоценоз</a:t>
            </a:r>
            <a:endParaRPr lang="ru-RU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1"/>
                </a:solidFill>
              </a:rPr>
              <a:t>Паразитоценоз</a:t>
            </a:r>
            <a:r>
              <a:rPr lang="ru-RU" sz="4000" dirty="0">
                <a:solidFill>
                  <a:schemeClr val="accent1"/>
                </a:solidFill>
              </a:rPr>
              <a:t> — </a:t>
            </a:r>
            <a:r>
              <a:rPr lang="ru-RU" sz="4000" dirty="0" smtClean="0">
                <a:solidFill>
                  <a:schemeClr val="accent1"/>
                </a:solidFill>
              </a:rPr>
              <a:t>это совокупность </a:t>
            </a:r>
            <a:r>
              <a:rPr lang="ru-RU" sz="4000" dirty="0">
                <a:solidFill>
                  <a:schemeClr val="accent1"/>
                </a:solidFill>
              </a:rPr>
              <a:t>всех паразитов данного хозяина. Место на теле хозяина или внутренний орган, где поселяется паразит, можно назвать биотопом. Организм хозяина предоставляет большое разнообразие биотопов для различных паразитов.</a:t>
            </a:r>
          </a:p>
        </p:txBody>
      </p:sp>
    </p:spTree>
    <p:extLst>
      <p:ext uri="{BB962C8B-B14F-4D97-AF65-F5344CB8AC3E}">
        <p14:creationId xmlns:p14="http://schemas.microsoft.com/office/powerpoint/2010/main" val="231822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sz="4900" b="1" dirty="0" smtClean="0">
                <a:solidFill>
                  <a:schemeClr val="accent1"/>
                </a:solidFill>
                <a:latin typeface="+mn-lt"/>
              </a:rPr>
              <a:t>Взаимоотношения </a:t>
            </a:r>
            <a:r>
              <a:rPr lang="ru-RU" sz="4900" b="1" dirty="0">
                <a:solidFill>
                  <a:schemeClr val="accent1"/>
                </a:solidFill>
                <a:latin typeface="+mn-lt"/>
              </a:rPr>
              <a:t>в системе паразит — хозяин</a:t>
            </a:r>
            <a:r>
              <a:rPr lang="ru-RU" sz="4900" b="1" dirty="0" smtClean="0">
                <a:solidFill>
                  <a:schemeClr val="accent1"/>
                </a:solidFill>
                <a:latin typeface="+mn-lt"/>
              </a:rPr>
              <a:t>.</a:t>
            </a:r>
            <a:endParaRPr lang="ru-RU" sz="49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chemeClr val="accent1"/>
                </a:solidFill>
              </a:rPr>
              <a:t>Система «</a:t>
            </a:r>
            <a:r>
              <a:rPr lang="ru-RU" sz="3200" dirty="0" smtClean="0">
                <a:solidFill>
                  <a:schemeClr val="accent1"/>
                </a:solidFill>
              </a:rPr>
              <a:t>паразит-хозяин</a:t>
            </a:r>
            <a:r>
              <a:rPr lang="ru-RU" sz="3200" dirty="0">
                <a:solidFill>
                  <a:schemeClr val="accent1"/>
                </a:solidFill>
              </a:rPr>
              <a:t>» включает одну особь хозяина и группу особей паразита</a:t>
            </a:r>
            <a:r>
              <a:rPr lang="ru-RU" sz="3200" dirty="0" smtClean="0">
                <a:solidFill>
                  <a:schemeClr val="accent1"/>
                </a:solidFill>
              </a:rPr>
              <a:t>.</a:t>
            </a:r>
            <a:r>
              <a:rPr lang="ru-RU" sz="3200" dirty="0">
                <a:solidFill>
                  <a:schemeClr val="accent1"/>
                </a:solidFill>
              </a:rPr>
              <a:t> Паразит обычно оказывает вредоносное действие на хозяина, вызывая заболевание. Такое свойство паразита обозначают как патогенность.</a:t>
            </a:r>
            <a:endParaRPr lang="ru-RU" sz="3200" dirty="0" smtClean="0">
              <a:solidFill>
                <a:schemeClr val="accent1"/>
              </a:solidFill>
            </a:endParaRPr>
          </a:p>
          <a:p>
            <a:endParaRPr lang="ru-RU" sz="3600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http://vmede.org/sait/content/Infekcionnie_bolezni_pokrovskii_2013/img/132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744" y="4017229"/>
            <a:ext cx="504825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01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/>
            </a:r>
            <a:br>
              <a:rPr lang="ru-RU" b="1" dirty="0"/>
            </a:br>
            <a:r>
              <a:rPr lang="ru-RU" b="1" dirty="0">
                <a:solidFill>
                  <a:schemeClr val="accent1"/>
                </a:solidFill>
              </a:rPr>
              <a:t>Взаимоотношения в системе паразит — хозяин.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>
                <a:solidFill>
                  <a:schemeClr val="accent1"/>
                </a:solidFill>
              </a:rPr>
              <a:t>Для эндопаразитов организм хозяина является внешней средой, а внешняя среда, в которой обитает хозяин, влияет на паразитов лишь косвенно, через преломляющее действие на организм хозяина</a:t>
            </a:r>
            <a:r>
              <a:rPr lang="ru-RU" sz="3200" dirty="0" smtClean="0">
                <a:solidFill>
                  <a:schemeClr val="accent1"/>
                </a:solidFill>
              </a:rPr>
              <a:t>.</a:t>
            </a:r>
            <a:r>
              <a:rPr lang="ru-RU" sz="3200" dirty="0">
                <a:solidFill>
                  <a:schemeClr val="accent1"/>
                </a:solidFill>
              </a:rPr>
              <a:t> Эктопаразиты и часть эндопаразитов входят в состав биоценозов, где обитает вид хозяина, если какую-либо часть своего жизненного цикла проводят во внешней среде. В это время паразиты подвержены действию абиотических факторов среды также, как и все свободноживущие организмы. </a:t>
            </a:r>
          </a:p>
        </p:txBody>
      </p:sp>
    </p:spTree>
    <p:extLst>
      <p:ext uri="{BB962C8B-B14F-4D97-AF65-F5344CB8AC3E}">
        <p14:creationId xmlns:p14="http://schemas.microsoft.com/office/powerpoint/2010/main" val="106871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/>
            </a:r>
            <a:br>
              <a:rPr lang="ru-RU" b="1" dirty="0"/>
            </a:br>
            <a:r>
              <a:rPr lang="ru-RU" b="1" dirty="0">
                <a:solidFill>
                  <a:schemeClr val="accent1"/>
                </a:solidFill>
              </a:rPr>
              <a:t>Взаимоотношения в системе паразит — хозяин.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ru-RU" sz="2800" dirty="0">
                <a:solidFill>
                  <a:schemeClr val="accent1"/>
                </a:solidFill>
              </a:rPr>
              <a:t>Внутри организма хозяина паразиты подвержены действию защитных реакций хозяина и также вступают в конкурентные отношения с особями своего вида и с другими паразитами. </a:t>
            </a:r>
            <a:r>
              <a:rPr lang="ru-RU" sz="2800" dirty="0" smtClean="0">
                <a:solidFill>
                  <a:schemeClr val="accent1"/>
                </a:solidFill>
              </a:rPr>
              <a:t>Если </a:t>
            </a:r>
            <a:r>
              <a:rPr lang="ru-RU" sz="2800" dirty="0">
                <a:solidFill>
                  <a:schemeClr val="accent1"/>
                </a:solidFill>
              </a:rPr>
              <a:t>бы черви, проникая в организм животного, не могли сориентироваться в выборе подходящего для их существования органа, они неизбежно погибли бы, вследствие существующей между отдельными видами конкуренции. </a:t>
            </a:r>
            <a:endParaRPr lang="ru-RU" sz="2800" dirty="0" smtClean="0">
              <a:solidFill>
                <a:schemeClr val="accent1"/>
              </a:solidFill>
            </a:endParaRPr>
          </a:p>
          <a:p>
            <a:pPr lvl="1"/>
            <a:r>
              <a:rPr lang="ru-RU" sz="2800" dirty="0">
                <a:solidFill>
                  <a:schemeClr val="accent1"/>
                </a:solidFill>
              </a:rPr>
              <a:t>В процессе эволюции каждый паразит нашёл свою специфическую экологическую нишу, то есть не только место обитания, но и способ питания, способ прикрепления и вообще характер взаимоотношений с внешней средой.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749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accent1"/>
                </a:solidFill>
              </a:rPr>
              <a:t>Действие паразита на хозяина.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sz="2800" dirty="0">
                <a:solidFill>
                  <a:schemeClr val="accent1"/>
                </a:solidFill>
              </a:rPr>
              <a:t>Механическое воздействие проявляется в виде поврежде­ний тканей, наносимых органами прикрепления или частями ротового аппарата паразита. </a:t>
            </a:r>
            <a:endParaRPr lang="ru-RU" sz="2800" dirty="0" smtClean="0">
              <a:solidFill>
                <a:schemeClr val="accent1"/>
              </a:solidFill>
            </a:endParaRPr>
          </a:p>
          <a:p>
            <a:pPr lvl="1"/>
            <a:r>
              <a:rPr lang="ru-RU" sz="2800" dirty="0">
                <a:solidFill>
                  <a:schemeClr val="accent1"/>
                </a:solidFill>
              </a:rPr>
              <a:t>Токсическое действие оказывают продукты жизнедеятельности паразита. Например, выход продуктов диссимиляции малярийных плазмодиев из эритроцитов в плазму вызывает лихора­дочные приступы у больного. </a:t>
            </a:r>
            <a:endParaRPr lang="ru-RU" sz="2800" dirty="0" smtClean="0">
              <a:solidFill>
                <a:schemeClr val="accent1"/>
              </a:solidFill>
            </a:endParaRPr>
          </a:p>
          <a:p>
            <a:pPr lvl="1"/>
            <a:r>
              <a:rPr lang="ru-RU" sz="2800" dirty="0">
                <a:solidFill>
                  <a:schemeClr val="accent1"/>
                </a:solidFill>
              </a:rPr>
              <a:t>Как правило, паразит одновременно действует на хозяина различными путями, но обычно не вызывает смерти </a:t>
            </a:r>
            <a:r>
              <a:rPr lang="ru-RU" sz="2800" dirty="0" smtClean="0">
                <a:solidFill>
                  <a:schemeClr val="accent1"/>
                </a:solidFill>
              </a:rPr>
              <a:t>хозяина.</a:t>
            </a:r>
            <a:endParaRPr lang="ru-RU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84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accent1"/>
                </a:solidFill>
              </a:rPr>
              <a:t>Действие паразита на хозяина.</a:t>
            </a:r>
            <a:endParaRPr lang="ru-RU" dirty="0"/>
          </a:p>
        </p:txBody>
      </p:sp>
      <p:pic>
        <p:nvPicPr>
          <p:cNvPr id="2050" name="Picture 2" descr="http://sovets.net/photos/uploads/146/6692480-jtyk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413" y="2190750"/>
            <a:ext cx="6667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136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accent1"/>
                </a:solidFill>
              </a:rPr>
              <a:t>Действие паразита на хозяина.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sz="2800" dirty="0">
                <a:solidFill>
                  <a:schemeClr val="accent1"/>
                </a:solidFill>
              </a:rPr>
              <a:t>Питание паразитов происходит за счет хозяина. Паразиты поглощают тканевую жидкость, кровь, а также часть элементов переваренной пищи. </a:t>
            </a:r>
            <a:endParaRPr lang="ru-RU" sz="2800" dirty="0" smtClean="0">
              <a:solidFill>
                <a:schemeClr val="accent1"/>
              </a:solidFill>
            </a:endParaRPr>
          </a:p>
          <a:p>
            <a:pPr lvl="1"/>
            <a:r>
              <a:rPr lang="ru-RU" sz="2800" dirty="0">
                <a:solidFill>
                  <a:schemeClr val="accent1"/>
                </a:solidFill>
              </a:rPr>
              <a:t>Патогенное действие некоторых гельминтов связано с миграцией личиночных форм по организму хозяина. В процессе миграции личинки разрушают ткани, вызывают воспалительные процессы, способствуют проникновению инфекции, оказывают токсическое действие. </a:t>
            </a:r>
          </a:p>
        </p:txBody>
      </p:sp>
      <p:pic>
        <p:nvPicPr>
          <p:cNvPr id="1026" name="Picture 2" descr="http://mymednews.ru/wp-content/uploads/2018/01/3c1f5d74fe6546a164a2ea519d7b46b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689" y="4757571"/>
            <a:ext cx="3334756" cy="175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449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accent1"/>
                </a:solidFill>
              </a:rPr>
              <a:t>Действие хозяина на паразита</a:t>
            </a:r>
            <a:r>
              <a:rPr lang="ru-RU" b="1" dirty="0" smtClean="0">
                <a:solidFill>
                  <a:schemeClr val="accent1"/>
                </a:solidFill>
              </a:rPr>
              <a:t>.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>
                <a:solidFill>
                  <a:schemeClr val="accent1"/>
                </a:solidFill>
              </a:rPr>
              <a:t>Организм хозяина также оказывает влияние на паразита, направленное на подавление его жизнедеятельности или уничтожение. Ответные реакции хозяина можно разделить на клеточные, тканевые, гуморальные</a:t>
            </a:r>
            <a:r>
              <a:rPr lang="ru-RU" sz="2800" dirty="0" smtClean="0">
                <a:solidFill>
                  <a:schemeClr val="accent1"/>
                </a:solidFill>
              </a:rPr>
              <a:t>.</a:t>
            </a:r>
          </a:p>
          <a:p>
            <a:endParaRPr lang="ru-RU" sz="2800" dirty="0">
              <a:solidFill>
                <a:schemeClr val="accent1"/>
              </a:solidFill>
            </a:endParaRPr>
          </a:p>
          <a:p>
            <a:endParaRPr lang="ru-RU" sz="2800" dirty="0">
              <a:solidFill>
                <a:schemeClr val="accent1"/>
              </a:solidFill>
            </a:endParaRPr>
          </a:p>
          <a:p>
            <a:endParaRPr lang="ru-RU" dirty="0"/>
          </a:p>
        </p:txBody>
      </p:sp>
      <p:pic>
        <p:nvPicPr>
          <p:cNvPr id="2050" name="Picture 2" descr="http://www.vladtime.ru/uploads/posts/2017-08/1502198334_wpid-parazity-v-organizme-celoveka-b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821" y="3142414"/>
            <a:ext cx="4060042" cy="304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492178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</TotalTime>
  <Words>595</Words>
  <Application>Microsoft Office PowerPoint</Application>
  <PresentationFormat>Широкоэкранный</PresentationFormat>
  <Paragraphs>48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Ретро</vt:lpstr>
      <vt:lpstr>Паразитоценоз. Развитие и эволюция паразитизма.</vt:lpstr>
      <vt:lpstr>Паразитоценоз</vt:lpstr>
      <vt:lpstr>       Взаимоотношения в системе паразит — хозяин.</vt:lpstr>
      <vt:lpstr> Взаимоотношения в системе паразит — хозяин.</vt:lpstr>
      <vt:lpstr> Взаимоотношения в системе паразит — хозяин.</vt:lpstr>
      <vt:lpstr>Действие паразита на хозяина.</vt:lpstr>
      <vt:lpstr>Действие паразита на хозяина.</vt:lpstr>
      <vt:lpstr>Действие паразита на хозяина.</vt:lpstr>
      <vt:lpstr>Действие хозяина на паразита.</vt:lpstr>
      <vt:lpstr>Клеточная реакция.</vt:lpstr>
      <vt:lpstr>Тканевая реакция.</vt:lpstr>
      <vt:lpstr>Гуморальные реакции.</vt:lpstr>
      <vt:lpstr>Влияние внешней среды на систему паразит — хозяин на уровне особей.</vt:lpstr>
      <vt:lpstr>Возникновение и эволюция паразитизма. </vt:lpstr>
      <vt:lpstr>Возникновение и эволюция паразитизма.</vt:lpstr>
      <vt:lpstr>Возникновение и эволюция паразитизма.</vt:lpstr>
      <vt:lpstr>Возникновение и эволюция паразитизма.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Паразитоценоз. Развитие и эволюция паразитизма.</dc:title>
  <dc:creator>Пользователь Windows</dc:creator>
  <cp:lastModifiedBy>Пользователь Windows</cp:lastModifiedBy>
  <cp:revision>11</cp:revision>
  <dcterms:created xsi:type="dcterms:W3CDTF">2018-03-02T20:41:12Z</dcterms:created>
  <dcterms:modified xsi:type="dcterms:W3CDTF">2018-03-03T16:03:10Z</dcterms:modified>
</cp:coreProperties>
</file>