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68" r:id="rId2"/>
    <p:sldId id="256" r:id="rId3"/>
    <p:sldId id="265" r:id="rId4"/>
    <p:sldId id="266" r:id="rId5"/>
    <p:sldId id="267" r:id="rId6"/>
    <p:sldId id="257" r:id="rId7"/>
    <p:sldId id="258" r:id="rId8"/>
    <p:sldId id="260" r:id="rId9"/>
    <p:sldId id="261" r:id="rId10"/>
    <p:sldId id="262" r:id="rId11"/>
    <p:sldId id="263" r:id="rId12"/>
    <p:sldId id="259" r:id="rId13"/>
    <p:sldId id="264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-70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3A675-73D6-428D-8CCE-AF49137D2DEB}" type="datetimeFigureOut">
              <a:rPr lang="ru-RU" smtClean="0"/>
              <a:pPr/>
              <a:t>06.04.2018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46118-6DFD-4A2B-AA30-15D87F0E0C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8814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25C5-2A5A-4B8D-A5B3-41368B852B60}" type="datetime1">
              <a:rPr lang="ru-RU" smtClean="0"/>
              <a:pPr/>
              <a:t>06.04.2018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138-9C6E-4237-95A7-681946AC6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8003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4550-0BB1-46F9-9D7C-F24B04770226}" type="datetime1">
              <a:rPr lang="ru-RU" smtClean="0"/>
              <a:pPr/>
              <a:t>06.04.2018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138-9C6E-4237-95A7-681946AC6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507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78B9-70F4-4EE9-8C29-1E06C1C31027}" type="datetime1">
              <a:rPr lang="ru-RU" smtClean="0"/>
              <a:pPr/>
              <a:t>06.04.2018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138-9C6E-4237-95A7-681946AC6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24709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FA77-B6A8-4DEF-B47A-ABF8E1EDE10D}" type="datetime1">
              <a:rPr lang="ru-RU" smtClean="0"/>
              <a:pPr/>
              <a:t>06.04.2018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138-9C6E-4237-95A7-681946AC6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0254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1339-3BC7-4A53-90C4-C02E09EC7FA5}" type="datetime1">
              <a:rPr lang="ru-RU" smtClean="0"/>
              <a:pPr/>
              <a:t>06.04.2018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138-9C6E-4237-95A7-681946AC6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9529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B1F3-48AA-4FED-B24B-C4841623ADAE}" type="datetime1">
              <a:rPr lang="ru-RU" smtClean="0"/>
              <a:pPr/>
              <a:t>06.04.2018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138-9C6E-4237-95A7-681946AC6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3537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C56F-111B-4200-B5A2-849CDAF7E592}" type="datetime1">
              <a:rPr lang="ru-RU" smtClean="0"/>
              <a:pPr/>
              <a:t>06.04.2018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138-9C6E-4237-95A7-681946AC6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3487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368B-067F-4EC9-AA59-8D2EEA48AA31}" type="datetime1">
              <a:rPr lang="ru-RU" smtClean="0"/>
              <a:pPr/>
              <a:t>06.04.2018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138-9C6E-4237-95A7-681946AC6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9762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BA8A-A570-4C9A-8967-9533CDCEC78E}" type="datetime1">
              <a:rPr lang="ru-RU" smtClean="0"/>
              <a:pPr/>
              <a:t>06.04.2018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138-9C6E-4237-95A7-681946AC6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4363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4E36-C30B-4420-A708-556168775659}" type="datetime1">
              <a:rPr lang="ru-RU" smtClean="0"/>
              <a:pPr/>
              <a:t>06.04.2018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138-9C6E-4237-95A7-681946AC6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067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0115-1D76-43B9-A8F8-7E5D1EFF87F9}" type="datetime1">
              <a:rPr lang="ru-RU" smtClean="0"/>
              <a:pPr/>
              <a:t>06.04.2018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138-9C6E-4237-95A7-681946AC6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9057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12498-EF11-4837-A859-62B9351725DF}" type="datetime1">
              <a:rPr lang="ru-RU" smtClean="0"/>
              <a:pPr/>
              <a:t>06.04.2018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F9138-9C6E-4237-95A7-681946AC6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5553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439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XCR-2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Технология работы </a:t>
            </a:r>
          </a:p>
          <a:p>
            <a:r>
              <a:rPr lang="ru-RU" dirty="0" smtClean="0"/>
              <a:t>Презентация - 3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138-9C6E-4237-95A7-681946AC649E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373" y="404882"/>
            <a:ext cx="10515600" cy="1325563"/>
          </a:xfrm>
        </p:spPr>
        <p:txBody>
          <a:bodyPr/>
          <a:lstStyle/>
          <a:p>
            <a:r>
              <a:rPr lang="en-US" dirty="0" smtClean="0"/>
              <a:t>Feature detecting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138-9C6E-4237-95A7-681946AC649E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97564" y="2011680"/>
            <a:ext cx="5780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After Filter bank – digital signal d(</a:t>
            </a:r>
            <a:r>
              <a:rPr lang="en-US" sz="2800" dirty="0" err="1" smtClean="0">
                <a:latin typeface="+mj-lt"/>
              </a:rPr>
              <a:t>freq</a:t>
            </a:r>
            <a:r>
              <a:rPr lang="en-US" sz="2800" dirty="0" smtClean="0">
                <a:latin typeface="+mj-lt"/>
              </a:rPr>
              <a:t>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564" y="2816135"/>
            <a:ext cx="3966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how to get features?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97564" y="3675439"/>
            <a:ext cx="50013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Solution</a:t>
            </a:r>
            <a:r>
              <a:rPr lang="en-US" sz="2400" dirty="0" smtClean="0"/>
              <a:t>: using of human voice properties (Vowels Formants)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373" y="53432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97565" y="5112444"/>
            <a:ext cx="55659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Formant is a concentration of acoustic energy around a particular frequency in the speech wave</a:t>
            </a:r>
            <a:endParaRPr lang="ru-RU" sz="24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8377" y="1161578"/>
            <a:ext cx="5716768" cy="27466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572493" y="3733080"/>
            <a:ext cx="307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pitch – fundamental frequency</a:t>
            </a:r>
            <a:endParaRPr lang="ru-RU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814706" y="4312374"/>
            <a:ext cx="259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male voice: 80–200 Hz</a:t>
            </a:r>
          </a:p>
          <a:p>
            <a:pPr algn="ctr"/>
            <a:r>
              <a:rPr lang="en-US" dirty="0"/>
              <a:t>female </a:t>
            </a:r>
            <a:r>
              <a:rPr lang="en-US" dirty="0" smtClean="0"/>
              <a:t>voice: 150–350 </a:t>
            </a:r>
            <a:r>
              <a:rPr lang="en-US" dirty="0"/>
              <a:t>Hz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6494296" y="5478318"/>
            <a:ext cx="1048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Red</a:t>
            </a:r>
            <a:r>
              <a:rPr lang="en-US" sz="2400" dirty="0" smtClean="0"/>
              <a:t> -&gt; </a:t>
            </a:r>
            <a:endParaRPr lang="ru-RU" sz="2400" dirty="0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22745208"/>
              </p:ext>
            </p:extLst>
          </p:nvPr>
        </p:nvGraphicFramePr>
        <p:xfrm>
          <a:off x="7371866" y="5459840"/>
          <a:ext cx="466909" cy="528198"/>
        </p:xfrm>
        <a:graphic>
          <a:graphicData uri="http://schemas.openxmlformats.org/presentationml/2006/ole">
            <p:oleObj spid="_x0000_s1033" name="Уравнение" r:id="rId4" imgW="190440" imgH="215640" progId="Equation.3">
              <p:embed/>
            </p:oleObj>
          </a:graphicData>
        </a:graphic>
      </p:graphicFrame>
      <p:sp>
        <p:nvSpPr>
          <p:cNvPr id="19" name="Прямоугольник 18"/>
          <p:cNvSpPr/>
          <p:nvPr/>
        </p:nvSpPr>
        <p:spPr>
          <a:xfrm>
            <a:off x="8082128" y="5461347"/>
            <a:ext cx="13379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92D050"/>
                </a:solidFill>
              </a:rPr>
              <a:t>Green</a:t>
            </a:r>
            <a:r>
              <a:rPr lang="en-US" sz="2400" dirty="0" smtClean="0"/>
              <a:t> </a:t>
            </a:r>
            <a:r>
              <a:rPr lang="en-US" sz="2400" dirty="0"/>
              <a:t>-&gt; </a:t>
            </a:r>
            <a:endParaRPr lang="ru-RU" sz="2400" dirty="0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98193284"/>
              </p:ext>
            </p:extLst>
          </p:nvPr>
        </p:nvGraphicFramePr>
        <p:xfrm>
          <a:off x="9188612" y="5416803"/>
          <a:ext cx="576263" cy="576262"/>
        </p:xfrm>
        <a:graphic>
          <a:graphicData uri="http://schemas.openxmlformats.org/presentationml/2006/ole">
            <p:oleObj spid="_x0000_s1034" name="Уравнение" r:id="rId5" imgW="215640" imgH="215640" progId="Equation.3">
              <p:embed/>
            </p:oleObj>
          </a:graphicData>
        </a:graphic>
      </p:graphicFrame>
      <p:sp>
        <p:nvSpPr>
          <p:cNvPr id="21" name="Прямоугольник 20"/>
          <p:cNvSpPr/>
          <p:nvPr/>
        </p:nvSpPr>
        <p:spPr>
          <a:xfrm>
            <a:off x="10004016" y="5457048"/>
            <a:ext cx="1124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Blue</a:t>
            </a:r>
            <a:r>
              <a:rPr lang="en-US" sz="2400" dirty="0" smtClean="0"/>
              <a:t> </a:t>
            </a:r>
            <a:r>
              <a:rPr lang="en-US" sz="2400" dirty="0"/>
              <a:t>-&gt; </a:t>
            </a:r>
            <a:endParaRPr lang="ru-RU" sz="2400" dirty="0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9858521"/>
              </p:ext>
            </p:extLst>
          </p:nvPr>
        </p:nvGraphicFramePr>
        <p:xfrm>
          <a:off x="11041856" y="5423561"/>
          <a:ext cx="623887" cy="528637"/>
        </p:xfrm>
        <a:graphic>
          <a:graphicData uri="http://schemas.openxmlformats.org/presentationml/2006/ole">
            <p:oleObj spid="_x0000_s1035" name="Уравнение" r:id="rId6" imgW="253800" imgH="2156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134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Detecting. Formants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138-9C6E-4237-95A7-681946AC649E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35474" y="3493458"/>
            <a:ext cx="4810125" cy="28003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1224" y="3420828"/>
            <a:ext cx="5395622" cy="27965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3555" y="1779288"/>
            <a:ext cx="1048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Red</a:t>
            </a:r>
            <a:r>
              <a:rPr lang="en-US" sz="2400" dirty="0" smtClean="0"/>
              <a:t> -&gt; </a:t>
            </a:r>
            <a:endParaRPr lang="ru-RU" sz="2400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12848050"/>
              </p:ext>
            </p:extLst>
          </p:nvPr>
        </p:nvGraphicFramePr>
        <p:xfrm>
          <a:off x="1941125" y="1760810"/>
          <a:ext cx="466909" cy="528198"/>
        </p:xfrm>
        <a:graphic>
          <a:graphicData uri="http://schemas.openxmlformats.org/presentationml/2006/ole">
            <p:oleObj spid="_x0000_s2053" name="Уравнение" r:id="rId5" imgW="190440" imgH="215640" progId="Equation.3">
              <p:embed/>
            </p:oleObj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2651387" y="1762317"/>
            <a:ext cx="13379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92D050"/>
                </a:solidFill>
              </a:rPr>
              <a:t>Green</a:t>
            </a:r>
            <a:r>
              <a:rPr lang="en-US" sz="2400" dirty="0" smtClean="0"/>
              <a:t> </a:t>
            </a:r>
            <a:r>
              <a:rPr lang="en-US" sz="2400" dirty="0"/>
              <a:t>-&gt; </a:t>
            </a:r>
            <a:endParaRPr lang="ru-RU" sz="2400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24195903"/>
              </p:ext>
            </p:extLst>
          </p:nvPr>
        </p:nvGraphicFramePr>
        <p:xfrm>
          <a:off x="3757871" y="1717773"/>
          <a:ext cx="576263" cy="576262"/>
        </p:xfrm>
        <a:graphic>
          <a:graphicData uri="http://schemas.openxmlformats.org/presentationml/2006/ole">
            <p:oleObj spid="_x0000_s2054" name="Уравнение" r:id="rId6" imgW="215640" imgH="215640" progId="Equation.3">
              <p:embed/>
            </p:oleObj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4573275" y="1758018"/>
            <a:ext cx="1124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Blue</a:t>
            </a:r>
            <a:r>
              <a:rPr lang="en-US" sz="2400" dirty="0" smtClean="0"/>
              <a:t> </a:t>
            </a:r>
            <a:r>
              <a:rPr lang="en-US" sz="2400" dirty="0"/>
              <a:t>-&gt; </a:t>
            </a:r>
            <a:endParaRPr lang="ru-RU" sz="2400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41575663"/>
              </p:ext>
            </p:extLst>
          </p:nvPr>
        </p:nvGraphicFramePr>
        <p:xfrm>
          <a:off x="5611115" y="1724531"/>
          <a:ext cx="623887" cy="528637"/>
        </p:xfrm>
        <a:graphic>
          <a:graphicData uri="http://schemas.openxmlformats.org/presentationml/2006/ole">
            <p:oleObj spid="_x0000_s2055" name="Уравнение" r:id="rId7" imgW="253800" imgH="21564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1224" y="3068467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frequency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034377" y="3068467"/>
            <a:ext cx="1130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frequency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8762833" y="1394607"/>
            <a:ext cx="1810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2&lt;n&lt;=4</a:t>
            </a:r>
            <a:endParaRPr lang="ru-RU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7451423" y="2103480"/>
            <a:ext cx="4141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Two Formants – too few</a:t>
            </a:r>
          </a:p>
          <a:p>
            <a:pPr algn="ctr"/>
            <a:r>
              <a:rPr lang="en-US" sz="2400" dirty="0" smtClean="0"/>
              <a:t>Four Formants – always enough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196180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5320" y="410745"/>
            <a:ext cx="5987725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Detailed Scheme of Sound Signal Processing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34454" y="6355251"/>
            <a:ext cx="2743200" cy="365125"/>
          </a:xfrm>
        </p:spPr>
        <p:txBody>
          <a:bodyPr/>
          <a:lstStyle/>
          <a:p>
            <a:fld id="{8EFF9138-9C6E-4237-95A7-681946AC649E}" type="slidenum">
              <a:rPr lang="ru-RU" smtClean="0"/>
              <a:pPr/>
              <a:t>12</a:t>
            </a:fld>
            <a:endParaRPr lang="ru-RU"/>
          </a:p>
        </p:txBody>
      </p:sp>
      <p:grpSp>
        <p:nvGrpSpPr>
          <p:cNvPr id="136" name="Группа 135"/>
          <p:cNvGrpSpPr/>
          <p:nvPr/>
        </p:nvGrpSpPr>
        <p:grpSpPr>
          <a:xfrm>
            <a:off x="1350553" y="2608027"/>
            <a:ext cx="9542734" cy="3633966"/>
            <a:chOff x="1549336" y="2796109"/>
            <a:chExt cx="9056865" cy="3223248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2498047" y="4106445"/>
              <a:ext cx="282633" cy="290946"/>
              <a:chOff x="1911927" y="3823855"/>
              <a:chExt cx="282633" cy="290946"/>
            </a:xfrm>
          </p:grpSpPr>
          <p:sp>
            <p:nvSpPr>
              <p:cNvPr id="7" name="Овал 6"/>
              <p:cNvSpPr/>
              <p:nvPr/>
            </p:nvSpPr>
            <p:spPr>
              <a:xfrm>
                <a:off x="1911927" y="3823855"/>
                <a:ext cx="282633" cy="29094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1911927" y="3823855"/>
                <a:ext cx="0" cy="29094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Группа 9"/>
            <p:cNvGrpSpPr/>
            <p:nvPr/>
          </p:nvGrpSpPr>
          <p:grpSpPr>
            <a:xfrm>
              <a:off x="3727847" y="3883083"/>
              <a:ext cx="1072341" cy="719051"/>
              <a:chOff x="2618509" y="3609802"/>
              <a:chExt cx="1072341" cy="719051"/>
            </a:xfrm>
          </p:grpSpPr>
          <p:sp>
            <p:nvSpPr>
              <p:cNvPr id="11" name="Прямоугольник 10"/>
              <p:cNvSpPr/>
              <p:nvPr/>
            </p:nvSpPr>
            <p:spPr>
              <a:xfrm>
                <a:off x="2618509" y="3609802"/>
                <a:ext cx="1072341" cy="7190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862772" y="3784661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ADC</a:t>
                </a:r>
                <a:endParaRPr lang="ru-RU" dirty="0"/>
              </a:p>
            </p:txBody>
          </p:sp>
        </p:grpSp>
        <p:sp>
          <p:nvSpPr>
            <p:cNvPr id="13" name="Прямоугольник 12"/>
            <p:cNvSpPr/>
            <p:nvPr/>
          </p:nvSpPr>
          <p:spPr>
            <a:xfrm>
              <a:off x="3344719" y="4747607"/>
              <a:ext cx="183859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Analog-to-digital converter</a:t>
              </a:r>
              <a:endParaRPr lang="ru-RU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61232" y="4358540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mic</a:t>
              </a:r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36467" y="3450406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WM8731</a:t>
              </a:r>
              <a:endParaRPr lang="ru-RU" dirty="0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5738536" y="3892392"/>
              <a:ext cx="1072341" cy="7190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27168" y="3932153"/>
              <a:ext cx="6950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filter bank</a:t>
              </a:r>
              <a:endParaRPr lang="ru-RU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71905" y="4651204"/>
              <a:ext cx="16056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Band-pass filter</a:t>
              </a:r>
            </a:p>
            <a:p>
              <a:pPr algn="ctr"/>
              <a:r>
                <a:rPr lang="en-US" sz="1600" dirty="0" smtClean="0"/>
                <a:t>Rectifier</a:t>
              </a:r>
            </a:p>
            <a:p>
              <a:pPr algn="ctr"/>
              <a:r>
                <a:rPr lang="en-US" sz="1600" dirty="0" smtClean="0"/>
                <a:t>Low-pass filter</a:t>
              </a:r>
              <a:endParaRPr lang="ru-RU" sz="1600" dirty="0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7764519" y="3879309"/>
              <a:ext cx="1072341" cy="7190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77235" y="3914912"/>
              <a:ext cx="12469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feature detector</a:t>
              </a:r>
              <a:endParaRPr lang="ru-RU" dirty="0"/>
            </a:p>
          </p:txBody>
        </p:sp>
        <p:cxnSp>
          <p:nvCxnSpPr>
            <p:cNvPr id="23" name="Прямая со стрелкой 22"/>
            <p:cNvCxnSpPr/>
            <p:nvPr/>
          </p:nvCxnSpPr>
          <p:spPr>
            <a:xfrm>
              <a:off x="8836856" y="3950430"/>
              <a:ext cx="573577" cy="31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/>
            <p:nvPr/>
          </p:nvCxnSpPr>
          <p:spPr>
            <a:xfrm>
              <a:off x="8836853" y="4235157"/>
              <a:ext cx="5735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/>
            <p:nvPr/>
          </p:nvCxnSpPr>
          <p:spPr>
            <a:xfrm>
              <a:off x="8836854" y="4519390"/>
              <a:ext cx="5735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Прямоугольник 28"/>
            <p:cNvSpPr/>
            <p:nvPr/>
          </p:nvSpPr>
          <p:spPr>
            <a:xfrm>
              <a:off x="9403144" y="3889814"/>
              <a:ext cx="1072341" cy="7190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279716" y="3927032"/>
              <a:ext cx="13264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feedback neuron</a:t>
              </a:r>
              <a:endParaRPr lang="ru-RU" dirty="0"/>
            </a:p>
          </p:txBody>
        </p:sp>
        <p:cxnSp>
          <p:nvCxnSpPr>
            <p:cNvPr id="67" name="Прямая со стрелкой 66"/>
            <p:cNvCxnSpPr>
              <a:stCxn id="7" idx="6"/>
              <a:endCxn id="11" idx="1"/>
            </p:cNvCxnSpPr>
            <p:nvPr/>
          </p:nvCxnSpPr>
          <p:spPr>
            <a:xfrm flipV="1">
              <a:off x="2780680" y="4242609"/>
              <a:ext cx="947167" cy="93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/>
            <p:cNvCxnSpPr/>
            <p:nvPr/>
          </p:nvCxnSpPr>
          <p:spPr>
            <a:xfrm flipV="1">
              <a:off x="1549336" y="4243804"/>
              <a:ext cx="947167" cy="93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Полилиния 80"/>
            <p:cNvSpPr/>
            <p:nvPr/>
          </p:nvSpPr>
          <p:spPr>
            <a:xfrm>
              <a:off x="1567069" y="3883083"/>
              <a:ext cx="818536" cy="812658"/>
            </a:xfrm>
            <a:custGeom>
              <a:avLst/>
              <a:gdLst>
                <a:gd name="connsiteX0" fmla="*/ 0 w 818536"/>
                <a:gd name="connsiteY0" fmla="*/ 833888 h 1642152"/>
                <a:gd name="connsiteX1" fmla="*/ 258097 w 818536"/>
                <a:gd name="connsiteY1" fmla="*/ 22726 h 1642152"/>
                <a:gd name="connsiteX2" fmla="*/ 567813 w 818536"/>
                <a:gd name="connsiteY2" fmla="*/ 1630301 h 1642152"/>
                <a:gd name="connsiteX3" fmla="*/ 818536 w 818536"/>
                <a:gd name="connsiteY3" fmla="*/ 738023 h 1642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536" h="1642152">
                  <a:moveTo>
                    <a:pt x="0" y="833888"/>
                  </a:moveTo>
                  <a:cubicBezTo>
                    <a:pt x="81731" y="361939"/>
                    <a:pt x="163462" y="-110009"/>
                    <a:pt x="258097" y="22726"/>
                  </a:cubicBezTo>
                  <a:cubicBezTo>
                    <a:pt x="352732" y="155461"/>
                    <a:pt x="474407" y="1511085"/>
                    <a:pt x="567813" y="1630301"/>
                  </a:cubicBezTo>
                  <a:cubicBezTo>
                    <a:pt x="661219" y="1749517"/>
                    <a:pt x="737420" y="934668"/>
                    <a:pt x="818536" y="738023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Полилиния 81"/>
            <p:cNvSpPr/>
            <p:nvPr/>
          </p:nvSpPr>
          <p:spPr>
            <a:xfrm>
              <a:off x="2809065" y="3866676"/>
              <a:ext cx="818536" cy="812658"/>
            </a:xfrm>
            <a:custGeom>
              <a:avLst/>
              <a:gdLst>
                <a:gd name="connsiteX0" fmla="*/ 0 w 818536"/>
                <a:gd name="connsiteY0" fmla="*/ 833888 h 1642152"/>
                <a:gd name="connsiteX1" fmla="*/ 258097 w 818536"/>
                <a:gd name="connsiteY1" fmla="*/ 22726 h 1642152"/>
                <a:gd name="connsiteX2" fmla="*/ 567813 w 818536"/>
                <a:gd name="connsiteY2" fmla="*/ 1630301 h 1642152"/>
                <a:gd name="connsiteX3" fmla="*/ 818536 w 818536"/>
                <a:gd name="connsiteY3" fmla="*/ 738023 h 1642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536" h="1642152">
                  <a:moveTo>
                    <a:pt x="0" y="833888"/>
                  </a:moveTo>
                  <a:cubicBezTo>
                    <a:pt x="81731" y="361939"/>
                    <a:pt x="163462" y="-110009"/>
                    <a:pt x="258097" y="22726"/>
                  </a:cubicBezTo>
                  <a:cubicBezTo>
                    <a:pt x="352732" y="155461"/>
                    <a:pt x="474407" y="1511085"/>
                    <a:pt x="567813" y="1630301"/>
                  </a:cubicBezTo>
                  <a:cubicBezTo>
                    <a:pt x="661219" y="1749517"/>
                    <a:pt x="737420" y="934668"/>
                    <a:pt x="818536" y="738023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633814" y="3272355"/>
              <a:ext cx="7734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Sound wave</a:t>
              </a:r>
              <a:endParaRPr lang="ru-RU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98408" y="2950631"/>
              <a:ext cx="8854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Analog signal, s(t)</a:t>
              </a:r>
              <a:endParaRPr lang="ru-RU" dirty="0"/>
            </a:p>
          </p:txBody>
        </p:sp>
        <p:cxnSp>
          <p:nvCxnSpPr>
            <p:cNvPr id="85" name="Прямая со стрелкой 84"/>
            <p:cNvCxnSpPr/>
            <p:nvPr/>
          </p:nvCxnSpPr>
          <p:spPr>
            <a:xfrm flipV="1">
              <a:off x="4791369" y="4232605"/>
              <a:ext cx="947167" cy="93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Группа 110"/>
            <p:cNvGrpSpPr/>
            <p:nvPr/>
          </p:nvGrpSpPr>
          <p:grpSpPr>
            <a:xfrm>
              <a:off x="4788211" y="3796672"/>
              <a:ext cx="865763" cy="405582"/>
              <a:chOff x="353859" y="5759244"/>
              <a:chExt cx="1157145" cy="405582"/>
            </a:xfrm>
          </p:grpSpPr>
          <p:cxnSp>
            <p:nvCxnSpPr>
              <p:cNvPr id="95" name="Прямая соединительная линия 94"/>
              <p:cNvCxnSpPr/>
              <p:nvPr/>
            </p:nvCxnSpPr>
            <p:spPr>
              <a:xfrm flipV="1">
                <a:off x="353859" y="6161276"/>
                <a:ext cx="397687" cy="177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Прямая соединительная линия 97"/>
              <p:cNvCxnSpPr/>
              <p:nvPr/>
            </p:nvCxnSpPr>
            <p:spPr>
              <a:xfrm flipV="1">
                <a:off x="743258" y="5759244"/>
                <a:ext cx="8288" cy="40558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Прямая соединительная линия 104"/>
              <p:cNvCxnSpPr/>
              <p:nvPr/>
            </p:nvCxnSpPr>
            <p:spPr>
              <a:xfrm flipV="1">
                <a:off x="739466" y="5766489"/>
                <a:ext cx="397687" cy="177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Прямая соединительная линия 107"/>
              <p:cNvCxnSpPr/>
              <p:nvPr/>
            </p:nvCxnSpPr>
            <p:spPr>
              <a:xfrm flipV="1">
                <a:off x="1128865" y="5759244"/>
                <a:ext cx="8288" cy="40558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Прямая соединительная линия 108"/>
              <p:cNvCxnSpPr/>
              <p:nvPr/>
            </p:nvCxnSpPr>
            <p:spPr>
              <a:xfrm flipV="1">
                <a:off x="1113317" y="6163051"/>
                <a:ext cx="397687" cy="177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TextBox 111"/>
            <p:cNvSpPr txBox="1"/>
            <p:nvPr/>
          </p:nvSpPr>
          <p:spPr>
            <a:xfrm>
              <a:off x="4829410" y="2880026"/>
              <a:ext cx="8245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Digital signal, d(t)</a:t>
              </a:r>
              <a:endParaRPr lang="ru-RU" dirty="0"/>
            </a:p>
          </p:txBody>
        </p:sp>
        <p:cxnSp>
          <p:nvCxnSpPr>
            <p:cNvPr id="113" name="Прямая со стрелкой 112"/>
            <p:cNvCxnSpPr/>
            <p:nvPr/>
          </p:nvCxnSpPr>
          <p:spPr>
            <a:xfrm flipV="1">
              <a:off x="6823587" y="4233704"/>
              <a:ext cx="947167" cy="93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Группа 113"/>
            <p:cNvGrpSpPr/>
            <p:nvPr/>
          </p:nvGrpSpPr>
          <p:grpSpPr>
            <a:xfrm>
              <a:off x="6811472" y="3797744"/>
              <a:ext cx="865763" cy="405582"/>
              <a:chOff x="353859" y="5759244"/>
              <a:chExt cx="1157145" cy="405582"/>
            </a:xfrm>
          </p:grpSpPr>
          <p:cxnSp>
            <p:nvCxnSpPr>
              <p:cNvPr id="115" name="Прямая соединительная линия 114"/>
              <p:cNvCxnSpPr/>
              <p:nvPr/>
            </p:nvCxnSpPr>
            <p:spPr>
              <a:xfrm flipV="1">
                <a:off x="353859" y="6161276"/>
                <a:ext cx="397687" cy="177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/>
              <p:nvPr/>
            </p:nvCxnSpPr>
            <p:spPr>
              <a:xfrm flipV="1">
                <a:off x="743258" y="5759244"/>
                <a:ext cx="8288" cy="40558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>
              <a:xfrm flipV="1">
                <a:off x="739466" y="5766489"/>
                <a:ext cx="397687" cy="177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/>
              <p:cNvCxnSpPr/>
              <p:nvPr/>
            </p:nvCxnSpPr>
            <p:spPr>
              <a:xfrm flipV="1">
                <a:off x="1128865" y="5759244"/>
                <a:ext cx="8288" cy="40558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/>
              <p:nvPr/>
            </p:nvCxnSpPr>
            <p:spPr>
              <a:xfrm flipV="1">
                <a:off x="1113317" y="6163051"/>
                <a:ext cx="397687" cy="177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Прямоугольник 119"/>
            <p:cNvSpPr/>
            <p:nvPr/>
          </p:nvSpPr>
          <p:spPr>
            <a:xfrm>
              <a:off x="6575460" y="2880026"/>
              <a:ext cx="134658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Digital signal, d(</a:t>
              </a:r>
              <a:r>
                <a:rPr lang="en-US" dirty="0" err="1" smtClean="0"/>
                <a:t>freq</a:t>
              </a:r>
              <a:r>
                <a:rPr lang="en-US" dirty="0" smtClean="0"/>
                <a:t>)</a:t>
              </a:r>
              <a:endParaRPr lang="ru-RU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774293" y="4628738"/>
              <a:ext cx="10706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Formants</a:t>
              </a:r>
            </a:p>
            <a:p>
              <a:pPr algn="ctr"/>
              <a:r>
                <a:rPr lang="en-US" dirty="0" smtClean="0"/>
                <a:t>of vowels</a:t>
              </a:r>
              <a:endParaRPr lang="ru-RU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828169" y="3635072"/>
              <a:ext cx="499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red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770493" y="3928402"/>
              <a:ext cx="662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B050"/>
                  </a:solidFill>
                </a:rPr>
                <a:t>green</a:t>
              </a:r>
              <a:endParaRPr lang="ru-RU" sz="1600" dirty="0">
                <a:solidFill>
                  <a:srgbClr val="00B05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803611" y="4207100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blue</a:t>
              </a:r>
              <a:endParaRPr lang="ru-RU" dirty="0">
                <a:solidFill>
                  <a:srgbClr val="00B0F0"/>
                </a:solidFill>
              </a:endParaRPr>
            </a:p>
          </p:txBody>
        </p:sp>
        <p:sp>
          <p:nvSpPr>
            <p:cNvPr id="134" name="Прямоугольник 133"/>
            <p:cNvSpPr/>
            <p:nvPr/>
          </p:nvSpPr>
          <p:spPr>
            <a:xfrm>
              <a:off x="5572151" y="2796109"/>
              <a:ext cx="5034050" cy="280161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922042" y="5650025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FPGA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60838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neuron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138-9C6E-4237-95A7-681946AC649E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540991" y="1924334"/>
            <a:ext cx="56638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Обучение по </a:t>
            </a:r>
            <a:r>
              <a:rPr lang="ru-RU" sz="2400" dirty="0" err="1" smtClean="0"/>
              <a:t>Хеббу</a:t>
            </a:r>
            <a:r>
              <a:rPr lang="ru-RU" sz="2400" dirty="0" smtClean="0"/>
              <a:t>:</a:t>
            </a:r>
            <a:br>
              <a:rPr lang="ru-RU" sz="2400" dirty="0" smtClean="0"/>
            </a:br>
            <a:r>
              <a:rPr lang="ru-RU" sz="2400" dirty="0" smtClean="0"/>
              <a:t>При возбуждении ассоциативного нейрона вес его связи увеличивается, вес остальных уменьшается</a:t>
            </a:r>
          </a:p>
          <a:p>
            <a:endParaRPr lang="ru-RU" sz="2400" dirty="0" smtClean="0"/>
          </a:p>
          <a:p>
            <a:r>
              <a:rPr lang="ru-RU" sz="2400" dirty="0" smtClean="0"/>
              <a:t>При достижении порога – нейрон считается обученным</a:t>
            </a:r>
            <a:br>
              <a:rPr lang="ru-RU" sz="2400" dirty="0" smtClean="0"/>
            </a:br>
            <a:endParaRPr lang="ru-RU" sz="2400" dirty="0" smtClean="0"/>
          </a:p>
          <a:p>
            <a:r>
              <a:rPr lang="ru-RU" sz="2400" dirty="0" smtClean="0"/>
              <a:t>Рост весов ограничен </a:t>
            </a:r>
            <a:r>
              <a:rPr lang="el-GR" sz="2400" dirty="0" smtClean="0"/>
              <a:t> </a:t>
            </a:r>
            <a:r>
              <a:rPr lang="el-GR" sz="2400" i="1" dirty="0" smtClean="0"/>
              <a:t>||ω||</a:t>
            </a:r>
            <a:r>
              <a:rPr lang="el-GR" sz="2400" i="1" baseline="-25000" dirty="0" smtClean="0"/>
              <a:t>2</a:t>
            </a:r>
            <a:r>
              <a:rPr lang="el-GR" sz="2400" i="1" dirty="0" smtClean="0"/>
              <a:t> &lt; </a:t>
            </a:r>
            <a:r>
              <a:rPr lang="en-US" sz="2400" i="1" dirty="0" smtClean="0"/>
              <a:t>c</a:t>
            </a:r>
            <a:r>
              <a:rPr lang="ru-RU" sz="2400" i="1" dirty="0" smtClean="0"/>
              <a:t> (с = 4)</a:t>
            </a:r>
            <a:endParaRPr lang="ru-RU" sz="2400" dirty="0"/>
          </a:p>
        </p:txBody>
      </p:sp>
      <p:pic>
        <p:nvPicPr>
          <p:cNvPr id="9" name="Содержимое 8" descr="Neuro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86847" y="1771034"/>
            <a:ext cx="3740334" cy="4351338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C:\Users\превед\Documents\Presentation Data\code_asso_neu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00" y="108000"/>
            <a:ext cx="11991474" cy="6673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905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609562" y="273352"/>
            <a:ext cx="10971684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Kinestetic perseption</a:t>
            </a:r>
          </a:p>
        </p:txBody>
      </p:sp>
      <p:pic>
        <p:nvPicPr>
          <p:cNvPr id="40" name="Рисунок 39"/>
          <p:cNvPicPr/>
          <p:nvPr/>
        </p:nvPicPr>
        <p:blipFill>
          <a:blip r:embed="rId2" cstate="print"/>
          <a:stretch/>
        </p:blipFill>
        <p:spPr>
          <a:xfrm>
            <a:off x="1000118" y="2277607"/>
            <a:ext cx="9788698" cy="249054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09562" y="273352"/>
            <a:ext cx="10971684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Short-term memory</a:t>
            </a:r>
          </a:p>
        </p:txBody>
      </p:sp>
      <p:pic>
        <p:nvPicPr>
          <p:cNvPr id="42" name="Рисунок 41"/>
          <p:cNvPicPr/>
          <p:nvPr/>
        </p:nvPicPr>
        <p:blipFill>
          <a:blip r:embed="rId2" cstate="print"/>
          <a:stretch/>
        </p:blipFill>
        <p:spPr>
          <a:xfrm>
            <a:off x="1627096" y="1998050"/>
            <a:ext cx="8909622" cy="330439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09562" y="273352"/>
            <a:ext cx="10971684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Long-term memory</a:t>
            </a:r>
          </a:p>
        </p:txBody>
      </p:sp>
      <p:pic>
        <p:nvPicPr>
          <p:cNvPr id="44" name="Рисунок 43"/>
          <p:cNvPicPr/>
          <p:nvPr/>
        </p:nvPicPr>
        <p:blipFill>
          <a:blip r:embed="rId2" cstate="print"/>
          <a:stretch/>
        </p:blipFill>
        <p:spPr>
          <a:xfrm>
            <a:off x="2256686" y="2172773"/>
            <a:ext cx="7682661" cy="324854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4004" y="365125"/>
            <a:ext cx="10515600" cy="1325563"/>
          </a:xfrm>
        </p:spPr>
        <p:txBody>
          <a:bodyPr/>
          <a:lstStyle/>
          <a:p>
            <a:r>
              <a:rPr lang="en-US" dirty="0" smtClean="0"/>
              <a:t>The</a:t>
            </a:r>
            <a:r>
              <a:rPr lang="ru-RU" dirty="0" smtClean="0"/>
              <a:t> </a:t>
            </a:r>
            <a:r>
              <a:rPr lang="en-US" dirty="0" smtClean="0"/>
              <a:t>Sound Perception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23875" y="1870363"/>
            <a:ext cx="7560874" cy="34458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28794" y="5769033"/>
            <a:ext cx="411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perception of frequencies (simplified)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138-9C6E-4237-95A7-681946AC649E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234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2737" y="381075"/>
            <a:ext cx="10515600" cy="1325563"/>
          </a:xfrm>
        </p:spPr>
        <p:txBody>
          <a:bodyPr/>
          <a:lstStyle/>
          <a:p>
            <a:r>
              <a:rPr lang="en-US" dirty="0" smtClean="0"/>
              <a:t>Speech Recognition Scheme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412003" y="3654423"/>
            <a:ext cx="282633" cy="290946"/>
            <a:chOff x="1911927" y="3823855"/>
            <a:chExt cx="282633" cy="290946"/>
          </a:xfrm>
        </p:grpSpPr>
        <p:sp>
          <p:nvSpPr>
            <p:cNvPr id="4" name="Овал 3"/>
            <p:cNvSpPr/>
            <p:nvPr/>
          </p:nvSpPr>
          <p:spPr>
            <a:xfrm>
              <a:off x="1911927" y="3823855"/>
              <a:ext cx="282633" cy="2909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>
              <a:off x="1911927" y="3823855"/>
              <a:ext cx="0" cy="2909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Прямая соединительная линия 14"/>
          <p:cNvCxnSpPr>
            <a:stCxn id="4" idx="6"/>
          </p:cNvCxnSpPr>
          <p:nvPr/>
        </p:nvCxnSpPr>
        <p:spPr>
          <a:xfrm flipV="1">
            <a:off x="1694636" y="3799895"/>
            <a:ext cx="57357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Группа 26"/>
          <p:cNvGrpSpPr/>
          <p:nvPr/>
        </p:nvGrpSpPr>
        <p:grpSpPr>
          <a:xfrm>
            <a:off x="2278875" y="3435630"/>
            <a:ext cx="1072341" cy="719051"/>
            <a:chOff x="2618509" y="3609802"/>
            <a:chExt cx="1072341" cy="719051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2618509" y="3609802"/>
              <a:ext cx="1072341" cy="7190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62772" y="3784661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ADC</a:t>
              </a:r>
              <a:endParaRPr lang="ru-RU" dirty="0"/>
            </a:p>
          </p:txBody>
        </p:sp>
      </p:grpSp>
      <p:sp>
        <p:nvSpPr>
          <p:cNvPr id="19" name="Прямоугольник 18"/>
          <p:cNvSpPr/>
          <p:nvPr/>
        </p:nvSpPr>
        <p:spPr>
          <a:xfrm>
            <a:off x="1895747" y="4300154"/>
            <a:ext cx="18385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Analog-to-digital converter</a:t>
            </a:r>
            <a:endParaRPr lang="ru-RU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281737" y="3912427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2287495" y="3002953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WM8731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3924793" y="3435630"/>
            <a:ext cx="1072341" cy="719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4113425" y="3475391"/>
            <a:ext cx="69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filter bank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3658162" y="4194442"/>
            <a:ext cx="1605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Band-pass filter</a:t>
            </a:r>
          </a:p>
          <a:p>
            <a:pPr algn="ctr"/>
            <a:r>
              <a:rPr lang="en-US" sz="1600" dirty="0" smtClean="0"/>
              <a:t>Rectifier</a:t>
            </a:r>
          </a:p>
          <a:p>
            <a:pPr algn="ctr"/>
            <a:r>
              <a:rPr lang="en-US" sz="1600" dirty="0" smtClean="0"/>
              <a:t>Low-pass filter</a:t>
            </a:r>
            <a:endParaRPr lang="ru-RU" sz="16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5570711" y="3435630"/>
            <a:ext cx="1072341" cy="719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V="1">
            <a:off x="3351215" y="3795154"/>
            <a:ext cx="57357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V="1">
            <a:off x="4997133" y="3762195"/>
            <a:ext cx="57357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83427" y="3471233"/>
            <a:ext cx="124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feature detector</a:t>
            </a:r>
            <a:endParaRPr lang="ru-RU" dirty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6643048" y="3506751"/>
            <a:ext cx="573577" cy="3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>
            <a:off x="6643045" y="3791478"/>
            <a:ext cx="5735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>
            <a:off x="6643046" y="4075711"/>
            <a:ext cx="5735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727532" y="3203008"/>
            <a:ext cx="316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</a:t>
            </a:r>
            <a:r>
              <a:rPr lang="en-US" sz="1600" baseline="-25000" dirty="0" smtClean="0"/>
              <a:t>1</a:t>
            </a:r>
            <a:endParaRPr lang="ru-RU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6725988" y="3489715"/>
            <a:ext cx="316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</a:t>
            </a:r>
            <a:r>
              <a:rPr lang="en-US" sz="1600" baseline="-25000" dirty="0"/>
              <a:t>2</a:t>
            </a:r>
            <a:endParaRPr lang="ru-RU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6725192" y="3782713"/>
            <a:ext cx="316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</a:t>
            </a:r>
            <a:r>
              <a:rPr lang="en-US" sz="1600" baseline="-25000" dirty="0"/>
              <a:t>3</a:t>
            </a:r>
            <a:endParaRPr lang="ru-RU" sz="1600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7209336" y="3446135"/>
            <a:ext cx="1072341" cy="719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7085908" y="3483353"/>
            <a:ext cx="1326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feedback neurons</a:t>
            </a:r>
            <a:endParaRPr lang="ru-RU" dirty="0"/>
          </a:p>
        </p:txBody>
      </p:sp>
      <p:cxnSp>
        <p:nvCxnSpPr>
          <p:cNvPr id="58" name="Прямая со стрелкой 57"/>
          <p:cNvCxnSpPr/>
          <p:nvPr/>
        </p:nvCxnSpPr>
        <p:spPr>
          <a:xfrm>
            <a:off x="8274657" y="3506751"/>
            <a:ext cx="573577" cy="3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>
            <a:off x="8274654" y="3791478"/>
            <a:ext cx="5735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8274655" y="4075711"/>
            <a:ext cx="5735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359141" y="3203008"/>
            <a:ext cx="421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pf</a:t>
            </a:r>
            <a:r>
              <a:rPr lang="en-US" sz="1600" baseline="-25000" dirty="0" smtClean="0"/>
              <a:t>1</a:t>
            </a:r>
            <a:endParaRPr lang="ru-RU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8357597" y="3489715"/>
            <a:ext cx="421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dirty="0" smtClean="0"/>
              <a:t>f</a:t>
            </a:r>
            <a:r>
              <a:rPr lang="en-US" sz="1600" baseline="-25000" dirty="0" smtClean="0"/>
              <a:t>2</a:t>
            </a:r>
            <a:endParaRPr lang="ru-RU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8356801" y="3782713"/>
            <a:ext cx="421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dirty="0" smtClean="0"/>
              <a:t>f</a:t>
            </a:r>
            <a:r>
              <a:rPr lang="en-US" sz="1600" baseline="-25000" dirty="0" smtClean="0"/>
              <a:t>3</a:t>
            </a:r>
            <a:endParaRPr lang="ru-RU" sz="1600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8833922" y="3440369"/>
            <a:ext cx="1072341" cy="719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TextBox 64"/>
          <p:cNvSpPr txBox="1"/>
          <p:nvPr/>
        </p:nvSpPr>
        <p:spPr>
          <a:xfrm>
            <a:off x="8710494" y="3477587"/>
            <a:ext cx="1326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neuron  groups</a:t>
            </a:r>
            <a:endParaRPr lang="ru-RU" dirty="0"/>
          </a:p>
        </p:txBody>
      </p:sp>
      <p:grpSp>
        <p:nvGrpSpPr>
          <p:cNvPr id="96" name="Группа 95"/>
          <p:cNvGrpSpPr/>
          <p:nvPr/>
        </p:nvGrpSpPr>
        <p:grpSpPr>
          <a:xfrm>
            <a:off x="8128505" y="4065512"/>
            <a:ext cx="1908474" cy="635246"/>
            <a:chOff x="8468139" y="4239684"/>
            <a:chExt cx="1908474" cy="635246"/>
          </a:xfrm>
        </p:grpSpPr>
        <p:cxnSp>
          <p:nvCxnSpPr>
            <p:cNvPr id="76" name="Прямая со стрелкой 75"/>
            <p:cNvCxnSpPr/>
            <p:nvPr/>
          </p:nvCxnSpPr>
          <p:spPr>
            <a:xfrm flipH="1" flipV="1">
              <a:off x="8468139" y="4339359"/>
              <a:ext cx="2683" cy="5355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/>
            <p:nvPr/>
          </p:nvCxnSpPr>
          <p:spPr>
            <a:xfrm>
              <a:off x="8468139" y="4861287"/>
              <a:ext cx="1908474" cy="84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единительная линия 84"/>
            <p:cNvCxnSpPr/>
            <p:nvPr/>
          </p:nvCxnSpPr>
          <p:spPr>
            <a:xfrm flipH="1" flipV="1">
              <a:off x="10362828" y="4239684"/>
              <a:ext cx="5988" cy="6300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/>
            <p:cNvCxnSpPr/>
            <p:nvPr/>
          </p:nvCxnSpPr>
          <p:spPr>
            <a:xfrm flipV="1">
              <a:off x="10246302" y="4249883"/>
              <a:ext cx="13031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8624041" y="4382418"/>
            <a:ext cx="939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feedback</a:t>
            </a:r>
            <a:endParaRPr lang="ru-RU" sz="1600" dirty="0"/>
          </a:p>
        </p:txBody>
      </p:sp>
      <p:grpSp>
        <p:nvGrpSpPr>
          <p:cNvPr id="98" name="Группа 97"/>
          <p:cNvGrpSpPr/>
          <p:nvPr/>
        </p:nvGrpSpPr>
        <p:grpSpPr>
          <a:xfrm>
            <a:off x="7715388" y="3828269"/>
            <a:ext cx="2547530" cy="1024397"/>
            <a:chOff x="8468139" y="4073287"/>
            <a:chExt cx="1908474" cy="801643"/>
          </a:xfrm>
        </p:grpSpPr>
        <p:cxnSp>
          <p:nvCxnSpPr>
            <p:cNvPr id="99" name="Прямая со стрелкой 98"/>
            <p:cNvCxnSpPr/>
            <p:nvPr/>
          </p:nvCxnSpPr>
          <p:spPr>
            <a:xfrm flipH="1" flipV="1">
              <a:off x="8468139" y="4339359"/>
              <a:ext cx="2683" cy="5355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>
            <a:xfrm>
              <a:off x="8468139" y="4861287"/>
              <a:ext cx="1908474" cy="84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 flipH="1" flipV="1">
              <a:off x="10365167" y="4073287"/>
              <a:ext cx="3648" cy="7964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>
            <a:xfrm>
              <a:off x="10109426" y="4073287"/>
              <a:ext cx="26718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Группа 114"/>
          <p:cNvGrpSpPr/>
          <p:nvPr/>
        </p:nvGrpSpPr>
        <p:grpSpPr>
          <a:xfrm>
            <a:off x="7365050" y="3538916"/>
            <a:ext cx="3136122" cy="1478931"/>
            <a:chOff x="8468139" y="3851830"/>
            <a:chExt cx="1908474" cy="1017874"/>
          </a:xfrm>
        </p:grpSpPr>
        <p:cxnSp>
          <p:nvCxnSpPr>
            <p:cNvPr id="116" name="Прямая со стрелкой 115"/>
            <p:cNvCxnSpPr/>
            <p:nvPr/>
          </p:nvCxnSpPr>
          <p:spPr>
            <a:xfrm flipV="1">
              <a:off x="8468139" y="4282861"/>
              <a:ext cx="0" cy="5784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116"/>
            <p:cNvCxnSpPr/>
            <p:nvPr/>
          </p:nvCxnSpPr>
          <p:spPr>
            <a:xfrm>
              <a:off x="8468139" y="4861287"/>
              <a:ext cx="1908474" cy="84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17"/>
            <p:cNvCxnSpPr/>
            <p:nvPr/>
          </p:nvCxnSpPr>
          <p:spPr>
            <a:xfrm flipH="1" flipV="1">
              <a:off x="10368815" y="3851830"/>
              <a:ext cx="1" cy="10178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единительная линия 118"/>
            <p:cNvCxnSpPr/>
            <p:nvPr/>
          </p:nvCxnSpPr>
          <p:spPr>
            <a:xfrm>
              <a:off x="10014584" y="3851830"/>
              <a:ext cx="35423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Прямая со стрелкой 127"/>
          <p:cNvCxnSpPr/>
          <p:nvPr/>
        </p:nvCxnSpPr>
        <p:spPr>
          <a:xfrm>
            <a:off x="9370092" y="2925848"/>
            <a:ext cx="0" cy="5097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8468018" y="2603447"/>
            <a:ext cx="18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associative input </a:t>
            </a:r>
            <a:endParaRPr lang="ru-RU" dirty="0"/>
          </a:p>
        </p:txBody>
      </p:sp>
      <p:sp>
        <p:nvSpPr>
          <p:cNvPr id="139" name="Номер слайда 1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138-9C6E-4237-95A7-681946AC649E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609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4545" y="373077"/>
            <a:ext cx="10515600" cy="1325563"/>
          </a:xfrm>
        </p:spPr>
        <p:txBody>
          <a:bodyPr/>
          <a:lstStyle/>
          <a:p>
            <a:r>
              <a:rPr lang="en-US" dirty="0"/>
              <a:t>Analog-to-digital converter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138-9C6E-4237-95A7-681946AC649E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54545" y="1924418"/>
            <a:ext cx="6277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+mj-lt"/>
              </a:rPr>
              <a:t>WM8731 - Portable Internet Audio CODEC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11534" y="3045350"/>
            <a:ext cx="50861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Stereo 24-bit multi-bit sigma delta ADC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Digital audio input word lengths from 16-32 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Sampling rates from 8kHz to 96kHz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Programmable Audio Data Interface - I2S, Left, Right Justified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49555" y="2669678"/>
            <a:ext cx="4915563" cy="368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980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373" y="404882"/>
            <a:ext cx="10515600" cy="1325563"/>
          </a:xfrm>
        </p:spPr>
        <p:txBody>
          <a:bodyPr/>
          <a:lstStyle/>
          <a:p>
            <a:r>
              <a:rPr lang="en-US" dirty="0" smtClean="0"/>
              <a:t>Signal processing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138-9C6E-4237-95A7-681946AC649E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755373" y="2011680"/>
            <a:ext cx="4403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After ADC – digital signal d(t) </a:t>
            </a:r>
            <a:endParaRPr lang="ru-RU" sz="2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373" y="2816135"/>
            <a:ext cx="4915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how to get d(</a:t>
            </a:r>
            <a:r>
              <a:rPr lang="en-US" sz="2400" dirty="0" err="1" smtClean="0"/>
              <a:t>freq</a:t>
            </a:r>
            <a:r>
              <a:rPr lang="en-US" sz="2400" dirty="0" smtClean="0"/>
              <a:t>) function?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55373" y="349748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Solution:</a:t>
            </a:r>
          </a:p>
          <a:p>
            <a:pPr marL="457200" indent="-457200">
              <a:buAutoNum type="arabicParenR"/>
            </a:pPr>
            <a:r>
              <a:rPr lang="en-US" sz="2400" dirty="0"/>
              <a:t>Fourier Transformation</a:t>
            </a:r>
          </a:p>
          <a:p>
            <a:pPr marL="457200" indent="-457200">
              <a:buFontTx/>
              <a:buAutoNum type="arabicParenR"/>
            </a:pPr>
            <a:r>
              <a:rPr lang="en-US" sz="2400" dirty="0"/>
              <a:t>Band-pass filters using</a:t>
            </a:r>
          </a:p>
          <a:p>
            <a:pPr marL="457200" indent="-457200">
              <a:buFontTx/>
              <a:buAutoNum type="arabicParenR"/>
            </a:pPr>
            <a:r>
              <a:rPr lang="en-US" sz="2400" dirty="0"/>
              <a:t>Resonator banks using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373" y="5501506"/>
            <a:ext cx="4837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Our approach: band-pass </a:t>
            </a:r>
            <a:r>
              <a:rPr lang="en-US" sz="2400" dirty="0"/>
              <a:t>filters </a:t>
            </a:r>
            <a:r>
              <a:rPr lang="en-US" sz="2400" dirty="0" smtClean="0"/>
              <a:t>using</a:t>
            </a:r>
            <a:endParaRPr lang="en-US" sz="24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73293" y="3712167"/>
            <a:ext cx="4055166" cy="300930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13173" y="429874"/>
            <a:ext cx="5711033" cy="306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1254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274</Words>
  <Application>Microsoft Office PowerPoint</Application>
  <PresentationFormat>Произвольный</PresentationFormat>
  <Paragraphs>97</Paragraphs>
  <Slides>13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5" baseType="lpstr">
      <vt:lpstr>Тема Office</vt:lpstr>
      <vt:lpstr>Уравнение</vt:lpstr>
      <vt:lpstr>XCR-2</vt:lpstr>
      <vt:lpstr>Слайд 2</vt:lpstr>
      <vt:lpstr>Слайд 3</vt:lpstr>
      <vt:lpstr>Слайд 4</vt:lpstr>
      <vt:lpstr>Слайд 5</vt:lpstr>
      <vt:lpstr>The Sound Perception</vt:lpstr>
      <vt:lpstr>Speech Recognition Scheme</vt:lpstr>
      <vt:lpstr>Analog-to-digital converter</vt:lpstr>
      <vt:lpstr>Signal processing</vt:lpstr>
      <vt:lpstr>Feature detecting</vt:lpstr>
      <vt:lpstr>Feature Detecting. Formants</vt:lpstr>
      <vt:lpstr>Detailed Scheme of Sound Signal Processing</vt:lpstr>
      <vt:lpstr>Feedback neuron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Gera</dc:creator>
  <cp:lastModifiedBy>превед</cp:lastModifiedBy>
  <cp:revision>27</cp:revision>
  <dcterms:created xsi:type="dcterms:W3CDTF">2018-04-05T20:50:28Z</dcterms:created>
  <dcterms:modified xsi:type="dcterms:W3CDTF">2018-04-06T10:37:09Z</dcterms:modified>
</cp:coreProperties>
</file>