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3A675-73D6-428D-8CCE-AF49137D2DEB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46118-6DFD-4A2B-AA30-15D87F0E0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14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25C5-2A5A-4B8D-A5B3-41368B852B60}" type="datetime1">
              <a:rPr lang="ru-RU" smtClean="0"/>
              <a:t>06.04.2018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03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4550-0BB1-46F9-9D7C-F24B04770226}" type="datetime1">
              <a:rPr lang="ru-RU" smtClean="0"/>
              <a:t>06.04.2018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78B9-70F4-4EE9-8C29-1E06C1C31027}" type="datetime1">
              <a:rPr lang="ru-RU" smtClean="0"/>
              <a:t>06.04.2018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0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FA77-B6A8-4DEF-B47A-ABF8E1EDE10D}" type="datetime1">
              <a:rPr lang="ru-RU" smtClean="0"/>
              <a:t>06.04.2018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54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1339-3BC7-4A53-90C4-C02E09EC7FA5}" type="datetime1">
              <a:rPr lang="ru-RU" smtClean="0"/>
              <a:t>06.04.2018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29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B1F3-48AA-4FED-B24B-C4841623ADAE}" type="datetime1">
              <a:rPr lang="ru-RU" smtClean="0"/>
              <a:t>06.04.2018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37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C56F-111B-4200-B5A2-849CDAF7E592}" type="datetime1">
              <a:rPr lang="ru-RU" smtClean="0"/>
              <a:t>06.04.2018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8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368B-067F-4EC9-AA59-8D2EEA48AA31}" type="datetime1">
              <a:rPr lang="ru-RU" smtClean="0"/>
              <a:t>06.04.2018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62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BA8A-A570-4C9A-8967-9533CDCEC78E}" type="datetime1">
              <a:rPr lang="ru-RU" smtClean="0"/>
              <a:t>06.04.2018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63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4E36-C30B-4420-A708-556168775659}" type="datetime1">
              <a:rPr lang="ru-RU" smtClean="0"/>
              <a:t>06.04.2018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0115-1D76-43B9-A8F8-7E5D1EFF87F9}" type="datetime1">
              <a:rPr lang="ru-RU" smtClean="0"/>
              <a:t>06.04.2018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57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12498-EF11-4837-A859-62B9351725DF}" type="datetime1">
              <a:rPr lang="ru-RU" smtClean="0"/>
              <a:t>06.04.2018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9138-9C6E-4237-95A7-681946AC64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53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8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9.jp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10.jpg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4004" y="365125"/>
            <a:ext cx="10515600" cy="1325563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ru-RU" dirty="0" smtClean="0"/>
              <a:t> </a:t>
            </a:r>
            <a:r>
              <a:rPr lang="en-US" dirty="0" smtClean="0"/>
              <a:t>Sound Perception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875" y="1870363"/>
            <a:ext cx="7560874" cy="3445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8794" y="5769033"/>
            <a:ext cx="411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perception of frequencies (simplified)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2737" y="381075"/>
            <a:ext cx="10515600" cy="1325563"/>
          </a:xfrm>
        </p:spPr>
        <p:txBody>
          <a:bodyPr/>
          <a:lstStyle/>
          <a:p>
            <a:r>
              <a:rPr lang="en-US" dirty="0" smtClean="0"/>
              <a:t>Speech Recognition Scheme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412003" y="3654423"/>
            <a:ext cx="282633" cy="290946"/>
            <a:chOff x="1911927" y="3823855"/>
            <a:chExt cx="282633" cy="290946"/>
          </a:xfrm>
        </p:grpSpPr>
        <p:sp>
          <p:nvSpPr>
            <p:cNvPr id="4" name="Овал 3"/>
            <p:cNvSpPr/>
            <p:nvPr/>
          </p:nvSpPr>
          <p:spPr>
            <a:xfrm>
              <a:off x="1911927" y="3823855"/>
              <a:ext cx="282633" cy="2909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1911927" y="3823855"/>
              <a:ext cx="0" cy="2909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Прямая соединительная линия 14"/>
          <p:cNvCxnSpPr>
            <a:stCxn id="4" idx="6"/>
          </p:cNvCxnSpPr>
          <p:nvPr/>
        </p:nvCxnSpPr>
        <p:spPr>
          <a:xfrm flipV="1">
            <a:off x="1694636" y="3799895"/>
            <a:ext cx="57357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Группа 26"/>
          <p:cNvGrpSpPr/>
          <p:nvPr/>
        </p:nvGrpSpPr>
        <p:grpSpPr>
          <a:xfrm>
            <a:off x="2278875" y="3435630"/>
            <a:ext cx="1072341" cy="719051"/>
            <a:chOff x="2618509" y="3609802"/>
            <a:chExt cx="1072341" cy="719051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2618509" y="3609802"/>
              <a:ext cx="1072341" cy="7190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62772" y="378466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ADC</a:t>
              </a:r>
              <a:endParaRPr lang="ru-RU" dirty="0"/>
            </a:p>
          </p:txBody>
        </p:sp>
      </p:grpSp>
      <p:sp>
        <p:nvSpPr>
          <p:cNvPr id="19" name="Прямоугольник 18"/>
          <p:cNvSpPr/>
          <p:nvPr/>
        </p:nvSpPr>
        <p:spPr>
          <a:xfrm>
            <a:off x="1895747" y="4300154"/>
            <a:ext cx="18385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Analog-to-digital converter</a:t>
            </a:r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281737" y="3912427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2287495" y="3002953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WM8731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924793" y="3435630"/>
            <a:ext cx="1072341" cy="719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113425" y="3475391"/>
            <a:ext cx="69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 bank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3658162" y="4194442"/>
            <a:ext cx="1605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Band-pass filter</a:t>
            </a:r>
          </a:p>
          <a:p>
            <a:pPr algn="ctr"/>
            <a:r>
              <a:rPr lang="en-US" sz="1600" dirty="0" smtClean="0"/>
              <a:t>Rectifier</a:t>
            </a:r>
          </a:p>
          <a:p>
            <a:pPr algn="ctr"/>
            <a:r>
              <a:rPr lang="en-US" sz="1600" dirty="0" smtClean="0"/>
              <a:t>Low-pass filter</a:t>
            </a:r>
            <a:endParaRPr lang="ru-RU" sz="16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5570711" y="3435630"/>
            <a:ext cx="1072341" cy="719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V="1">
            <a:off x="3351215" y="3795154"/>
            <a:ext cx="57357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4997133" y="3762195"/>
            <a:ext cx="57357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83427" y="3471233"/>
            <a:ext cx="124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 detector</a:t>
            </a:r>
            <a:endParaRPr lang="ru-RU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6643048" y="3506751"/>
            <a:ext cx="573577" cy="3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6643045" y="3791478"/>
            <a:ext cx="5735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6643046" y="4075711"/>
            <a:ext cx="5735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27532" y="3203008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</a:t>
            </a:r>
            <a:r>
              <a:rPr lang="en-US" sz="1600" baseline="-25000" dirty="0" smtClean="0"/>
              <a:t>1</a:t>
            </a:r>
            <a:endParaRPr lang="ru-RU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6725988" y="3489715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</a:t>
            </a:r>
            <a:r>
              <a:rPr lang="en-US" sz="1600" baseline="-25000" dirty="0"/>
              <a:t>2</a:t>
            </a:r>
            <a:endParaRPr lang="ru-RU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6725192" y="3782713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</a:t>
            </a:r>
            <a:r>
              <a:rPr lang="en-US" sz="1600" baseline="-25000" dirty="0"/>
              <a:t>3</a:t>
            </a:r>
            <a:endParaRPr lang="ru-RU" sz="1600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7209336" y="3446135"/>
            <a:ext cx="1072341" cy="719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7085908" y="3483353"/>
            <a:ext cx="132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feedback neurons</a:t>
            </a:r>
            <a:endParaRPr lang="ru-RU" dirty="0"/>
          </a:p>
        </p:txBody>
      </p:sp>
      <p:cxnSp>
        <p:nvCxnSpPr>
          <p:cNvPr id="58" name="Прямая со стрелкой 57"/>
          <p:cNvCxnSpPr/>
          <p:nvPr/>
        </p:nvCxnSpPr>
        <p:spPr>
          <a:xfrm>
            <a:off x="8274657" y="3506751"/>
            <a:ext cx="573577" cy="3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8274654" y="3791478"/>
            <a:ext cx="5735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8274655" y="4075711"/>
            <a:ext cx="5735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359141" y="3203008"/>
            <a:ext cx="421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pf</a:t>
            </a:r>
            <a:r>
              <a:rPr lang="en-US" sz="1600" baseline="-25000" dirty="0" smtClean="0"/>
              <a:t>1</a:t>
            </a:r>
            <a:endParaRPr lang="ru-RU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357597" y="3489715"/>
            <a:ext cx="421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f</a:t>
            </a:r>
            <a:r>
              <a:rPr lang="en-US" sz="1600" baseline="-25000" dirty="0" smtClean="0"/>
              <a:t>2</a:t>
            </a:r>
            <a:endParaRPr lang="ru-RU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8356801" y="3782713"/>
            <a:ext cx="421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f</a:t>
            </a:r>
            <a:r>
              <a:rPr lang="en-US" sz="1600" baseline="-25000" dirty="0" smtClean="0"/>
              <a:t>3</a:t>
            </a:r>
            <a:endParaRPr lang="ru-RU" sz="1600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8833922" y="3440369"/>
            <a:ext cx="1072341" cy="719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8710494" y="3477587"/>
            <a:ext cx="132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neuron  groups</a:t>
            </a:r>
            <a:endParaRPr lang="ru-RU" dirty="0"/>
          </a:p>
        </p:txBody>
      </p:sp>
      <p:grpSp>
        <p:nvGrpSpPr>
          <p:cNvPr id="96" name="Группа 95"/>
          <p:cNvGrpSpPr/>
          <p:nvPr/>
        </p:nvGrpSpPr>
        <p:grpSpPr>
          <a:xfrm>
            <a:off x="8128505" y="4065512"/>
            <a:ext cx="1908474" cy="635246"/>
            <a:chOff x="8468139" y="4239684"/>
            <a:chExt cx="1908474" cy="635246"/>
          </a:xfrm>
        </p:grpSpPr>
        <p:cxnSp>
          <p:nvCxnSpPr>
            <p:cNvPr id="76" name="Прямая со стрелкой 75"/>
            <p:cNvCxnSpPr/>
            <p:nvPr/>
          </p:nvCxnSpPr>
          <p:spPr>
            <a:xfrm flipH="1" flipV="1">
              <a:off x="8468139" y="4339359"/>
              <a:ext cx="2683" cy="5355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/>
            <p:nvPr/>
          </p:nvCxnSpPr>
          <p:spPr>
            <a:xfrm>
              <a:off x="8468139" y="4861287"/>
              <a:ext cx="1908474" cy="84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/>
            <p:cNvCxnSpPr/>
            <p:nvPr/>
          </p:nvCxnSpPr>
          <p:spPr>
            <a:xfrm flipH="1" flipV="1">
              <a:off x="10362828" y="4239684"/>
              <a:ext cx="5988" cy="6300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/>
            <p:nvPr/>
          </p:nvCxnSpPr>
          <p:spPr>
            <a:xfrm flipV="1">
              <a:off x="10246302" y="4249883"/>
              <a:ext cx="13031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8624041" y="4382418"/>
            <a:ext cx="93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feedback</a:t>
            </a:r>
            <a:endParaRPr lang="ru-RU" sz="1600" dirty="0"/>
          </a:p>
        </p:txBody>
      </p:sp>
      <p:grpSp>
        <p:nvGrpSpPr>
          <p:cNvPr id="98" name="Группа 97"/>
          <p:cNvGrpSpPr/>
          <p:nvPr/>
        </p:nvGrpSpPr>
        <p:grpSpPr>
          <a:xfrm>
            <a:off x="7715388" y="3828269"/>
            <a:ext cx="2547530" cy="1024397"/>
            <a:chOff x="8468139" y="4073287"/>
            <a:chExt cx="1908474" cy="801643"/>
          </a:xfrm>
        </p:grpSpPr>
        <p:cxnSp>
          <p:nvCxnSpPr>
            <p:cNvPr id="99" name="Прямая со стрелкой 98"/>
            <p:cNvCxnSpPr/>
            <p:nvPr/>
          </p:nvCxnSpPr>
          <p:spPr>
            <a:xfrm flipH="1" flipV="1">
              <a:off x="8468139" y="4339359"/>
              <a:ext cx="2683" cy="5355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>
            <a:xfrm>
              <a:off x="8468139" y="4861287"/>
              <a:ext cx="1908474" cy="84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 flipH="1" flipV="1">
              <a:off x="10365167" y="4073287"/>
              <a:ext cx="3648" cy="7964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>
            <a:xfrm>
              <a:off x="10109426" y="4073287"/>
              <a:ext cx="26718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Группа 114"/>
          <p:cNvGrpSpPr/>
          <p:nvPr/>
        </p:nvGrpSpPr>
        <p:grpSpPr>
          <a:xfrm>
            <a:off x="7365050" y="3538916"/>
            <a:ext cx="3136122" cy="1478931"/>
            <a:chOff x="8468139" y="3851830"/>
            <a:chExt cx="1908474" cy="1017874"/>
          </a:xfrm>
        </p:grpSpPr>
        <p:cxnSp>
          <p:nvCxnSpPr>
            <p:cNvPr id="116" name="Прямая со стрелкой 115"/>
            <p:cNvCxnSpPr/>
            <p:nvPr/>
          </p:nvCxnSpPr>
          <p:spPr>
            <a:xfrm flipV="1">
              <a:off x="8468139" y="4282861"/>
              <a:ext cx="0" cy="5784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>
              <a:off x="8468139" y="4861287"/>
              <a:ext cx="1908474" cy="84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flipH="1" flipV="1">
              <a:off x="10368815" y="3851830"/>
              <a:ext cx="1" cy="1017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>
              <a:off x="10014584" y="3851830"/>
              <a:ext cx="3542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Прямая со стрелкой 127"/>
          <p:cNvCxnSpPr/>
          <p:nvPr/>
        </p:nvCxnSpPr>
        <p:spPr>
          <a:xfrm>
            <a:off x="9370092" y="2925848"/>
            <a:ext cx="0" cy="509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468018" y="2603447"/>
            <a:ext cx="18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associative input </a:t>
            </a:r>
            <a:endParaRPr lang="ru-RU" dirty="0"/>
          </a:p>
        </p:txBody>
      </p:sp>
      <p:sp>
        <p:nvSpPr>
          <p:cNvPr id="139" name="Номер слайда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4545" y="373077"/>
            <a:ext cx="10515600" cy="1325563"/>
          </a:xfrm>
        </p:spPr>
        <p:txBody>
          <a:bodyPr/>
          <a:lstStyle/>
          <a:p>
            <a:r>
              <a:rPr lang="en-US" dirty="0"/>
              <a:t>Analog-to-digital converter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t>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54545" y="1924418"/>
            <a:ext cx="6277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+mj-lt"/>
              </a:rPr>
              <a:t>WM8731 - Portable Internet Audio CODEC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11534" y="3045350"/>
            <a:ext cx="50861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Stereo 24-bit multi-bit sigma delta 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Digital audio input word lengths from 16-32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Sampling rates from 8kHz to 96kHz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Programmable Audio Data Interface - I2S, Left, Right Justified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555" y="2669678"/>
            <a:ext cx="4915563" cy="368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373" y="404882"/>
            <a:ext cx="10515600" cy="1325563"/>
          </a:xfrm>
        </p:spPr>
        <p:txBody>
          <a:bodyPr/>
          <a:lstStyle/>
          <a:p>
            <a:r>
              <a:rPr lang="en-US" dirty="0" smtClean="0"/>
              <a:t>Signal processing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t>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55373" y="2011680"/>
            <a:ext cx="440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After ADC – digital signal d(t) </a:t>
            </a:r>
            <a:endParaRPr lang="ru-RU" sz="2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373" y="2816135"/>
            <a:ext cx="4915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how to get d(</a:t>
            </a:r>
            <a:r>
              <a:rPr lang="en-US" sz="2400" dirty="0" err="1" smtClean="0"/>
              <a:t>freq</a:t>
            </a:r>
            <a:r>
              <a:rPr lang="en-US" sz="2400" dirty="0" smtClean="0"/>
              <a:t>) function?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55373" y="349748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Solution:</a:t>
            </a:r>
          </a:p>
          <a:p>
            <a:pPr marL="457200" indent="-457200">
              <a:buAutoNum type="arabicParenR"/>
            </a:pPr>
            <a:r>
              <a:rPr lang="en-US" sz="2400" dirty="0"/>
              <a:t>Fourier Transformation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Band-pass filters using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Resonator banks using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373" y="5501506"/>
            <a:ext cx="4837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Our approach: band-pass </a:t>
            </a:r>
            <a:r>
              <a:rPr lang="en-US" sz="2400" dirty="0"/>
              <a:t>filters </a:t>
            </a:r>
            <a:r>
              <a:rPr lang="en-US" sz="2400" dirty="0" smtClean="0"/>
              <a:t>using</a:t>
            </a:r>
            <a:endParaRPr lang="en-US" sz="2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293" y="3712167"/>
            <a:ext cx="4055166" cy="300930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173" y="429874"/>
            <a:ext cx="5711033" cy="306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373" y="404882"/>
            <a:ext cx="10515600" cy="1325563"/>
          </a:xfrm>
        </p:spPr>
        <p:txBody>
          <a:bodyPr/>
          <a:lstStyle/>
          <a:p>
            <a:r>
              <a:rPr lang="en-US" dirty="0" smtClean="0"/>
              <a:t>Feature detecting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t>6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97564" y="2011680"/>
            <a:ext cx="5780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After Filter bank – digital signal d(</a:t>
            </a:r>
            <a:r>
              <a:rPr lang="en-US" sz="2800" dirty="0" err="1" smtClean="0">
                <a:latin typeface="+mj-lt"/>
              </a:rPr>
              <a:t>freq</a:t>
            </a:r>
            <a:r>
              <a:rPr lang="en-US" sz="2800" dirty="0" smtClean="0">
                <a:latin typeface="+mj-lt"/>
              </a:rPr>
              <a:t>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564" y="2816135"/>
            <a:ext cx="396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how to get features?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97564" y="3675439"/>
            <a:ext cx="5001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Solution</a:t>
            </a:r>
            <a:r>
              <a:rPr lang="en-US" sz="2400" dirty="0" smtClean="0"/>
              <a:t>: using of human voice properties (Vowels Formants)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373" y="5343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97565" y="5112444"/>
            <a:ext cx="5565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Formant is a concentration of acoustic energy around a particular frequency in the speech wave</a:t>
            </a:r>
            <a:endParaRPr lang="ru-RU" sz="2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377" y="1161578"/>
            <a:ext cx="5716768" cy="27466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72493" y="3733080"/>
            <a:ext cx="307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pitch – fundamental frequency</a:t>
            </a:r>
            <a:endParaRPr lang="ru-RU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814706" y="4312374"/>
            <a:ext cx="259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male voice: 80–200 Hz</a:t>
            </a:r>
          </a:p>
          <a:p>
            <a:pPr algn="ctr"/>
            <a:r>
              <a:rPr lang="en-US" dirty="0"/>
              <a:t>female </a:t>
            </a:r>
            <a:r>
              <a:rPr lang="en-US" dirty="0" smtClean="0"/>
              <a:t>voice: 150–350 </a:t>
            </a:r>
            <a:r>
              <a:rPr lang="en-US" dirty="0"/>
              <a:t>Hz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494296" y="5478318"/>
            <a:ext cx="104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Red</a:t>
            </a:r>
            <a:r>
              <a:rPr lang="en-US" sz="2400" dirty="0" smtClean="0"/>
              <a:t> -&gt; </a:t>
            </a:r>
            <a:endParaRPr lang="ru-RU" sz="2400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745208"/>
              </p:ext>
            </p:extLst>
          </p:nvPr>
        </p:nvGraphicFramePr>
        <p:xfrm>
          <a:off x="7371866" y="5459840"/>
          <a:ext cx="466909" cy="528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Уравнение" r:id="rId4" imgW="190440" imgH="215640" progId="Equation.3">
                  <p:embed/>
                </p:oleObj>
              </mc:Choice>
              <mc:Fallback>
                <p:oleObj name="Уравнение" r:id="rId4" imgW="1904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71866" y="5459840"/>
                        <a:ext cx="466909" cy="528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8082128" y="5461347"/>
            <a:ext cx="1337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Green</a:t>
            </a:r>
            <a:r>
              <a:rPr lang="en-US" sz="2400" dirty="0" smtClean="0"/>
              <a:t> </a:t>
            </a:r>
            <a:r>
              <a:rPr lang="en-US" sz="2400" dirty="0"/>
              <a:t>-&gt; </a:t>
            </a:r>
            <a:endParaRPr lang="ru-RU" sz="2400" dirty="0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193284"/>
              </p:ext>
            </p:extLst>
          </p:nvPr>
        </p:nvGraphicFramePr>
        <p:xfrm>
          <a:off x="9188612" y="5416803"/>
          <a:ext cx="5762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Уравнение" r:id="rId6" imgW="215640" imgH="215640" progId="Equation.3">
                  <p:embed/>
                </p:oleObj>
              </mc:Choice>
              <mc:Fallback>
                <p:oleObj name="Уравнение" r:id="rId6" imgW="2156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88612" y="5416803"/>
                        <a:ext cx="576263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10004016" y="5457048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Blue</a:t>
            </a:r>
            <a:r>
              <a:rPr lang="en-US" sz="2400" dirty="0" smtClean="0"/>
              <a:t> </a:t>
            </a:r>
            <a:r>
              <a:rPr lang="en-US" sz="2400" dirty="0"/>
              <a:t>-&gt; </a:t>
            </a:r>
            <a:endParaRPr lang="ru-RU" sz="2400" dirty="0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58521"/>
              </p:ext>
            </p:extLst>
          </p:nvPr>
        </p:nvGraphicFramePr>
        <p:xfrm>
          <a:off x="11041856" y="5423561"/>
          <a:ext cx="62388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Уравнение" r:id="rId8" imgW="253800" imgH="215640" progId="Equation.3">
                  <p:embed/>
                </p:oleObj>
              </mc:Choice>
              <mc:Fallback>
                <p:oleObj name="Уравнение" r:id="rId8" imgW="253800" imgH="215640" progId="Equation.3">
                  <p:embed/>
                  <p:pic>
                    <p:nvPicPr>
                      <p:cNvPr id="18" name="Объект 1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041856" y="5423561"/>
                        <a:ext cx="623887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34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Detecting. Formants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74" y="3493458"/>
            <a:ext cx="4810125" cy="28003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4" y="3420828"/>
            <a:ext cx="5395622" cy="27965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3555" y="1779288"/>
            <a:ext cx="104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Red</a:t>
            </a:r>
            <a:r>
              <a:rPr lang="en-US" sz="2400" dirty="0" smtClean="0"/>
              <a:t> -&gt; </a:t>
            </a:r>
            <a:endParaRPr lang="ru-RU" sz="24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848050"/>
              </p:ext>
            </p:extLst>
          </p:nvPr>
        </p:nvGraphicFramePr>
        <p:xfrm>
          <a:off x="1941125" y="1760810"/>
          <a:ext cx="466909" cy="528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Уравнение" r:id="rId5" imgW="190440" imgH="215640" progId="Equation.3">
                  <p:embed/>
                </p:oleObj>
              </mc:Choice>
              <mc:Fallback>
                <p:oleObj name="Уравнение" r:id="rId5" imgW="190440" imgH="215640" progId="Equation.3">
                  <p:embed/>
                  <p:pic>
                    <p:nvPicPr>
                      <p:cNvPr id="18" name="Объект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1125" y="1760810"/>
                        <a:ext cx="466909" cy="528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651387" y="1762317"/>
            <a:ext cx="1337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Green</a:t>
            </a:r>
            <a:r>
              <a:rPr lang="en-US" sz="2400" dirty="0" smtClean="0"/>
              <a:t> </a:t>
            </a:r>
            <a:r>
              <a:rPr lang="en-US" sz="2400" dirty="0"/>
              <a:t>-&gt; </a:t>
            </a:r>
            <a:endParaRPr lang="ru-RU" sz="2400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195903"/>
              </p:ext>
            </p:extLst>
          </p:nvPr>
        </p:nvGraphicFramePr>
        <p:xfrm>
          <a:off x="3757871" y="1717773"/>
          <a:ext cx="5762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Уравнение" r:id="rId7" imgW="215640" imgH="215640" progId="Equation.3">
                  <p:embed/>
                </p:oleObj>
              </mc:Choice>
              <mc:Fallback>
                <p:oleObj name="Уравнение" r:id="rId7" imgW="215640" imgH="215640" progId="Equation.3">
                  <p:embed/>
                  <p:pic>
                    <p:nvPicPr>
                      <p:cNvPr id="20" name="Объект 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7871" y="1717773"/>
                        <a:ext cx="576263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4573275" y="1758018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Blue</a:t>
            </a:r>
            <a:r>
              <a:rPr lang="en-US" sz="2400" dirty="0" smtClean="0"/>
              <a:t> </a:t>
            </a:r>
            <a:r>
              <a:rPr lang="en-US" sz="2400" dirty="0"/>
              <a:t>-&gt; </a:t>
            </a:r>
            <a:endParaRPr lang="ru-RU" sz="240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575663"/>
              </p:ext>
            </p:extLst>
          </p:nvPr>
        </p:nvGraphicFramePr>
        <p:xfrm>
          <a:off x="5611115" y="1724531"/>
          <a:ext cx="62388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Уравнение" r:id="rId9" imgW="253800" imgH="215640" progId="Equation.3">
                  <p:embed/>
                </p:oleObj>
              </mc:Choice>
              <mc:Fallback>
                <p:oleObj name="Уравнение" r:id="rId9" imgW="253800" imgH="215640" progId="Equation.3">
                  <p:embed/>
                  <p:pic>
                    <p:nvPicPr>
                      <p:cNvPr id="22" name="Объект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11115" y="1724531"/>
                        <a:ext cx="623887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1224" y="3068467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034377" y="3068467"/>
            <a:ext cx="1130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frequency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762833" y="1394607"/>
            <a:ext cx="1810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2&lt;n&lt;=4</a:t>
            </a:r>
            <a:endParaRPr lang="ru-RU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7451423" y="2103480"/>
            <a:ext cx="4141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Two Formants – too few</a:t>
            </a:r>
          </a:p>
          <a:p>
            <a:pPr algn="ctr"/>
            <a:r>
              <a:rPr lang="en-US" sz="2400" dirty="0" smtClean="0"/>
              <a:t>Four Formants – always enough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18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5320" y="410745"/>
            <a:ext cx="5987725" cy="1325563"/>
          </a:xfrm>
        </p:spPr>
        <p:txBody>
          <a:bodyPr/>
          <a:lstStyle/>
          <a:p>
            <a:r>
              <a:rPr lang="en-US" dirty="0" smtClean="0"/>
              <a:t>Detailed Scheme of Sound Signal Processing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34454" y="6355251"/>
            <a:ext cx="2743200" cy="365125"/>
          </a:xfrm>
        </p:spPr>
        <p:txBody>
          <a:bodyPr/>
          <a:lstStyle/>
          <a:p>
            <a:fld id="{8EFF9138-9C6E-4237-95A7-681946AC649E}" type="slidenum">
              <a:rPr lang="ru-RU" smtClean="0"/>
              <a:t>8</a:t>
            </a:fld>
            <a:endParaRPr lang="ru-RU"/>
          </a:p>
        </p:txBody>
      </p:sp>
      <p:grpSp>
        <p:nvGrpSpPr>
          <p:cNvPr id="136" name="Группа 135"/>
          <p:cNvGrpSpPr/>
          <p:nvPr/>
        </p:nvGrpSpPr>
        <p:grpSpPr>
          <a:xfrm>
            <a:off x="1350553" y="2608027"/>
            <a:ext cx="9542734" cy="3633966"/>
            <a:chOff x="1549336" y="2796109"/>
            <a:chExt cx="9056865" cy="3223248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2498047" y="4106445"/>
              <a:ext cx="282633" cy="290946"/>
              <a:chOff x="1911927" y="3823855"/>
              <a:chExt cx="282633" cy="290946"/>
            </a:xfrm>
          </p:grpSpPr>
          <p:sp>
            <p:nvSpPr>
              <p:cNvPr id="7" name="Овал 6"/>
              <p:cNvSpPr/>
              <p:nvPr/>
            </p:nvSpPr>
            <p:spPr>
              <a:xfrm>
                <a:off x="1911927" y="3823855"/>
                <a:ext cx="282633" cy="2909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1911927" y="3823855"/>
                <a:ext cx="0" cy="2909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Группа 9"/>
            <p:cNvGrpSpPr/>
            <p:nvPr/>
          </p:nvGrpSpPr>
          <p:grpSpPr>
            <a:xfrm>
              <a:off x="3727847" y="3883083"/>
              <a:ext cx="1072341" cy="719051"/>
              <a:chOff x="2618509" y="3609802"/>
              <a:chExt cx="1072341" cy="719051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2618509" y="3609802"/>
                <a:ext cx="1072341" cy="7190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862772" y="3784661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ADC</a:t>
                </a:r>
                <a:endParaRPr lang="ru-RU" dirty="0"/>
              </a:p>
            </p:txBody>
          </p:sp>
        </p:grpSp>
        <p:sp>
          <p:nvSpPr>
            <p:cNvPr id="13" name="Прямоугольник 12"/>
            <p:cNvSpPr/>
            <p:nvPr/>
          </p:nvSpPr>
          <p:spPr>
            <a:xfrm>
              <a:off x="3344719" y="4747607"/>
              <a:ext cx="183859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Analog-to-digital converter</a:t>
              </a:r>
              <a:endParaRPr lang="ru-RU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61232" y="4358540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mic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36467" y="3450406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WM8731</a:t>
              </a:r>
              <a:endParaRPr lang="ru-RU" dirty="0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5738536" y="3892392"/>
              <a:ext cx="1072341" cy="7190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27168" y="3932153"/>
              <a:ext cx="695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filter bank</a:t>
              </a:r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71905" y="4651204"/>
              <a:ext cx="16056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Band-pass filter</a:t>
              </a:r>
            </a:p>
            <a:p>
              <a:pPr algn="ctr"/>
              <a:r>
                <a:rPr lang="en-US" sz="1600" dirty="0" smtClean="0"/>
                <a:t>Rectifier</a:t>
              </a:r>
            </a:p>
            <a:p>
              <a:pPr algn="ctr"/>
              <a:r>
                <a:rPr lang="en-US" sz="1600" dirty="0" smtClean="0"/>
                <a:t>Low-pass filter</a:t>
              </a:r>
              <a:endParaRPr lang="ru-RU" sz="1600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7764519" y="3879309"/>
              <a:ext cx="1072341" cy="7190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77235" y="3914912"/>
              <a:ext cx="12469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detector</a:t>
              </a:r>
              <a:endParaRPr lang="ru-RU" dirty="0"/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>
              <a:off x="8836856" y="3950430"/>
              <a:ext cx="573577" cy="3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>
              <a:off x="8836853" y="4235157"/>
              <a:ext cx="5735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8836854" y="4519390"/>
              <a:ext cx="5735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Прямоугольник 28"/>
            <p:cNvSpPr/>
            <p:nvPr/>
          </p:nvSpPr>
          <p:spPr>
            <a:xfrm>
              <a:off x="9403144" y="3889814"/>
              <a:ext cx="1072341" cy="7190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79716" y="3927032"/>
              <a:ext cx="13264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feedback neuron</a:t>
              </a:r>
              <a:endParaRPr lang="ru-RU" dirty="0"/>
            </a:p>
          </p:txBody>
        </p:sp>
        <p:cxnSp>
          <p:nvCxnSpPr>
            <p:cNvPr id="67" name="Прямая со стрелкой 66"/>
            <p:cNvCxnSpPr>
              <a:stCxn id="7" idx="6"/>
              <a:endCxn id="11" idx="1"/>
            </p:cNvCxnSpPr>
            <p:nvPr/>
          </p:nvCxnSpPr>
          <p:spPr>
            <a:xfrm flipV="1">
              <a:off x="2780680" y="4242609"/>
              <a:ext cx="947167" cy="93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/>
            <p:nvPr/>
          </p:nvCxnSpPr>
          <p:spPr>
            <a:xfrm flipV="1">
              <a:off x="1549336" y="4243804"/>
              <a:ext cx="947167" cy="93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Полилиния 80"/>
            <p:cNvSpPr/>
            <p:nvPr/>
          </p:nvSpPr>
          <p:spPr>
            <a:xfrm>
              <a:off x="1567069" y="3883083"/>
              <a:ext cx="818536" cy="812658"/>
            </a:xfrm>
            <a:custGeom>
              <a:avLst/>
              <a:gdLst>
                <a:gd name="connsiteX0" fmla="*/ 0 w 818536"/>
                <a:gd name="connsiteY0" fmla="*/ 833888 h 1642152"/>
                <a:gd name="connsiteX1" fmla="*/ 258097 w 818536"/>
                <a:gd name="connsiteY1" fmla="*/ 22726 h 1642152"/>
                <a:gd name="connsiteX2" fmla="*/ 567813 w 818536"/>
                <a:gd name="connsiteY2" fmla="*/ 1630301 h 1642152"/>
                <a:gd name="connsiteX3" fmla="*/ 818536 w 818536"/>
                <a:gd name="connsiteY3" fmla="*/ 738023 h 164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536" h="1642152">
                  <a:moveTo>
                    <a:pt x="0" y="833888"/>
                  </a:moveTo>
                  <a:cubicBezTo>
                    <a:pt x="81731" y="361939"/>
                    <a:pt x="163462" y="-110009"/>
                    <a:pt x="258097" y="22726"/>
                  </a:cubicBezTo>
                  <a:cubicBezTo>
                    <a:pt x="352732" y="155461"/>
                    <a:pt x="474407" y="1511085"/>
                    <a:pt x="567813" y="1630301"/>
                  </a:cubicBezTo>
                  <a:cubicBezTo>
                    <a:pt x="661219" y="1749517"/>
                    <a:pt x="737420" y="934668"/>
                    <a:pt x="818536" y="738023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олилиния 81"/>
            <p:cNvSpPr/>
            <p:nvPr/>
          </p:nvSpPr>
          <p:spPr>
            <a:xfrm>
              <a:off x="2809065" y="3866676"/>
              <a:ext cx="818536" cy="812658"/>
            </a:xfrm>
            <a:custGeom>
              <a:avLst/>
              <a:gdLst>
                <a:gd name="connsiteX0" fmla="*/ 0 w 818536"/>
                <a:gd name="connsiteY0" fmla="*/ 833888 h 1642152"/>
                <a:gd name="connsiteX1" fmla="*/ 258097 w 818536"/>
                <a:gd name="connsiteY1" fmla="*/ 22726 h 1642152"/>
                <a:gd name="connsiteX2" fmla="*/ 567813 w 818536"/>
                <a:gd name="connsiteY2" fmla="*/ 1630301 h 1642152"/>
                <a:gd name="connsiteX3" fmla="*/ 818536 w 818536"/>
                <a:gd name="connsiteY3" fmla="*/ 738023 h 164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536" h="1642152">
                  <a:moveTo>
                    <a:pt x="0" y="833888"/>
                  </a:moveTo>
                  <a:cubicBezTo>
                    <a:pt x="81731" y="361939"/>
                    <a:pt x="163462" y="-110009"/>
                    <a:pt x="258097" y="22726"/>
                  </a:cubicBezTo>
                  <a:cubicBezTo>
                    <a:pt x="352732" y="155461"/>
                    <a:pt x="474407" y="1511085"/>
                    <a:pt x="567813" y="1630301"/>
                  </a:cubicBezTo>
                  <a:cubicBezTo>
                    <a:pt x="661219" y="1749517"/>
                    <a:pt x="737420" y="934668"/>
                    <a:pt x="818536" y="738023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33814" y="3272355"/>
              <a:ext cx="773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Sound wave</a:t>
              </a:r>
              <a:endParaRPr lang="ru-RU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98408" y="2950631"/>
              <a:ext cx="8854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Analog signal, s(t)</a:t>
              </a:r>
              <a:endParaRPr lang="ru-RU" dirty="0"/>
            </a:p>
          </p:txBody>
        </p:sp>
        <p:cxnSp>
          <p:nvCxnSpPr>
            <p:cNvPr id="85" name="Прямая со стрелкой 84"/>
            <p:cNvCxnSpPr/>
            <p:nvPr/>
          </p:nvCxnSpPr>
          <p:spPr>
            <a:xfrm flipV="1">
              <a:off x="4791369" y="4232605"/>
              <a:ext cx="947167" cy="93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Группа 110"/>
            <p:cNvGrpSpPr/>
            <p:nvPr/>
          </p:nvGrpSpPr>
          <p:grpSpPr>
            <a:xfrm>
              <a:off x="4788211" y="3796672"/>
              <a:ext cx="865763" cy="405582"/>
              <a:chOff x="353859" y="5759244"/>
              <a:chExt cx="1157145" cy="405582"/>
            </a:xfrm>
          </p:grpSpPr>
          <p:cxnSp>
            <p:nvCxnSpPr>
              <p:cNvPr id="95" name="Прямая соединительная линия 94"/>
              <p:cNvCxnSpPr/>
              <p:nvPr/>
            </p:nvCxnSpPr>
            <p:spPr>
              <a:xfrm flipV="1">
                <a:off x="353859" y="6161276"/>
                <a:ext cx="397687" cy="17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743258" y="5759244"/>
                <a:ext cx="8288" cy="40558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 flipV="1">
                <a:off x="739466" y="5766489"/>
                <a:ext cx="397687" cy="17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 flipV="1">
                <a:off x="1128865" y="5759244"/>
                <a:ext cx="8288" cy="40558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 flipV="1">
                <a:off x="1113317" y="6163051"/>
                <a:ext cx="397687" cy="17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/>
            <p:cNvSpPr txBox="1"/>
            <p:nvPr/>
          </p:nvSpPr>
          <p:spPr>
            <a:xfrm>
              <a:off x="4829410" y="2880026"/>
              <a:ext cx="8245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Digital signal, d(t)</a:t>
              </a:r>
              <a:endParaRPr lang="ru-RU" dirty="0"/>
            </a:p>
          </p:txBody>
        </p:sp>
        <p:cxnSp>
          <p:nvCxnSpPr>
            <p:cNvPr id="113" name="Прямая со стрелкой 112"/>
            <p:cNvCxnSpPr/>
            <p:nvPr/>
          </p:nvCxnSpPr>
          <p:spPr>
            <a:xfrm flipV="1">
              <a:off x="6823587" y="4233704"/>
              <a:ext cx="947167" cy="93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Группа 113"/>
            <p:cNvGrpSpPr/>
            <p:nvPr/>
          </p:nvGrpSpPr>
          <p:grpSpPr>
            <a:xfrm>
              <a:off x="6811472" y="3797744"/>
              <a:ext cx="865763" cy="405582"/>
              <a:chOff x="353859" y="5759244"/>
              <a:chExt cx="1157145" cy="405582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>
              <a:xfrm flipV="1">
                <a:off x="353859" y="6161276"/>
                <a:ext cx="397687" cy="17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>
              <a:xfrm flipV="1">
                <a:off x="743258" y="5759244"/>
                <a:ext cx="8288" cy="40558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>
              <a:xfrm flipV="1">
                <a:off x="739466" y="5766489"/>
                <a:ext cx="397687" cy="17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>
              <a:xfrm flipV="1">
                <a:off x="1128865" y="5759244"/>
                <a:ext cx="8288" cy="40558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>
              <a:xfrm flipV="1">
                <a:off x="1113317" y="6163051"/>
                <a:ext cx="397687" cy="17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Прямоугольник 119"/>
            <p:cNvSpPr/>
            <p:nvPr/>
          </p:nvSpPr>
          <p:spPr>
            <a:xfrm>
              <a:off x="6575460" y="2880026"/>
              <a:ext cx="13465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Digital signal, d(</a:t>
              </a:r>
              <a:r>
                <a:rPr lang="en-US" dirty="0" err="1" smtClean="0"/>
                <a:t>freq</a:t>
              </a:r>
              <a:r>
                <a:rPr lang="en-US" dirty="0" smtClean="0"/>
                <a:t>)</a:t>
              </a:r>
              <a:endParaRPr lang="ru-RU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774293" y="4628738"/>
              <a:ext cx="1070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Formants</a:t>
              </a:r>
            </a:p>
            <a:p>
              <a:pPr algn="ctr"/>
              <a:r>
                <a:rPr lang="en-US" dirty="0" smtClean="0"/>
                <a:t>of vowels</a:t>
              </a:r>
              <a:endParaRPr lang="ru-RU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828169" y="3635072"/>
              <a:ext cx="49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red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770493" y="3928402"/>
              <a:ext cx="662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</a:rPr>
                <a:t>green</a:t>
              </a:r>
              <a:endParaRPr lang="ru-RU" sz="1600" dirty="0">
                <a:solidFill>
                  <a:srgbClr val="00B05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803611" y="4207100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blue</a:t>
              </a:r>
              <a:endParaRPr lang="ru-RU" dirty="0">
                <a:solidFill>
                  <a:srgbClr val="00B0F0"/>
                </a:solidFill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5572151" y="2796109"/>
              <a:ext cx="5034050" cy="280161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922042" y="565002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FPGA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6083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254</Words>
  <Application>Microsoft Office PowerPoint</Application>
  <PresentationFormat>Широкоэкранный</PresentationFormat>
  <Paragraphs>84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Microsoft Equation 3.0</vt:lpstr>
      <vt:lpstr>Презентация PowerPoint</vt:lpstr>
      <vt:lpstr>The Sound Perception</vt:lpstr>
      <vt:lpstr>Speech Recognition Scheme</vt:lpstr>
      <vt:lpstr>Analog-to-digital converter</vt:lpstr>
      <vt:lpstr>Signal processing</vt:lpstr>
      <vt:lpstr>Feature detecting</vt:lpstr>
      <vt:lpstr>Feature Detecting. Formants</vt:lpstr>
      <vt:lpstr>Detailed Scheme of Sound Signal Processing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Gera</dc:creator>
  <cp:lastModifiedBy>Gera</cp:lastModifiedBy>
  <cp:revision>23</cp:revision>
  <dcterms:created xsi:type="dcterms:W3CDTF">2018-04-05T20:50:28Z</dcterms:created>
  <dcterms:modified xsi:type="dcterms:W3CDTF">2018-04-06T00:11:40Z</dcterms:modified>
</cp:coreProperties>
</file>