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40"/>
  </p:notesMasterIdLst>
  <p:handoutMasterIdLst>
    <p:handoutMasterId r:id="rId41"/>
  </p:handoutMasterIdLst>
  <p:sldIdLst>
    <p:sldId id="270" r:id="rId2"/>
    <p:sldId id="271" r:id="rId3"/>
    <p:sldId id="277" r:id="rId4"/>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 id="293" r:id="rId18"/>
    <p:sldId id="294" r:id="rId19"/>
    <p:sldId id="295" r:id="rId20"/>
    <p:sldId id="296" r:id="rId21"/>
    <p:sldId id="314" r:id="rId22"/>
    <p:sldId id="317" r:id="rId23"/>
    <p:sldId id="286" r:id="rId24"/>
    <p:sldId id="297" r:id="rId25"/>
    <p:sldId id="298" r:id="rId26"/>
    <p:sldId id="299" r:id="rId27"/>
    <p:sldId id="301" r:id="rId28"/>
    <p:sldId id="302" r:id="rId29"/>
    <p:sldId id="304" r:id="rId30"/>
    <p:sldId id="303" r:id="rId31"/>
    <p:sldId id="306" r:id="rId32"/>
    <p:sldId id="307" r:id="rId33"/>
    <p:sldId id="308" r:id="rId34"/>
    <p:sldId id="309" r:id="rId35"/>
    <p:sldId id="310" r:id="rId36"/>
    <p:sldId id="311" r:id="rId37"/>
    <p:sldId id="313" r:id="rId38"/>
    <p:sldId id="31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870" y="108"/>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56BEE-B6C9-4ACF-BC90-C81780122828}"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5BE8776E-2040-4CD3-BB38-FB40617EA339}">
      <dgm:prSet/>
      <dgm:spPr/>
      <dgm:t>
        <a:bodyPr/>
        <a:lstStyle/>
        <a:p>
          <a:pPr>
            <a:defRPr b="1"/>
          </a:pPr>
          <a:r>
            <a:rPr lang="en-IN" dirty="0"/>
            <a:t>Data Cleaning</a:t>
          </a:r>
          <a:endParaRPr lang="en-US" dirty="0"/>
        </a:p>
      </dgm:t>
    </dgm:pt>
    <dgm:pt modelId="{3345F017-7A05-407C-9661-46F0CDAD5E8C}" type="parTrans" cxnId="{3C5435A3-CFF1-479B-8620-422E6FED2529}">
      <dgm:prSet/>
      <dgm:spPr/>
      <dgm:t>
        <a:bodyPr/>
        <a:lstStyle/>
        <a:p>
          <a:endParaRPr lang="en-US"/>
        </a:p>
      </dgm:t>
    </dgm:pt>
    <dgm:pt modelId="{402E7B1C-512A-4B51-AA1D-1E19301CF6D0}" type="sibTrans" cxnId="{3C5435A3-CFF1-479B-8620-422E6FED2529}">
      <dgm:prSet/>
      <dgm:spPr/>
      <dgm:t>
        <a:bodyPr/>
        <a:lstStyle/>
        <a:p>
          <a:endParaRPr lang="en-US"/>
        </a:p>
      </dgm:t>
    </dgm:pt>
    <dgm:pt modelId="{61C3FA14-3023-44EA-BFB9-2267B1D03ABE}">
      <dgm:prSet/>
      <dgm:spPr/>
      <dgm:t>
        <a:bodyPr/>
        <a:lstStyle/>
        <a:p>
          <a:r>
            <a:rPr lang="en-IN" dirty="0"/>
            <a:t>Dealing with Nulls &amp; NA</a:t>
          </a:r>
          <a:endParaRPr lang="en-US" dirty="0"/>
        </a:p>
      </dgm:t>
    </dgm:pt>
    <dgm:pt modelId="{D00B015C-A680-44A5-B5BD-099A3D829BF1}" type="parTrans" cxnId="{B1F433A0-8F6B-4D04-931C-B9A1DAE77A09}">
      <dgm:prSet/>
      <dgm:spPr/>
      <dgm:t>
        <a:bodyPr/>
        <a:lstStyle/>
        <a:p>
          <a:endParaRPr lang="en-US"/>
        </a:p>
      </dgm:t>
    </dgm:pt>
    <dgm:pt modelId="{FCE715CF-E896-4F8C-B347-5473BD5A536E}" type="sibTrans" cxnId="{B1F433A0-8F6B-4D04-931C-B9A1DAE77A09}">
      <dgm:prSet/>
      <dgm:spPr/>
      <dgm:t>
        <a:bodyPr/>
        <a:lstStyle/>
        <a:p>
          <a:endParaRPr lang="en-US"/>
        </a:p>
      </dgm:t>
    </dgm:pt>
    <dgm:pt modelId="{D2897562-67E7-43B0-B467-6356008F401F}">
      <dgm:prSet/>
      <dgm:spPr/>
      <dgm:t>
        <a:bodyPr/>
        <a:lstStyle/>
        <a:p>
          <a:r>
            <a:rPr lang="en-IN" dirty="0"/>
            <a:t>Filling in Missing Information</a:t>
          </a:r>
          <a:endParaRPr lang="en-US" dirty="0"/>
        </a:p>
      </dgm:t>
    </dgm:pt>
    <dgm:pt modelId="{0D1B451D-4FDD-482C-B0D7-8B99FD1F0BAB}" type="parTrans" cxnId="{0D8B784C-F1F4-42BD-A8FC-D22AC1306199}">
      <dgm:prSet/>
      <dgm:spPr/>
      <dgm:t>
        <a:bodyPr/>
        <a:lstStyle/>
        <a:p>
          <a:endParaRPr lang="en-US"/>
        </a:p>
      </dgm:t>
    </dgm:pt>
    <dgm:pt modelId="{8420CAD3-7659-4AD9-BCA8-432ADAD1EE51}" type="sibTrans" cxnId="{0D8B784C-F1F4-42BD-A8FC-D22AC1306199}">
      <dgm:prSet/>
      <dgm:spPr/>
      <dgm:t>
        <a:bodyPr/>
        <a:lstStyle/>
        <a:p>
          <a:endParaRPr lang="en-US"/>
        </a:p>
      </dgm:t>
    </dgm:pt>
    <dgm:pt modelId="{6C4890C6-221F-4ABF-A464-BAD5634D56E5}">
      <dgm:prSet/>
      <dgm:spPr/>
      <dgm:t>
        <a:bodyPr/>
        <a:lstStyle/>
        <a:p>
          <a:pPr>
            <a:defRPr b="1"/>
          </a:pPr>
          <a:r>
            <a:rPr lang="en-IN" dirty="0"/>
            <a:t>Data Conversions &amp; Extraction</a:t>
          </a:r>
          <a:endParaRPr lang="en-US" dirty="0"/>
        </a:p>
      </dgm:t>
    </dgm:pt>
    <dgm:pt modelId="{AA90E8DC-0758-41CA-9BFF-B010D5598B32}" type="parTrans" cxnId="{6F117408-4C31-4091-957B-5E19F87D0D88}">
      <dgm:prSet/>
      <dgm:spPr/>
      <dgm:t>
        <a:bodyPr/>
        <a:lstStyle/>
        <a:p>
          <a:endParaRPr lang="en-US"/>
        </a:p>
      </dgm:t>
    </dgm:pt>
    <dgm:pt modelId="{4EB56FA5-C820-481E-B4C8-828539127FF8}" type="sibTrans" cxnId="{6F117408-4C31-4091-957B-5E19F87D0D88}">
      <dgm:prSet/>
      <dgm:spPr/>
      <dgm:t>
        <a:bodyPr/>
        <a:lstStyle/>
        <a:p>
          <a:endParaRPr lang="en-US"/>
        </a:p>
      </dgm:t>
    </dgm:pt>
    <dgm:pt modelId="{69C338B0-CCC2-4059-9D8B-D3038D038C68}">
      <dgm:prSet/>
      <dgm:spPr/>
      <dgm:t>
        <a:bodyPr/>
        <a:lstStyle/>
        <a:p>
          <a:r>
            <a:rPr lang="en-IN" dirty="0"/>
            <a:t>Converting the columns that have Numeric Data</a:t>
          </a:r>
          <a:endParaRPr lang="en-US" dirty="0"/>
        </a:p>
      </dgm:t>
    </dgm:pt>
    <dgm:pt modelId="{DA404710-DF63-42D6-83DE-C650F6082DC7}" type="parTrans" cxnId="{0854861C-1C38-4BEE-808C-C0D4E82DC0FC}">
      <dgm:prSet/>
      <dgm:spPr/>
      <dgm:t>
        <a:bodyPr/>
        <a:lstStyle/>
        <a:p>
          <a:endParaRPr lang="en-US"/>
        </a:p>
      </dgm:t>
    </dgm:pt>
    <dgm:pt modelId="{6D053D1E-97AA-47B1-B82B-7F89A1E7C593}" type="sibTrans" cxnId="{0854861C-1C38-4BEE-808C-C0D4E82DC0FC}">
      <dgm:prSet/>
      <dgm:spPr/>
      <dgm:t>
        <a:bodyPr/>
        <a:lstStyle/>
        <a:p>
          <a:endParaRPr lang="en-US"/>
        </a:p>
      </dgm:t>
    </dgm:pt>
    <dgm:pt modelId="{6A3C1361-E30F-4470-96CE-9DA8BF66C613}">
      <dgm:prSet/>
      <dgm:spPr/>
      <dgm:t>
        <a:bodyPr/>
        <a:lstStyle/>
        <a:p>
          <a:r>
            <a:rPr lang="en-IN" dirty="0"/>
            <a:t>Converting the columns that represent DateTime</a:t>
          </a:r>
          <a:endParaRPr lang="en-US" dirty="0"/>
        </a:p>
      </dgm:t>
    </dgm:pt>
    <dgm:pt modelId="{601D15EE-1C71-4688-BC95-7E46B707F1B2}" type="parTrans" cxnId="{C4F27C1F-19E2-4454-B663-5457952AA7B1}">
      <dgm:prSet/>
      <dgm:spPr/>
      <dgm:t>
        <a:bodyPr/>
        <a:lstStyle/>
        <a:p>
          <a:endParaRPr lang="en-US"/>
        </a:p>
      </dgm:t>
    </dgm:pt>
    <dgm:pt modelId="{6A049C8C-F092-4014-83A5-74F101F920A4}" type="sibTrans" cxnId="{C4F27C1F-19E2-4454-B663-5457952AA7B1}">
      <dgm:prSet/>
      <dgm:spPr/>
      <dgm:t>
        <a:bodyPr/>
        <a:lstStyle/>
        <a:p>
          <a:endParaRPr lang="en-US"/>
        </a:p>
      </dgm:t>
    </dgm:pt>
    <dgm:pt modelId="{CF973295-82F8-47C3-A856-A5244A698943}">
      <dgm:prSet/>
      <dgm:spPr/>
      <dgm:t>
        <a:bodyPr/>
        <a:lstStyle/>
        <a:p>
          <a:r>
            <a:rPr lang="en-IN" dirty="0"/>
            <a:t>Extract Month, Year from the required Date Time columns</a:t>
          </a:r>
          <a:endParaRPr lang="en-US" dirty="0"/>
        </a:p>
      </dgm:t>
    </dgm:pt>
    <dgm:pt modelId="{0A705F4C-3145-4298-AA95-F941AF03B347}" type="parTrans" cxnId="{9B96EC41-DBE4-47F0-9A36-875DB1DE0051}">
      <dgm:prSet/>
      <dgm:spPr/>
      <dgm:t>
        <a:bodyPr/>
        <a:lstStyle/>
        <a:p>
          <a:endParaRPr lang="en-US"/>
        </a:p>
      </dgm:t>
    </dgm:pt>
    <dgm:pt modelId="{448ACE38-018C-4143-B79B-14D653EDDA96}" type="sibTrans" cxnId="{9B96EC41-DBE4-47F0-9A36-875DB1DE0051}">
      <dgm:prSet/>
      <dgm:spPr/>
      <dgm:t>
        <a:bodyPr/>
        <a:lstStyle/>
        <a:p>
          <a:endParaRPr lang="en-US"/>
        </a:p>
      </dgm:t>
    </dgm:pt>
    <dgm:pt modelId="{8310B8C9-E4F3-40C9-89AA-EF62AB29FFF8}">
      <dgm:prSet/>
      <dgm:spPr/>
      <dgm:t>
        <a:bodyPr/>
        <a:lstStyle/>
        <a:p>
          <a:r>
            <a:rPr lang="en-IN" dirty="0"/>
            <a:t>Discard Data containing the Outliers as it may impact the current analysis</a:t>
          </a:r>
          <a:endParaRPr lang="en-US" dirty="0"/>
        </a:p>
      </dgm:t>
    </dgm:pt>
    <dgm:pt modelId="{3B85A693-576C-49BC-B09A-6F39CF5438AE}" type="parTrans" cxnId="{0D7DF914-A886-4D8A-9191-6C96B9F35149}">
      <dgm:prSet/>
      <dgm:spPr/>
      <dgm:t>
        <a:bodyPr/>
        <a:lstStyle/>
        <a:p>
          <a:endParaRPr lang="en-US"/>
        </a:p>
      </dgm:t>
    </dgm:pt>
    <dgm:pt modelId="{3F8664C8-3BAA-4032-ADA3-312F642B86CD}" type="sibTrans" cxnId="{0D7DF914-A886-4D8A-9191-6C96B9F35149}">
      <dgm:prSet/>
      <dgm:spPr/>
      <dgm:t>
        <a:bodyPr/>
        <a:lstStyle/>
        <a:p>
          <a:endParaRPr lang="en-US"/>
        </a:p>
      </dgm:t>
    </dgm:pt>
    <dgm:pt modelId="{FE02DD25-A051-4420-A943-27906FA8D661}">
      <dgm:prSet/>
      <dgm:spPr/>
      <dgm:t>
        <a:bodyPr/>
        <a:lstStyle/>
        <a:p>
          <a:r>
            <a:rPr lang="en-US" b="1" dirty="0"/>
            <a:t>Data Analysis</a:t>
          </a:r>
        </a:p>
      </dgm:t>
    </dgm:pt>
    <dgm:pt modelId="{3705707E-2717-454E-B9D0-FAAE252F4D28}" type="parTrans" cxnId="{4D9363B7-B780-41CA-8D0E-E9CC596E1ED7}">
      <dgm:prSet/>
      <dgm:spPr/>
      <dgm:t>
        <a:bodyPr/>
        <a:lstStyle/>
        <a:p>
          <a:endParaRPr lang="en-IN"/>
        </a:p>
      </dgm:t>
    </dgm:pt>
    <dgm:pt modelId="{558A7885-4563-4805-B873-AC2B4A66F29F}" type="sibTrans" cxnId="{4D9363B7-B780-41CA-8D0E-E9CC596E1ED7}">
      <dgm:prSet/>
      <dgm:spPr/>
      <dgm:t>
        <a:bodyPr/>
        <a:lstStyle/>
        <a:p>
          <a:endParaRPr lang="en-IN"/>
        </a:p>
      </dgm:t>
    </dgm:pt>
    <dgm:pt modelId="{9FF306AD-734C-47DF-8E59-310D9B4CE2BB}">
      <dgm:prSet/>
      <dgm:spPr/>
      <dgm:t>
        <a:bodyPr/>
        <a:lstStyle/>
        <a:p>
          <a:r>
            <a:rPr lang="en-US" dirty="0"/>
            <a:t>Univariate Analysis on the data</a:t>
          </a:r>
        </a:p>
      </dgm:t>
    </dgm:pt>
    <dgm:pt modelId="{A2138673-E109-47C2-BBBB-F52B7823BCAE}" type="parTrans" cxnId="{70BF62C6-8DA8-4E68-9977-408CA5DC9A36}">
      <dgm:prSet/>
      <dgm:spPr/>
      <dgm:t>
        <a:bodyPr/>
        <a:lstStyle/>
        <a:p>
          <a:endParaRPr lang="en-IN"/>
        </a:p>
      </dgm:t>
    </dgm:pt>
    <dgm:pt modelId="{ACCD4D4A-51B9-4074-BF67-513AAC2E3A69}" type="sibTrans" cxnId="{70BF62C6-8DA8-4E68-9977-408CA5DC9A36}">
      <dgm:prSet/>
      <dgm:spPr/>
      <dgm:t>
        <a:bodyPr/>
        <a:lstStyle/>
        <a:p>
          <a:endParaRPr lang="en-IN"/>
        </a:p>
      </dgm:t>
    </dgm:pt>
    <dgm:pt modelId="{CB8BEE3A-89FF-4237-B0A4-ACFFC401C6FA}">
      <dgm:prSet/>
      <dgm:spPr/>
      <dgm:t>
        <a:bodyPr/>
        <a:lstStyle/>
        <a:p>
          <a:r>
            <a:rPr lang="en-US" dirty="0"/>
            <a:t>Bivariate Analysis on the data</a:t>
          </a:r>
        </a:p>
      </dgm:t>
    </dgm:pt>
    <dgm:pt modelId="{3346D3C3-38B2-46EB-B7B7-0D5582A7AC50}" type="parTrans" cxnId="{E293D092-260E-4146-ACC9-4BC22AEC83FF}">
      <dgm:prSet/>
      <dgm:spPr/>
      <dgm:t>
        <a:bodyPr/>
        <a:lstStyle/>
        <a:p>
          <a:endParaRPr lang="en-IN"/>
        </a:p>
      </dgm:t>
    </dgm:pt>
    <dgm:pt modelId="{7DE0F01F-BE82-4CEA-9110-CE8621DA144B}" type="sibTrans" cxnId="{E293D092-260E-4146-ACC9-4BC22AEC83FF}">
      <dgm:prSet/>
      <dgm:spPr/>
      <dgm:t>
        <a:bodyPr/>
        <a:lstStyle/>
        <a:p>
          <a:endParaRPr lang="en-IN"/>
        </a:p>
      </dgm:t>
    </dgm:pt>
    <dgm:pt modelId="{61E9511F-6BEA-46D7-8D92-9604AF8B1974}">
      <dgm:prSet/>
      <dgm:spPr/>
      <dgm:t>
        <a:bodyPr/>
        <a:lstStyle/>
        <a:p>
          <a:r>
            <a:rPr lang="en-US" dirty="0"/>
            <a:t>Binning Continuous Data to identify Patterns</a:t>
          </a:r>
        </a:p>
      </dgm:t>
    </dgm:pt>
    <dgm:pt modelId="{B9DC1A31-AE87-4F17-91F3-FD2709305CD9}" type="parTrans" cxnId="{FCF0CC70-AE99-4425-A84A-97D8789AAB2B}">
      <dgm:prSet/>
      <dgm:spPr/>
      <dgm:t>
        <a:bodyPr/>
        <a:lstStyle/>
        <a:p>
          <a:endParaRPr lang="en-IN"/>
        </a:p>
      </dgm:t>
    </dgm:pt>
    <dgm:pt modelId="{E0B97212-6638-418F-ABD9-7335A4F68DB2}" type="sibTrans" cxnId="{FCF0CC70-AE99-4425-A84A-97D8789AAB2B}">
      <dgm:prSet/>
      <dgm:spPr/>
      <dgm:t>
        <a:bodyPr/>
        <a:lstStyle/>
        <a:p>
          <a:endParaRPr lang="en-IN"/>
        </a:p>
      </dgm:t>
    </dgm:pt>
    <dgm:pt modelId="{B76E38C3-72A4-485B-96E7-7E2379BB3401}">
      <dgm:prSet/>
      <dgm:spPr/>
      <dgm:t>
        <a:bodyPr/>
        <a:lstStyle/>
        <a:p>
          <a:r>
            <a:rPr lang="en-US" dirty="0"/>
            <a:t>Comparing various Data</a:t>
          </a:r>
        </a:p>
      </dgm:t>
    </dgm:pt>
    <dgm:pt modelId="{F0221E5A-6A24-442E-9F2B-823CF9744CC0}" type="parTrans" cxnId="{9C6E8800-0257-4053-8BFD-1F1754BD6860}">
      <dgm:prSet/>
      <dgm:spPr/>
      <dgm:t>
        <a:bodyPr/>
        <a:lstStyle/>
        <a:p>
          <a:endParaRPr lang="en-IN"/>
        </a:p>
      </dgm:t>
    </dgm:pt>
    <dgm:pt modelId="{DC07B863-4D71-42EA-8F01-C7585A6CAC43}" type="sibTrans" cxnId="{9C6E8800-0257-4053-8BFD-1F1754BD6860}">
      <dgm:prSet/>
      <dgm:spPr/>
      <dgm:t>
        <a:bodyPr/>
        <a:lstStyle/>
        <a:p>
          <a:endParaRPr lang="en-IN"/>
        </a:p>
      </dgm:t>
    </dgm:pt>
    <dgm:pt modelId="{AE64BB41-393E-4D5E-A04C-09CF73B60127}">
      <dgm:prSet/>
      <dgm:spPr/>
      <dgm:t>
        <a:bodyPr/>
        <a:lstStyle/>
        <a:p>
          <a:r>
            <a:rPr lang="en-IN" b="1" dirty="0"/>
            <a:t>Outliers Data Treatment</a:t>
          </a:r>
          <a:endParaRPr lang="en-US" b="1" dirty="0"/>
        </a:p>
      </dgm:t>
    </dgm:pt>
    <dgm:pt modelId="{09D00EA2-EAB9-4D96-A79C-9A095537BB51}" type="parTrans" cxnId="{38A802D0-24D9-4F20-B833-EB2B46E8ACE8}">
      <dgm:prSet/>
      <dgm:spPr/>
      <dgm:t>
        <a:bodyPr/>
        <a:lstStyle/>
        <a:p>
          <a:endParaRPr lang="en-IN"/>
        </a:p>
      </dgm:t>
    </dgm:pt>
    <dgm:pt modelId="{11CBFE5B-E67D-4773-8C7E-1A091359F409}" type="sibTrans" cxnId="{38A802D0-24D9-4F20-B833-EB2B46E8ACE8}">
      <dgm:prSet/>
      <dgm:spPr/>
      <dgm:t>
        <a:bodyPr/>
        <a:lstStyle/>
        <a:p>
          <a:endParaRPr lang="en-IN"/>
        </a:p>
      </dgm:t>
    </dgm:pt>
    <dgm:pt modelId="{F15F88C3-BCBB-4BA4-AD54-E889A396BEAB}" type="pres">
      <dgm:prSet presAssocID="{ED256BEE-B6C9-4ACF-BC90-C81780122828}" presName="vert0" presStyleCnt="0">
        <dgm:presLayoutVars>
          <dgm:dir/>
          <dgm:animOne val="branch"/>
          <dgm:animLvl val="lvl"/>
        </dgm:presLayoutVars>
      </dgm:prSet>
      <dgm:spPr/>
    </dgm:pt>
    <dgm:pt modelId="{B17F7FB4-D52F-4AAF-A7BC-1BAB3F3CD5C7}" type="pres">
      <dgm:prSet presAssocID="{5BE8776E-2040-4CD3-BB38-FB40617EA339}" presName="thickLine" presStyleLbl="alignNode1" presStyleIdx="0" presStyleCnt="4"/>
      <dgm:spPr/>
    </dgm:pt>
    <dgm:pt modelId="{BB3ABF83-E2A1-4E9E-BC14-5CA5DA89AA71}" type="pres">
      <dgm:prSet presAssocID="{5BE8776E-2040-4CD3-BB38-FB40617EA339}" presName="horz1" presStyleCnt="0"/>
      <dgm:spPr/>
    </dgm:pt>
    <dgm:pt modelId="{1F712196-E7CC-45BA-8FB4-DBDA00A8E15C}" type="pres">
      <dgm:prSet presAssocID="{5BE8776E-2040-4CD3-BB38-FB40617EA339}" presName="tx1" presStyleLbl="revTx" presStyleIdx="0" presStyleCnt="14"/>
      <dgm:spPr/>
    </dgm:pt>
    <dgm:pt modelId="{E2D10E16-1582-4935-B6A0-21731190BF99}" type="pres">
      <dgm:prSet presAssocID="{5BE8776E-2040-4CD3-BB38-FB40617EA339}" presName="vert1" presStyleCnt="0"/>
      <dgm:spPr/>
    </dgm:pt>
    <dgm:pt modelId="{93543817-6B23-4269-9A61-8969B428CD9C}" type="pres">
      <dgm:prSet presAssocID="{61C3FA14-3023-44EA-BFB9-2267B1D03ABE}" presName="vertSpace2a" presStyleCnt="0"/>
      <dgm:spPr/>
    </dgm:pt>
    <dgm:pt modelId="{2A6D3751-A5F6-4A55-BBF8-A8568B8B8CA8}" type="pres">
      <dgm:prSet presAssocID="{61C3FA14-3023-44EA-BFB9-2267B1D03ABE}" presName="horz2" presStyleCnt="0"/>
      <dgm:spPr/>
    </dgm:pt>
    <dgm:pt modelId="{3F45FAC1-1C6B-4E11-86C5-6679D6AB8A5A}" type="pres">
      <dgm:prSet presAssocID="{61C3FA14-3023-44EA-BFB9-2267B1D03ABE}" presName="horzSpace2" presStyleCnt="0"/>
      <dgm:spPr/>
    </dgm:pt>
    <dgm:pt modelId="{0220013E-D8EA-4660-BB3C-58AE391E02B9}" type="pres">
      <dgm:prSet presAssocID="{61C3FA14-3023-44EA-BFB9-2267B1D03ABE}" presName="tx2" presStyleLbl="revTx" presStyleIdx="1" presStyleCnt="14"/>
      <dgm:spPr/>
    </dgm:pt>
    <dgm:pt modelId="{53463D0E-2A03-46B0-A1C2-175217C6E3F0}" type="pres">
      <dgm:prSet presAssocID="{61C3FA14-3023-44EA-BFB9-2267B1D03ABE}" presName="vert2" presStyleCnt="0"/>
      <dgm:spPr/>
    </dgm:pt>
    <dgm:pt modelId="{3D02C491-B5E3-4746-9D87-B05F2B780FB7}" type="pres">
      <dgm:prSet presAssocID="{61C3FA14-3023-44EA-BFB9-2267B1D03ABE}" presName="thinLine2b" presStyleLbl="callout" presStyleIdx="0" presStyleCnt="10"/>
      <dgm:spPr/>
    </dgm:pt>
    <dgm:pt modelId="{6C0007BB-6937-49D0-97FA-0827779E3624}" type="pres">
      <dgm:prSet presAssocID="{61C3FA14-3023-44EA-BFB9-2267B1D03ABE}" presName="vertSpace2b" presStyleCnt="0"/>
      <dgm:spPr/>
    </dgm:pt>
    <dgm:pt modelId="{F2C58781-D0A4-4D49-B955-B8C5680AB48D}" type="pres">
      <dgm:prSet presAssocID="{D2897562-67E7-43B0-B467-6356008F401F}" presName="horz2" presStyleCnt="0"/>
      <dgm:spPr/>
    </dgm:pt>
    <dgm:pt modelId="{114115DE-10CA-4B35-B4FC-DD933D7567FC}" type="pres">
      <dgm:prSet presAssocID="{D2897562-67E7-43B0-B467-6356008F401F}" presName="horzSpace2" presStyleCnt="0"/>
      <dgm:spPr/>
    </dgm:pt>
    <dgm:pt modelId="{56F2BB3A-3216-4BAA-9F48-EB566C46F4D7}" type="pres">
      <dgm:prSet presAssocID="{D2897562-67E7-43B0-B467-6356008F401F}" presName="tx2" presStyleLbl="revTx" presStyleIdx="2" presStyleCnt="14"/>
      <dgm:spPr/>
    </dgm:pt>
    <dgm:pt modelId="{CD1E5299-C650-4D76-BC0C-115B80F7B1A6}" type="pres">
      <dgm:prSet presAssocID="{D2897562-67E7-43B0-B467-6356008F401F}" presName="vert2" presStyleCnt="0"/>
      <dgm:spPr/>
    </dgm:pt>
    <dgm:pt modelId="{DE37A70F-F13F-477D-BD57-61E32C545454}" type="pres">
      <dgm:prSet presAssocID="{D2897562-67E7-43B0-B467-6356008F401F}" presName="thinLine2b" presStyleLbl="callout" presStyleIdx="1" presStyleCnt="10"/>
      <dgm:spPr/>
    </dgm:pt>
    <dgm:pt modelId="{6E2BE0B3-BBA9-40D1-8342-7BB7FDC1AF02}" type="pres">
      <dgm:prSet presAssocID="{D2897562-67E7-43B0-B467-6356008F401F}" presName="vertSpace2b" presStyleCnt="0"/>
      <dgm:spPr/>
    </dgm:pt>
    <dgm:pt modelId="{3EAD79BC-BEC1-499B-BD60-E8E2FCF17D26}" type="pres">
      <dgm:prSet presAssocID="{6C4890C6-221F-4ABF-A464-BAD5634D56E5}" presName="thickLine" presStyleLbl="alignNode1" presStyleIdx="1" presStyleCnt="4"/>
      <dgm:spPr/>
    </dgm:pt>
    <dgm:pt modelId="{B27C15E2-1CAA-451D-BAEB-8AB9BC302351}" type="pres">
      <dgm:prSet presAssocID="{6C4890C6-221F-4ABF-A464-BAD5634D56E5}" presName="horz1" presStyleCnt="0"/>
      <dgm:spPr/>
    </dgm:pt>
    <dgm:pt modelId="{A54F7034-ADDC-4727-BBD8-AD9BF4AF811C}" type="pres">
      <dgm:prSet presAssocID="{6C4890C6-221F-4ABF-A464-BAD5634D56E5}" presName="tx1" presStyleLbl="revTx" presStyleIdx="3" presStyleCnt="14"/>
      <dgm:spPr/>
    </dgm:pt>
    <dgm:pt modelId="{69F9623C-E293-4E80-B3C5-88152086C2F9}" type="pres">
      <dgm:prSet presAssocID="{6C4890C6-221F-4ABF-A464-BAD5634D56E5}" presName="vert1" presStyleCnt="0"/>
      <dgm:spPr/>
    </dgm:pt>
    <dgm:pt modelId="{15050BED-2E81-482E-98A2-D866E5DBF05D}" type="pres">
      <dgm:prSet presAssocID="{69C338B0-CCC2-4059-9D8B-D3038D038C68}" presName="vertSpace2a" presStyleCnt="0"/>
      <dgm:spPr/>
    </dgm:pt>
    <dgm:pt modelId="{841CE8A1-2A3E-4C7B-8D3C-A9187815CDCE}" type="pres">
      <dgm:prSet presAssocID="{69C338B0-CCC2-4059-9D8B-D3038D038C68}" presName="horz2" presStyleCnt="0"/>
      <dgm:spPr/>
    </dgm:pt>
    <dgm:pt modelId="{6FABF7DE-F302-47CC-9CFF-755ADF128014}" type="pres">
      <dgm:prSet presAssocID="{69C338B0-CCC2-4059-9D8B-D3038D038C68}" presName="horzSpace2" presStyleCnt="0"/>
      <dgm:spPr/>
    </dgm:pt>
    <dgm:pt modelId="{84DBE758-6A9B-431E-99DC-A1B3EAFDB249}" type="pres">
      <dgm:prSet presAssocID="{69C338B0-CCC2-4059-9D8B-D3038D038C68}" presName="tx2" presStyleLbl="revTx" presStyleIdx="4" presStyleCnt="14"/>
      <dgm:spPr/>
    </dgm:pt>
    <dgm:pt modelId="{18F1BFC2-AC90-452F-86D3-80602A6AE66B}" type="pres">
      <dgm:prSet presAssocID="{69C338B0-CCC2-4059-9D8B-D3038D038C68}" presName="vert2" presStyleCnt="0"/>
      <dgm:spPr/>
    </dgm:pt>
    <dgm:pt modelId="{87E39E22-ED81-4308-A624-50135609E3AC}" type="pres">
      <dgm:prSet presAssocID="{69C338B0-CCC2-4059-9D8B-D3038D038C68}" presName="thinLine2b" presStyleLbl="callout" presStyleIdx="2" presStyleCnt="10"/>
      <dgm:spPr/>
    </dgm:pt>
    <dgm:pt modelId="{9ECD6382-F488-4E35-B25A-0F5722FAB0F7}" type="pres">
      <dgm:prSet presAssocID="{69C338B0-CCC2-4059-9D8B-D3038D038C68}" presName="vertSpace2b" presStyleCnt="0"/>
      <dgm:spPr/>
    </dgm:pt>
    <dgm:pt modelId="{A50579C1-AB14-4DDB-B8D8-C7B3DDC0D978}" type="pres">
      <dgm:prSet presAssocID="{6A3C1361-E30F-4470-96CE-9DA8BF66C613}" presName="horz2" presStyleCnt="0"/>
      <dgm:spPr/>
    </dgm:pt>
    <dgm:pt modelId="{7FFA86E6-9B3B-4860-A987-02A2DB90D48A}" type="pres">
      <dgm:prSet presAssocID="{6A3C1361-E30F-4470-96CE-9DA8BF66C613}" presName="horzSpace2" presStyleCnt="0"/>
      <dgm:spPr/>
    </dgm:pt>
    <dgm:pt modelId="{E9FA1610-0D8A-4CE0-BC9E-150F0BAFDB78}" type="pres">
      <dgm:prSet presAssocID="{6A3C1361-E30F-4470-96CE-9DA8BF66C613}" presName="tx2" presStyleLbl="revTx" presStyleIdx="5" presStyleCnt="14"/>
      <dgm:spPr/>
    </dgm:pt>
    <dgm:pt modelId="{7A9B09AB-B594-443E-A828-9AB357E3C9DD}" type="pres">
      <dgm:prSet presAssocID="{6A3C1361-E30F-4470-96CE-9DA8BF66C613}" presName="vert2" presStyleCnt="0"/>
      <dgm:spPr/>
    </dgm:pt>
    <dgm:pt modelId="{662A816C-4247-4CEB-A2A2-A525ECF99288}" type="pres">
      <dgm:prSet presAssocID="{6A3C1361-E30F-4470-96CE-9DA8BF66C613}" presName="thinLine2b" presStyleLbl="callout" presStyleIdx="3" presStyleCnt="10"/>
      <dgm:spPr/>
    </dgm:pt>
    <dgm:pt modelId="{D8D0877C-3336-4C7B-9A16-9AA49EE68422}" type="pres">
      <dgm:prSet presAssocID="{6A3C1361-E30F-4470-96CE-9DA8BF66C613}" presName="vertSpace2b" presStyleCnt="0"/>
      <dgm:spPr/>
    </dgm:pt>
    <dgm:pt modelId="{5D6EA401-8FC2-444E-BA6C-A60A1A4A03A8}" type="pres">
      <dgm:prSet presAssocID="{CF973295-82F8-47C3-A856-A5244A698943}" presName="horz2" presStyleCnt="0"/>
      <dgm:spPr/>
    </dgm:pt>
    <dgm:pt modelId="{33612D11-C3C4-4C4D-A7A4-5F03A18D9494}" type="pres">
      <dgm:prSet presAssocID="{CF973295-82F8-47C3-A856-A5244A698943}" presName="horzSpace2" presStyleCnt="0"/>
      <dgm:spPr/>
    </dgm:pt>
    <dgm:pt modelId="{F08192E9-0226-4FAF-828A-332A8BA8FB15}" type="pres">
      <dgm:prSet presAssocID="{CF973295-82F8-47C3-A856-A5244A698943}" presName="tx2" presStyleLbl="revTx" presStyleIdx="6" presStyleCnt="14"/>
      <dgm:spPr/>
    </dgm:pt>
    <dgm:pt modelId="{795415BA-5D79-435E-B89F-509820C2B636}" type="pres">
      <dgm:prSet presAssocID="{CF973295-82F8-47C3-A856-A5244A698943}" presName="vert2" presStyleCnt="0"/>
      <dgm:spPr/>
    </dgm:pt>
    <dgm:pt modelId="{990278A5-54B2-464D-9A26-311F036FEAB3}" type="pres">
      <dgm:prSet presAssocID="{CF973295-82F8-47C3-A856-A5244A698943}" presName="thinLine2b" presStyleLbl="callout" presStyleIdx="4" presStyleCnt="10"/>
      <dgm:spPr/>
    </dgm:pt>
    <dgm:pt modelId="{D8784933-F2E0-4CBD-BC28-ACE38F68CFCC}" type="pres">
      <dgm:prSet presAssocID="{CF973295-82F8-47C3-A856-A5244A698943}" presName="vertSpace2b" presStyleCnt="0"/>
      <dgm:spPr/>
    </dgm:pt>
    <dgm:pt modelId="{6461E969-CD5D-4FAA-B525-008216EB93FB}" type="pres">
      <dgm:prSet presAssocID="{AE64BB41-393E-4D5E-A04C-09CF73B60127}" presName="thickLine" presStyleLbl="alignNode1" presStyleIdx="2" presStyleCnt="4"/>
      <dgm:spPr/>
    </dgm:pt>
    <dgm:pt modelId="{4EEFB0B9-5388-422D-99CD-A0307EB2706A}" type="pres">
      <dgm:prSet presAssocID="{AE64BB41-393E-4D5E-A04C-09CF73B60127}" presName="horz1" presStyleCnt="0"/>
      <dgm:spPr/>
    </dgm:pt>
    <dgm:pt modelId="{89140C26-842F-4A82-BD4C-3D258E8E5150}" type="pres">
      <dgm:prSet presAssocID="{AE64BB41-393E-4D5E-A04C-09CF73B60127}" presName="tx1" presStyleLbl="revTx" presStyleIdx="7" presStyleCnt="14"/>
      <dgm:spPr/>
    </dgm:pt>
    <dgm:pt modelId="{0EB0BD55-AB15-4090-9E3D-591AD58B377D}" type="pres">
      <dgm:prSet presAssocID="{AE64BB41-393E-4D5E-A04C-09CF73B60127}" presName="vert1" presStyleCnt="0"/>
      <dgm:spPr/>
    </dgm:pt>
    <dgm:pt modelId="{A9DC91A9-E6FB-4FBD-81FA-3D5FD8B977E3}" type="pres">
      <dgm:prSet presAssocID="{8310B8C9-E4F3-40C9-89AA-EF62AB29FFF8}" presName="vertSpace2a" presStyleCnt="0"/>
      <dgm:spPr/>
    </dgm:pt>
    <dgm:pt modelId="{936437E2-22A3-4A8B-96EE-AFB222B176A3}" type="pres">
      <dgm:prSet presAssocID="{8310B8C9-E4F3-40C9-89AA-EF62AB29FFF8}" presName="horz2" presStyleCnt="0"/>
      <dgm:spPr/>
    </dgm:pt>
    <dgm:pt modelId="{C2BB9CF5-3E38-4B08-A7AD-8B8E36804A63}" type="pres">
      <dgm:prSet presAssocID="{8310B8C9-E4F3-40C9-89AA-EF62AB29FFF8}" presName="horzSpace2" presStyleCnt="0"/>
      <dgm:spPr/>
    </dgm:pt>
    <dgm:pt modelId="{27EF48ED-C609-4BEA-9A0F-EDAB62641114}" type="pres">
      <dgm:prSet presAssocID="{8310B8C9-E4F3-40C9-89AA-EF62AB29FFF8}" presName="tx2" presStyleLbl="revTx" presStyleIdx="8" presStyleCnt="14"/>
      <dgm:spPr/>
    </dgm:pt>
    <dgm:pt modelId="{8DDD9F3E-EA98-4916-81DC-1A5571FDB7EA}" type="pres">
      <dgm:prSet presAssocID="{8310B8C9-E4F3-40C9-89AA-EF62AB29FFF8}" presName="vert2" presStyleCnt="0"/>
      <dgm:spPr/>
    </dgm:pt>
    <dgm:pt modelId="{486D360C-A8CF-4723-9520-C95C34AC5199}" type="pres">
      <dgm:prSet presAssocID="{8310B8C9-E4F3-40C9-89AA-EF62AB29FFF8}" presName="thinLine2b" presStyleLbl="callout" presStyleIdx="5" presStyleCnt="10"/>
      <dgm:spPr/>
    </dgm:pt>
    <dgm:pt modelId="{18F7956B-A570-4D3C-B996-8351A32835DC}" type="pres">
      <dgm:prSet presAssocID="{8310B8C9-E4F3-40C9-89AA-EF62AB29FFF8}" presName="vertSpace2b" presStyleCnt="0"/>
      <dgm:spPr/>
    </dgm:pt>
    <dgm:pt modelId="{989B479E-C6EF-4433-849C-531764E45026}" type="pres">
      <dgm:prSet presAssocID="{FE02DD25-A051-4420-A943-27906FA8D661}" presName="thickLine" presStyleLbl="alignNode1" presStyleIdx="3" presStyleCnt="4"/>
      <dgm:spPr/>
    </dgm:pt>
    <dgm:pt modelId="{4D8B7000-81FA-46CE-8F8A-ECD3E6B5739A}" type="pres">
      <dgm:prSet presAssocID="{FE02DD25-A051-4420-A943-27906FA8D661}" presName="horz1" presStyleCnt="0"/>
      <dgm:spPr/>
    </dgm:pt>
    <dgm:pt modelId="{1006ADC1-E7AE-4379-A4B0-9D0D17F6DC0F}" type="pres">
      <dgm:prSet presAssocID="{FE02DD25-A051-4420-A943-27906FA8D661}" presName="tx1" presStyleLbl="revTx" presStyleIdx="9" presStyleCnt="14"/>
      <dgm:spPr/>
    </dgm:pt>
    <dgm:pt modelId="{A0ADFCE8-ADA6-45C4-AAF3-D932A601408B}" type="pres">
      <dgm:prSet presAssocID="{FE02DD25-A051-4420-A943-27906FA8D661}" presName="vert1" presStyleCnt="0"/>
      <dgm:spPr/>
    </dgm:pt>
    <dgm:pt modelId="{C6326F12-8D10-4043-9ED6-7427655736A2}" type="pres">
      <dgm:prSet presAssocID="{9FF306AD-734C-47DF-8E59-310D9B4CE2BB}" presName="vertSpace2a" presStyleCnt="0"/>
      <dgm:spPr/>
    </dgm:pt>
    <dgm:pt modelId="{6AD1AA22-2C29-4A71-84F7-C1ED504F869D}" type="pres">
      <dgm:prSet presAssocID="{9FF306AD-734C-47DF-8E59-310D9B4CE2BB}" presName="horz2" presStyleCnt="0"/>
      <dgm:spPr/>
    </dgm:pt>
    <dgm:pt modelId="{93AC51F6-9832-41FA-AF5F-A57484838AE2}" type="pres">
      <dgm:prSet presAssocID="{9FF306AD-734C-47DF-8E59-310D9B4CE2BB}" presName="horzSpace2" presStyleCnt="0"/>
      <dgm:spPr/>
    </dgm:pt>
    <dgm:pt modelId="{6B82434A-F4F6-4B79-A61D-2F75F8241CB4}" type="pres">
      <dgm:prSet presAssocID="{9FF306AD-734C-47DF-8E59-310D9B4CE2BB}" presName="tx2" presStyleLbl="revTx" presStyleIdx="10" presStyleCnt="14"/>
      <dgm:spPr/>
    </dgm:pt>
    <dgm:pt modelId="{4E6C4D58-F612-496B-99C8-5739D3DB1E50}" type="pres">
      <dgm:prSet presAssocID="{9FF306AD-734C-47DF-8E59-310D9B4CE2BB}" presName="vert2" presStyleCnt="0"/>
      <dgm:spPr/>
    </dgm:pt>
    <dgm:pt modelId="{9DFBB425-324C-4F37-90BF-EFA22F565F6D}" type="pres">
      <dgm:prSet presAssocID="{9FF306AD-734C-47DF-8E59-310D9B4CE2BB}" presName="thinLine2b" presStyleLbl="callout" presStyleIdx="6" presStyleCnt="10"/>
      <dgm:spPr/>
    </dgm:pt>
    <dgm:pt modelId="{A61E6C17-B790-4EDC-948B-153D86280BF2}" type="pres">
      <dgm:prSet presAssocID="{9FF306AD-734C-47DF-8E59-310D9B4CE2BB}" presName="vertSpace2b" presStyleCnt="0"/>
      <dgm:spPr/>
    </dgm:pt>
    <dgm:pt modelId="{E510DF75-FD07-4A04-9BF7-56686B1ED883}" type="pres">
      <dgm:prSet presAssocID="{CB8BEE3A-89FF-4237-B0A4-ACFFC401C6FA}" presName="horz2" presStyleCnt="0"/>
      <dgm:spPr/>
    </dgm:pt>
    <dgm:pt modelId="{90C0F266-9F43-4E7B-8ED1-079A8C3F2BF4}" type="pres">
      <dgm:prSet presAssocID="{CB8BEE3A-89FF-4237-B0A4-ACFFC401C6FA}" presName="horzSpace2" presStyleCnt="0"/>
      <dgm:spPr/>
    </dgm:pt>
    <dgm:pt modelId="{34FBD164-B1AA-4406-82E0-2CDE7AA93FB4}" type="pres">
      <dgm:prSet presAssocID="{CB8BEE3A-89FF-4237-B0A4-ACFFC401C6FA}" presName="tx2" presStyleLbl="revTx" presStyleIdx="11" presStyleCnt="14"/>
      <dgm:spPr/>
    </dgm:pt>
    <dgm:pt modelId="{68C1E13A-7327-4E72-AEB7-E2F9696E4C7A}" type="pres">
      <dgm:prSet presAssocID="{CB8BEE3A-89FF-4237-B0A4-ACFFC401C6FA}" presName="vert2" presStyleCnt="0"/>
      <dgm:spPr/>
    </dgm:pt>
    <dgm:pt modelId="{576231EB-0241-4C31-A0CB-C2CC17915DF7}" type="pres">
      <dgm:prSet presAssocID="{CB8BEE3A-89FF-4237-B0A4-ACFFC401C6FA}" presName="thinLine2b" presStyleLbl="callout" presStyleIdx="7" presStyleCnt="10"/>
      <dgm:spPr/>
    </dgm:pt>
    <dgm:pt modelId="{9B7AB9A3-37D1-4F7A-89B7-9C589CA8EDA3}" type="pres">
      <dgm:prSet presAssocID="{CB8BEE3A-89FF-4237-B0A4-ACFFC401C6FA}" presName="vertSpace2b" presStyleCnt="0"/>
      <dgm:spPr/>
    </dgm:pt>
    <dgm:pt modelId="{A0A36C00-EDBC-484A-BEE3-B28E80EC9879}" type="pres">
      <dgm:prSet presAssocID="{61E9511F-6BEA-46D7-8D92-9604AF8B1974}" presName="horz2" presStyleCnt="0"/>
      <dgm:spPr/>
    </dgm:pt>
    <dgm:pt modelId="{33527F2F-1816-40A2-A474-EB7E7321191A}" type="pres">
      <dgm:prSet presAssocID="{61E9511F-6BEA-46D7-8D92-9604AF8B1974}" presName="horzSpace2" presStyleCnt="0"/>
      <dgm:spPr/>
    </dgm:pt>
    <dgm:pt modelId="{419A0911-186E-4AD2-8EE4-D457EB51557A}" type="pres">
      <dgm:prSet presAssocID="{61E9511F-6BEA-46D7-8D92-9604AF8B1974}" presName="tx2" presStyleLbl="revTx" presStyleIdx="12" presStyleCnt="14"/>
      <dgm:spPr/>
    </dgm:pt>
    <dgm:pt modelId="{9FFA48EF-BE0A-4C26-995A-30FB5E00D4A0}" type="pres">
      <dgm:prSet presAssocID="{61E9511F-6BEA-46D7-8D92-9604AF8B1974}" presName="vert2" presStyleCnt="0"/>
      <dgm:spPr/>
    </dgm:pt>
    <dgm:pt modelId="{FFA26CB2-E661-4A49-BEB2-7DF0677FAD25}" type="pres">
      <dgm:prSet presAssocID="{61E9511F-6BEA-46D7-8D92-9604AF8B1974}" presName="thinLine2b" presStyleLbl="callout" presStyleIdx="8" presStyleCnt="10"/>
      <dgm:spPr/>
    </dgm:pt>
    <dgm:pt modelId="{FF37FA88-B330-4B60-AFDE-EE0F330315F4}" type="pres">
      <dgm:prSet presAssocID="{61E9511F-6BEA-46D7-8D92-9604AF8B1974}" presName="vertSpace2b" presStyleCnt="0"/>
      <dgm:spPr/>
    </dgm:pt>
    <dgm:pt modelId="{A25E4132-1E0F-442D-8461-E23DAB836515}" type="pres">
      <dgm:prSet presAssocID="{B76E38C3-72A4-485B-96E7-7E2379BB3401}" presName="horz2" presStyleCnt="0"/>
      <dgm:spPr/>
    </dgm:pt>
    <dgm:pt modelId="{ED394964-1B73-4F62-8357-5F91A9D79214}" type="pres">
      <dgm:prSet presAssocID="{B76E38C3-72A4-485B-96E7-7E2379BB3401}" presName="horzSpace2" presStyleCnt="0"/>
      <dgm:spPr/>
    </dgm:pt>
    <dgm:pt modelId="{0C7B056C-7370-48CE-A0EE-62F6FB6760F0}" type="pres">
      <dgm:prSet presAssocID="{B76E38C3-72A4-485B-96E7-7E2379BB3401}" presName="tx2" presStyleLbl="revTx" presStyleIdx="13" presStyleCnt="14"/>
      <dgm:spPr/>
    </dgm:pt>
    <dgm:pt modelId="{1AE3EAD1-0A13-4712-888C-6B30C24C380A}" type="pres">
      <dgm:prSet presAssocID="{B76E38C3-72A4-485B-96E7-7E2379BB3401}" presName="vert2" presStyleCnt="0"/>
      <dgm:spPr/>
    </dgm:pt>
    <dgm:pt modelId="{900E96D7-ECE3-4AEE-AC59-D037A03F6A8B}" type="pres">
      <dgm:prSet presAssocID="{B76E38C3-72A4-485B-96E7-7E2379BB3401}" presName="thinLine2b" presStyleLbl="callout" presStyleIdx="9" presStyleCnt="10"/>
      <dgm:spPr/>
    </dgm:pt>
    <dgm:pt modelId="{FA6416A4-8C3C-4F64-AC21-2F26203388AA}" type="pres">
      <dgm:prSet presAssocID="{B76E38C3-72A4-485B-96E7-7E2379BB3401}" presName="vertSpace2b" presStyleCnt="0"/>
      <dgm:spPr/>
    </dgm:pt>
  </dgm:ptLst>
  <dgm:cxnLst>
    <dgm:cxn modelId="{9C6E8800-0257-4053-8BFD-1F1754BD6860}" srcId="{FE02DD25-A051-4420-A943-27906FA8D661}" destId="{B76E38C3-72A4-485B-96E7-7E2379BB3401}" srcOrd="3" destOrd="0" parTransId="{F0221E5A-6A24-442E-9F2B-823CF9744CC0}" sibTransId="{DC07B863-4D71-42EA-8F01-C7585A6CAC43}"/>
    <dgm:cxn modelId="{6F117408-4C31-4091-957B-5E19F87D0D88}" srcId="{ED256BEE-B6C9-4ACF-BC90-C81780122828}" destId="{6C4890C6-221F-4ABF-A464-BAD5634D56E5}" srcOrd="1" destOrd="0" parTransId="{AA90E8DC-0758-41CA-9BFF-B010D5598B32}" sibTransId="{4EB56FA5-C820-481E-B4C8-828539127FF8}"/>
    <dgm:cxn modelId="{DDEC340C-A698-45EB-94D5-C0062E120AF2}" type="presOf" srcId="{AE64BB41-393E-4D5E-A04C-09CF73B60127}" destId="{89140C26-842F-4A82-BD4C-3D258E8E5150}" srcOrd="0" destOrd="0" presId="urn:microsoft.com/office/officeart/2008/layout/LinedList"/>
    <dgm:cxn modelId="{0D7DF914-A886-4D8A-9191-6C96B9F35149}" srcId="{AE64BB41-393E-4D5E-A04C-09CF73B60127}" destId="{8310B8C9-E4F3-40C9-89AA-EF62AB29FFF8}" srcOrd="0" destOrd="0" parTransId="{3B85A693-576C-49BC-B09A-6F39CF5438AE}" sibTransId="{3F8664C8-3BAA-4032-ADA3-312F642B86CD}"/>
    <dgm:cxn modelId="{3A16001A-B13C-4B55-925D-ADCEAC8D1992}" type="presOf" srcId="{CB8BEE3A-89FF-4237-B0A4-ACFFC401C6FA}" destId="{34FBD164-B1AA-4406-82E0-2CDE7AA93FB4}" srcOrd="0" destOrd="0" presId="urn:microsoft.com/office/officeart/2008/layout/LinedList"/>
    <dgm:cxn modelId="{0854861C-1C38-4BEE-808C-C0D4E82DC0FC}" srcId="{6C4890C6-221F-4ABF-A464-BAD5634D56E5}" destId="{69C338B0-CCC2-4059-9D8B-D3038D038C68}" srcOrd="0" destOrd="0" parTransId="{DA404710-DF63-42D6-83DE-C650F6082DC7}" sibTransId="{6D053D1E-97AA-47B1-B82B-7F89A1E7C593}"/>
    <dgm:cxn modelId="{C4F27C1F-19E2-4454-B663-5457952AA7B1}" srcId="{6C4890C6-221F-4ABF-A464-BAD5634D56E5}" destId="{6A3C1361-E30F-4470-96CE-9DA8BF66C613}" srcOrd="1" destOrd="0" parTransId="{601D15EE-1C71-4688-BC95-7E46B707F1B2}" sibTransId="{6A049C8C-F092-4014-83A5-74F101F920A4}"/>
    <dgm:cxn modelId="{9DCEEB40-D580-4CFD-90DC-0CDC12264993}" type="presOf" srcId="{D2897562-67E7-43B0-B467-6356008F401F}" destId="{56F2BB3A-3216-4BAA-9F48-EB566C46F4D7}" srcOrd="0" destOrd="0" presId="urn:microsoft.com/office/officeart/2008/layout/LinedList"/>
    <dgm:cxn modelId="{9B96EC41-DBE4-47F0-9A36-875DB1DE0051}" srcId="{6C4890C6-221F-4ABF-A464-BAD5634D56E5}" destId="{CF973295-82F8-47C3-A856-A5244A698943}" srcOrd="2" destOrd="0" parTransId="{0A705F4C-3145-4298-AA95-F941AF03B347}" sibTransId="{448ACE38-018C-4143-B79B-14D653EDDA96}"/>
    <dgm:cxn modelId="{6D7FC763-612F-44EA-A5B5-2C43395594A2}" type="presOf" srcId="{FE02DD25-A051-4420-A943-27906FA8D661}" destId="{1006ADC1-E7AE-4379-A4B0-9D0D17F6DC0F}" srcOrd="0" destOrd="0" presId="urn:microsoft.com/office/officeart/2008/layout/LinedList"/>
    <dgm:cxn modelId="{0D8B784C-F1F4-42BD-A8FC-D22AC1306199}" srcId="{5BE8776E-2040-4CD3-BB38-FB40617EA339}" destId="{D2897562-67E7-43B0-B467-6356008F401F}" srcOrd="1" destOrd="0" parTransId="{0D1B451D-4FDD-482C-B0D7-8B99FD1F0BAB}" sibTransId="{8420CAD3-7659-4AD9-BCA8-432ADAD1EE51}"/>
    <dgm:cxn modelId="{8F652A6E-0D54-4831-8208-C723D7902D95}" type="presOf" srcId="{B76E38C3-72A4-485B-96E7-7E2379BB3401}" destId="{0C7B056C-7370-48CE-A0EE-62F6FB6760F0}" srcOrd="0" destOrd="0" presId="urn:microsoft.com/office/officeart/2008/layout/LinedList"/>
    <dgm:cxn modelId="{FCF0CC70-AE99-4425-A84A-97D8789AAB2B}" srcId="{FE02DD25-A051-4420-A943-27906FA8D661}" destId="{61E9511F-6BEA-46D7-8D92-9604AF8B1974}" srcOrd="2" destOrd="0" parTransId="{B9DC1A31-AE87-4F17-91F3-FD2709305CD9}" sibTransId="{E0B97212-6638-418F-ABD9-7335A4F68DB2}"/>
    <dgm:cxn modelId="{163DC47A-931A-42A0-87F8-FAB313551E12}" type="presOf" srcId="{8310B8C9-E4F3-40C9-89AA-EF62AB29FFF8}" destId="{27EF48ED-C609-4BEA-9A0F-EDAB62641114}" srcOrd="0" destOrd="0" presId="urn:microsoft.com/office/officeart/2008/layout/LinedList"/>
    <dgm:cxn modelId="{B605927D-B6A0-4077-A04E-370A822CB766}" type="presOf" srcId="{6C4890C6-221F-4ABF-A464-BAD5634D56E5}" destId="{A54F7034-ADDC-4727-BBD8-AD9BF4AF811C}" srcOrd="0" destOrd="0" presId="urn:microsoft.com/office/officeart/2008/layout/LinedList"/>
    <dgm:cxn modelId="{9007CD8F-32B7-4A7E-BFAE-71FA5135859E}" type="presOf" srcId="{ED256BEE-B6C9-4ACF-BC90-C81780122828}" destId="{F15F88C3-BCBB-4BA4-AD54-E889A396BEAB}" srcOrd="0" destOrd="0" presId="urn:microsoft.com/office/officeart/2008/layout/LinedList"/>
    <dgm:cxn modelId="{E293D092-260E-4146-ACC9-4BC22AEC83FF}" srcId="{FE02DD25-A051-4420-A943-27906FA8D661}" destId="{CB8BEE3A-89FF-4237-B0A4-ACFFC401C6FA}" srcOrd="1" destOrd="0" parTransId="{3346D3C3-38B2-46EB-B7B7-0D5582A7AC50}" sibTransId="{7DE0F01F-BE82-4CEA-9110-CE8621DA144B}"/>
    <dgm:cxn modelId="{341E3793-1D48-40EB-A2D1-7BC21B0E72F3}" type="presOf" srcId="{61E9511F-6BEA-46D7-8D92-9604AF8B1974}" destId="{419A0911-186E-4AD2-8EE4-D457EB51557A}" srcOrd="0" destOrd="0" presId="urn:microsoft.com/office/officeart/2008/layout/LinedList"/>
    <dgm:cxn modelId="{B1F433A0-8F6B-4D04-931C-B9A1DAE77A09}" srcId="{5BE8776E-2040-4CD3-BB38-FB40617EA339}" destId="{61C3FA14-3023-44EA-BFB9-2267B1D03ABE}" srcOrd="0" destOrd="0" parTransId="{D00B015C-A680-44A5-B5BD-099A3D829BF1}" sibTransId="{FCE715CF-E896-4F8C-B347-5473BD5A536E}"/>
    <dgm:cxn modelId="{3C5435A3-CFF1-479B-8620-422E6FED2529}" srcId="{ED256BEE-B6C9-4ACF-BC90-C81780122828}" destId="{5BE8776E-2040-4CD3-BB38-FB40617EA339}" srcOrd="0" destOrd="0" parTransId="{3345F017-7A05-407C-9661-46F0CDAD5E8C}" sibTransId="{402E7B1C-512A-4B51-AA1D-1E19301CF6D0}"/>
    <dgm:cxn modelId="{A80D8CB2-2C00-42C4-8011-AF219AE329E5}" type="presOf" srcId="{CF973295-82F8-47C3-A856-A5244A698943}" destId="{F08192E9-0226-4FAF-828A-332A8BA8FB15}" srcOrd="0" destOrd="0" presId="urn:microsoft.com/office/officeart/2008/layout/LinedList"/>
    <dgm:cxn modelId="{4D9363B7-B780-41CA-8D0E-E9CC596E1ED7}" srcId="{ED256BEE-B6C9-4ACF-BC90-C81780122828}" destId="{FE02DD25-A051-4420-A943-27906FA8D661}" srcOrd="3" destOrd="0" parTransId="{3705707E-2717-454E-B9D0-FAAE252F4D28}" sibTransId="{558A7885-4563-4805-B873-AC2B4A66F29F}"/>
    <dgm:cxn modelId="{4CD2F0BA-952E-49C7-B4D9-74347341B077}" type="presOf" srcId="{9FF306AD-734C-47DF-8E59-310D9B4CE2BB}" destId="{6B82434A-F4F6-4B79-A61D-2F75F8241CB4}" srcOrd="0" destOrd="0" presId="urn:microsoft.com/office/officeart/2008/layout/LinedList"/>
    <dgm:cxn modelId="{C2B346C4-3289-42B0-BF44-89FADC0F6F80}" type="presOf" srcId="{61C3FA14-3023-44EA-BFB9-2267B1D03ABE}" destId="{0220013E-D8EA-4660-BB3C-58AE391E02B9}" srcOrd="0" destOrd="0" presId="urn:microsoft.com/office/officeart/2008/layout/LinedList"/>
    <dgm:cxn modelId="{3B4E22C6-55D1-46C7-A977-3E36E325F6EB}" type="presOf" srcId="{6A3C1361-E30F-4470-96CE-9DA8BF66C613}" destId="{E9FA1610-0D8A-4CE0-BC9E-150F0BAFDB78}" srcOrd="0" destOrd="0" presId="urn:microsoft.com/office/officeart/2008/layout/LinedList"/>
    <dgm:cxn modelId="{70BF62C6-8DA8-4E68-9977-408CA5DC9A36}" srcId="{FE02DD25-A051-4420-A943-27906FA8D661}" destId="{9FF306AD-734C-47DF-8E59-310D9B4CE2BB}" srcOrd="0" destOrd="0" parTransId="{A2138673-E109-47C2-BBBB-F52B7823BCAE}" sibTransId="{ACCD4D4A-51B9-4074-BF67-513AAC2E3A69}"/>
    <dgm:cxn modelId="{9A5A8CC8-A595-4ECF-8DB6-D1DBD6D408AA}" type="presOf" srcId="{69C338B0-CCC2-4059-9D8B-D3038D038C68}" destId="{84DBE758-6A9B-431E-99DC-A1B3EAFDB249}" srcOrd="0" destOrd="0" presId="urn:microsoft.com/office/officeart/2008/layout/LinedList"/>
    <dgm:cxn modelId="{38A802D0-24D9-4F20-B833-EB2B46E8ACE8}" srcId="{ED256BEE-B6C9-4ACF-BC90-C81780122828}" destId="{AE64BB41-393E-4D5E-A04C-09CF73B60127}" srcOrd="2" destOrd="0" parTransId="{09D00EA2-EAB9-4D96-A79C-9A095537BB51}" sibTransId="{11CBFE5B-E67D-4773-8C7E-1A091359F409}"/>
    <dgm:cxn modelId="{976C45FD-3866-4CF9-8075-550F800BCFB0}" type="presOf" srcId="{5BE8776E-2040-4CD3-BB38-FB40617EA339}" destId="{1F712196-E7CC-45BA-8FB4-DBDA00A8E15C}" srcOrd="0" destOrd="0" presId="urn:microsoft.com/office/officeart/2008/layout/LinedList"/>
    <dgm:cxn modelId="{C9B0F3AD-3149-4322-B668-BEF8865C3304}" type="presParOf" srcId="{F15F88C3-BCBB-4BA4-AD54-E889A396BEAB}" destId="{B17F7FB4-D52F-4AAF-A7BC-1BAB3F3CD5C7}" srcOrd="0" destOrd="0" presId="urn:microsoft.com/office/officeart/2008/layout/LinedList"/>
    <dgm:cxn modelId="{27803957-86FF-46BE-AA2D-E3269A1E00BC}" type="presParOf" srcId="{F15F88C3-BCBB-4BA4-AD54-E889A396BEAB}" destId="{BB3ABF83-E2A1-4E9E-BC14-5CA5DA89AA71}" srcOrd="1" destOrd="0" presId="urn:microsoft.com/office/officeart/2008/layout/LinedList"/>
    <dgm:cxn modelId="{F5A39C82-B16B-49F1-BADC-44F5303399FD}" type="presParOf" srcId="{BB3ABF83-E2A1-4E9E-BC14-5CA5DA89AA71}" destId="{1F712196-E7CC-45BA-8FB4-DBDA00A8E15C}" srcOrd="0" destOrd="0" presId="urn:microsoft.com/office/officeart/2008/layout/LinedList"/>
    <dgm:cxn modelId="{9151E803-9D5E-4350-B5C5-8ED8C4F5F4A6}" type="presParOf" srcId="{BB3ABF83-E2A1-4E9E-BC14-5CA5DA89AA71}" destId="{E2D10E16-1582-4935-B6A0-21731190BF99}" srcOrd="1" destOrd="0" presId="urn:microsoft.com/office/officeart/2008/layout/LinedList"/>
    <dgm:cxn modelId="{F57518B1-37A1-44C3-81A8-5914C8D270DF}" type="presParOf" srcId="{E2D10E16-1582-4935-B6A0-21731190BF99}" destId="{93543817-6B23-4269-9A61-8969B428CD9C}" srcOrd="0" destOrd="0" presId="urn:microsoft.com/office/officeart/2008/layout/LinedList"/>
    <dgm:cxn modelId="{5898B469-B204-409F-95E4-39F87F141BAD}" type="presParOf" srcId="{E2D10E16-1582-4935-B6A0-21731190BF99}" destId="{2A6D3751-A5F6-4A55-BBF8-A8568B8B8CA8}" srcOrd="1" destOrd="0" presId="urn:microsoft.com/office/officeart/2008/layout/LinedList"/>
    <dgm:cxn modelId="{E67932B6-46A3-4EB0-8D1A-26E2419444F8}" type="presParOf" srcId="{2A6D3751-A5F6-4A55-BBF8-A8568B8B8CA8}" destId="{3F45FAC1-1C6B-4E11-86C5-6679D6AB8A5A}" srcOrd="0" destOrd="0" presId="urn:microsoft.com/office/officeart/2008/layout/LinedList"/>
    <dgm:cxn modelId="{51991C4B-9D5A-45B2-B452-A7180F12E816}" type="presParOf" srcId="{2A6D3751-A5F6-4A55-BBF8-A8568B8B8CA8}" destId="{0220013E-D8EA-4660-BB3C-58AE391E02B9}" srcOrd="1" destOrd="0" presId="urn:microsoft.com/office/officeart/2008/layout/LinedList"/>
    <dgm:cxn modelId="{A67EC872-A0D7-4B2C-8435-D420EBF7701C}" type="presParOf" srcId="{2A6D3751-A5F6-4A55-BBF8-A8568B8B8CA8}" destId="{53463D0E-2A03-46B0-A1C2-175217C6E3F0}" srcOrd="2" destOrd="0" presId="urn:microsoft.com/office/officeart/2008/layout/LinedList"/>
    <dgm:cxn modelId="{35DB2BA8-1DA6-4FA9-848D-5803C6B1EADD}" type="presParOf" srcId="{E2D10E16-1582-4935-B6A0-21731190BF99}" destId="{3D02C491-B5E3-4746-9D87-B05F2B780FB7}" srcOrd="2" destOrd="0" presId="urn:microsoft.com/office/officeart/2008/layout/LinedList"/>
    <dgm:cxn modelId="{65D9EB5B-1C86-444F-871A-3EC25D8F3969}" type="presParOf" srcId="{E2D10E16-1582-4935-B6A0-21731190BF99}" destId="{6C0007BB-6937-49D0-97FA-0827779E3624}" srcOrd="3" destOrd="0" presId="urn:microsoft.com/office/officeart/2008/layout/LinedList"/>
    <dgm:cxn modelId="{33520AA2-E1E1-4CD9-B09B-0D1DF60ECADA}" type="presParOf" srcId="{E2D10E16-1582-4935-B6A0-21731190BF99}" destId="{F2C58781-D0A4-4D49-B955-B8C5680AB48D}" srcOrd="4" destOrd="0" presId="urn:microsoft.com/office/officeart/2008/layout/LinedList"/>
    <dgm:cxn modelId="{10B0A0F3-9BDC-48A3-820A-D88CB61C2962}" type="presParOf" srcId="{F2C58781-D0A4-4D49-B955-B8C5680AB48D}" destId="{114115DE-10CA-4B35-B4FC-DD933D7567FC}" srcOrd="0" destOrd="0" presId="urn:microsoft.com/office/officeart/2008/layout/LinedList"/>
    <dgm:cxn modelId="{FCC3F0C8-15FA-4F1E-B0AA-755A43CE04F2}" type="presParOf" srcId="{F2C58781-D0A4-4D49-B955-B8C5680AB48D}" destId="{56F2BB3A-3216-4BAA-9F48-EB566C46F4D7}" srcOrd="1" destOrd="0" presId="urn:microsoft.com/office/officeart/2008/layout/LinedList"/>
    <dgm:cxn modelId="{C1CB91EC-7DBA-4A28-9D12-54E3EDD1DB3B}" type="presParOf" srcId="{F2C58781-D0A4-4D49-B955-B8C5680AB48D}" destId="{CD1E5299-C650-4D76-BC0C-115B80F7B1A6}" srcOrd="2" destOrd="0" presId="urn:microsoft.com/office/officeart/2008/layout/LinedList"/>
    <dgm:cxn modelId="{E9EC961E-FA5A-4020-A69E-F7A255EFDADF}" type="presParOf" srcId="{E2D10E16-1582-4935-B6A0-21731190BF99}" destId="{DE37A70F-F13F-477D-BD57-61E32C545454}" srcOrd="5" destOrd="0" presId="urn:microsoft.com/office/officeart/2008/layout/LinedList"/>
    <dgm:cxn modelId="{853244C9-423E-48A7-B20E-3FC417901B13}" type="presParOf" srcId="{E2D10E16-1582-4935-B6A0-21731190BF99}" destId="{6E2BE0B3-BBA9-40D1-8342-7BB7FDC1AF02}" srcOrd="6" destOrd="0" presId="urn:microsoft.com/office/officeart/2008/layout/LinedList"/>
    <dgm:cxn modelId="{5DA84030-E524-4EBD-9094-0984C6248333}" type="presParOf" srcId="{F15F88C3-BCBB-4BA4-AD54-E889A396BEAB}" destId="{3EAD79BC-BEC1-499B-BD60-E8E2FCF17D26}" srcOrd="2" destOrd="0" presId="urn:microsoft.com/office/officeart/2008/layout/LinedList"/>
    <dgm:cxn modelId="{C82ED8F4-8F8B-4C35-95EA-D21FBA1C9785}" type="presParOf" srcId="{F15F88C3-BCBB-4BA4-AD54-E889A396BEAB}" destId="{B27C15E2-1CAA-451D-BAEB-8AB9BC302351}" srcOrd="3" destOrd="0" presId="urn:microsoft.com/office/officeart/2008/layout/LinedList"/>
    <dgm:cxn modelId="{3C0F7719-9A8C-41EC-9487-02A44CBF8313}" type="presParOf" srcId="{B27C15E2-1CAA-451D-BAEB-8AB9BC302351}" destId="{A54F7034-ADDC-4727-BBD8-AD9BF4AF811C}" srcOrd="0" destOrd="0" presId="urn:microsoft.com/office/officeart/2008/layout/LinedList"/>
    <dgm:cxn modelId="{02AE2708-7F97-489B-AF17-35CC2EABE9B1}" type="presParOf" srcId="{B27C15E2-1CAA-451D-BAEB-8AB9BC302351}" destId="{69F9623C-E293-4E80-B3C5-88152086C2F9}" srcOrd="1" destOrd="0" presId="urn:microsoft.com/office/officeart/2008/layout/LinedList"/>
    <dgm:cxn modelId="{5A11DCE5-D08D-4D05-891A-982CC9B8475F}" type="presParOf" srcId="{69F9623C-E293-4E80-B3C5-88152086C2F9}" destId="{15050BED-2E81-482E-98A2-D866E5DBF05D}" srcOrd="0" destOrd="0" presId="urn:microsoft.com/office/officeart/2008/layout/LinedList"/>
    <dgm:cxn modelId="{41B16C61-94DC-4DB4-A671-F1F7DDD07EF9}" type="presParOf" srcId="{69F9623C-E293-4E80-B3C5-88152086C2F9}" destId="{841CE8A1-2A3E-4C7B-8D3C-A9187815CDCE}" srcOrd="1" destOrd="0" presId="urn:microsoft.com/office/officeart/2008/layout/LinedList"/>
    <dgm:cxn modelId="{3222AFFD-0403-49E6-9AC7-EAD1B4C5B3F5}" type="presParOf" srcId="{841CE8A1-2A3E-4C7B-8D3C-A9187815CDCE}" destId="{6FABF7DE-F302-47CC-9CFF-755ADF128014}" srcOrd="0" destOrd="0" presId="urn:microsoft.com/office/officeart/2008/layout/LinedList"/>
    <dgm:cxn modelId="{9A83B736-5454-4DA0-970C-1A0424A16248}" type="presParOf" srcId="{841CE8A1-2A3E-4C7B-8D3C-A9187815CDCE}" destId="{84DBE758-6A9B-431E-99DC-A1B3EAFDB249}" srcOrd="1" destOrd="0" presId="urn:microsoft.com/office/officeart/2008/layout/LinedList"/>
    <dgm:cxn modelId="{79A95DC9-92E3-45D6-83CB-4FC03143AFBF}" type="presParOf" srcId="{841CE8A1-2A3E-4C7B-8D3C-A9187815CDCE}" destId="{18F1BFC2-AC90-452F-86D3-80602A6AE66B}" srcOrd="2" destOrd="0" presId="urn:microsoft.com/office/officeart/2008/layout/LinedList"/>
    <dgm:cxn modelId="{7DDC343F-4A75-4267-8647-95D5AA6D02D3}" type="presParOf" srcId="{69F9623C-E293-4E80-B3C5-88152086C2F9}" destId="{87E39E22-ED81-4308-A624-50135609E3AC}" srcOrd="2" destOrd="0" presId="urn:microsoft.com/office/officeart/2008/layout/LinedList"/>
    <dgm:cxn modelId="{40817DBC-7755-4C24-A1F7-E588DF7D0DE5}" type="presParOf" srcId="{69F9623C-E293-4E80-B3C5-88152086C2F9}" destId="{9ECD6382-F488-4E35-B25A-0F5722FAB0F7}" srcOrd="3" destOrd="0" presId="urn:microsoft.com/office/officeart/2008/layout/LinedList"/>
    <dgm:cxn modelId="{0E6931E6-50A7-4F87-80D5-CC0E9353E347}" type="presParOf" srcId="{69F9623C-E293-4E80-B3C5-88152086C2F9}" destId="{A50579C1-AB14-4DDB-B8D8-C7B3DDC0D978}" srcOrd="4" destOrd="0" presId="urn:microsoft.com/office/officeart/2008/layout/LinedList"/>
    <dgm:cxn modelId="{D1C095CF-DB7D-4D19-A4C5-10D92C35FDAC}" type="presParOf" srcId="{A50579C1-AB14-4DDB-B8D8-C7B3DDC0D978}" destId="{7FFA86E6-9B3B-4860-A987-02A2DB90D48A}" srcOrd="0" destOrd="0" presId="urn:microsoft.com/office/officeart/2008/layout/LinedList"/>
    <dgm:cxn modelId="{CE37A834-484E-4135-B8A8-460AE35576C9}" type="presParOf" srcId="{A50579C1-AB14-4DDB-B8D8-C7B3DDC0D978}" destId="{E9FA1610-0D8A-4CE0-BC9E-150F0BAFDB78}" srcOrd="1" destOrd="0" presId="urn:microsoft.com/office/officeart/2008/layout/LinedList"/>
    <dgm:cxn modelId="{CB1DE115-84BC-44D0-8589-170815C60098}" type="presParOf" srcId="{A50579C1-AB14-4DDB-B8D8-C7B3DDC0D978}" destId="{7A9B09AB-B594-443E-A828-9AB357E3C9DD}" srcOrd="2" destOrd="0" presId="urn:microsoft.com/office/officeart/2008/layout/LinedList"/>
    <dgm:cxn modelId="{7DF0583D-6DE4-49C5-A135-65F5B1FE121D}" type="presParOf" srcId="{69F9623C-E293-4E80-B3C5-88152086C2F9}" destId="{662A816C-4247-4CEB-A2A2-A525ECF99288}" srcOrd="5" destOrd="0" presId="urn:microsoft.com/office/officeart/2008/layout/LinedList"/>
    <dgm:cxn modelId="{B8FCB6E2-BC2B-424F-8F47-68B3B8DA8A17}" type="presParOf" srcId="{69F9623C-E293-4E80-B3C5-88152086C2F9}" destId="{D8D0877C-3336-4C7B-9A16-9AA49EE68422}" srcOrd="6" destOrd="0" presId="urn:microsoft.com/office/officeart/2008/layout/LinedList"/>
    <dgm:cxn modelId="{57345457-C1AB-4E3E-858B-58FD11BF0240}" type="presParOf" srcId="{69F9623C-E293-4E80-B3C5-88152086C2F9}" destId="{5D6EA401-8FC2-444E-BA6C-A60A1A4A03A8}" srcOrd="7" destOrd="0" presId="urn:microsoft.com/office/officeart/2008/layout/LinedList"/>
    <dgm:cxn modelId="{70613A08-48C8-46DF-99FF-F578629EFDCE}" type="presParOf" srcId="{5D6EA401-8FC2-444E-BA6C-A60A1A4A03A8}" destId="{33612D11-C3C4-4C4D-A7A4-5F03A18D9494}" srcOrd="0" destOrd="0" presId="urn:microsoft.com/office/officeart/2008/layout/LinedList"/>
    <dgm:cxn modelId="{EA3D5312-9D1C-43C9-A93D-FF62D985A795}" type="presParOf" srcId="{5D6EA401-8FC2-444E-BA6C-A60A1A4A03A8}" destId="{F08192E9-0226-4FAF-828A-332A8BA8FB15}" srcOrd="1" destOrd="0" presId="urn:microsoft.com/office/officeart/2008/layout/LinedList"/>
    <dgm:cxn modelId="{A2E4303D-08EF-460C-A319-FD2903416354}" type="presParOf" srcId="{5D6EA401-8FC2-444E-BA6C-A60A1A4A03A8}" destId="{795415BA-5D79-435E-B89F-509820C2B636}" srcOrd="2" destOrd="0" presId="urn:microsoft.com/office/officeart/2008/layout/LinedList"/>
    <dgm:cxn modelId="{441F7ADA-B622-4923-B70C-418D3A3963BF}" type="presParOf" srcId="{69F9623C-E293-4E80-B3C5-88152086C2F9}" destId="{990278A5-54B2-464D-9A26-311F036FEAB3}" srcOrd="8" destOrd="0" presId="urn:microsoft.com/office/officeart/2008/layout/LinedList"/>
    <dgm:cxn modelId="{21148379-71F1-4D72-8140-A006900E760E}" type="presParOf" srcId="{69F9623C-E293-4E80-B3C5-88152086C2F9}" destId="{D8784933-F2E0-4CBD-BC28-ACE38F68CFCC}" srcOrd="9" destOrd="0" presId="urn:microsoft.com/office/officeart/2008/layout/LinedList"/>
    <dgm:cxn modelId="{7BCC2278-1C73-4C19-848D-A9995E225385}" type="presParOf" srcId="{F15F88C3-BCBB-4BA4-AD54-E889A396BEAB}" destId="{6461E969-CD5D-4FAA-B525-008216EB93FB}" srcOrd="4" destOrd="0" presId="urn:microsoft.com/office/officeart/2008/layout/LinedList"/>
    <dgm:cxn modelId="{F560B515-C0F6-42A4-BD2E-33BA5F90BDAE}" type="presParOf" srcId="{F15F88C3-BCBB-4BA4-AD54-E889A396BEAB}" destId="{4EEFB0B9-5388-422D-99CD-A0307EB2706A}" srcOrd="5" destOrd="0" presId="urn:microsoft.com/office/officeart/2008/layout/LinedList"/>
    <dgm:cxn modelId="{64E00EB6-1810-4392-8E7A-6FF4EB63F483}" type="presParOf" srcId="{4EEFB0B9-5388-422D-99CD-A0307EB2706A}" destId="{89140C26-842F-4A82-BD4C-3D258E8E5150}" srcOrd="0" destOrd="0" presId="urn:microsoft.com/office/officeart/2008/layout/LinedList"/>
    <dgm:cxn modelId="{574399E3-905F-432E-9EA2-0307442F8A4C}" type="presParOf" srcId="{4EEFB0B9-5388-422D-99CD-A0307EB2706A}" destId="{0EB0BD55-AB15-4090-9E3D-591AD58B377D}" srcOrd="1" destOrd="0" presId="urn:microsoft.com/office/officeart/2008/layout/LinedList"/>
    <dgm:cxn modelId="{27E13239-CE03-43A9-AC37-7F56D5D3950D}" type="presParOf" srcId="{0EB0BD55-AB15-4090-9E3D-591AD58B377D}" destId="{A9DC91A9-E6FB-4FBD-81FA-3D5FD8B977E3}" srcOrd="0" destOrd="0" presId="urn:microsoft.com/office/officeart/2008/layout/LinedList"/>
    <dgm:cxn modelId="{A36129D6-1207-4EDD-A73A-C90C6D700E9E}" type="presParOf" srcId="{0EB0BD55-AB15-4090-9E3D-591AD58B377D}" destId="{936437E2-22A3-4A8B-96EE-AFB222B176A3}" srcOrd="1" destOrd="0" presId="urn:microsoft.com/office/officeart/2008/layout/LinedList"/>
    <dgm:cxn modelId="{85FA9052-6F69-43D4-892D-31385A08C570}" type="presParOf" srcId="{936437E2-22A3-4A8B-96EE-AFB222B176A3}" destId="{C2BB9CF5-3E38-4B08-A7AD-8B8E36804A63}" srcOrd="0" destOrd="0" presId="urn:microsoft.com/office/officeart/2008/layout/LinedList"/>
    <dgm:cxn modelId="{6854CA69-E75E-4534-9F42-5C948CF3B530}" type="presParOf" srcId="{936437E2-22A3-4A8B-96EE-AFB222B176A3}" destId="{27EF48ED-C609-4BEA-9A0F-EDAB62641114}" srcOrd="1" destOrd="0" presId="urn:microsoft.com/office/officeart/2008/layout/LinedList"/>
    <dgm:cxn modelId="{3D7CE01C-50E1-43BF-935B-7C9AAC75E4A6}" type="presParOf" srcId="{936437E2-22A3-4A8B-96EE-AFB222B176A3}" destId="{8DDD9F3E-EA98-4916-81DC-1A5571FDB7EA}" srcOrd="2" destOrd="0" presId="urn:microsoft.com/office/officeart/2008/layout/LinedList"/>
    <dgm:cxn modelId="{A769C7E7-225D-46C3-B252-3AA9617F209B}" type="presParOf" srcId="{0EB0BD55-AB15-4090-9E3D-591AD58B377D}" destId="{486D360C-A8CF-4723-9520-C95C34AC5199}" srcOrd="2" destOrd="0" presId="urn:microsoft.com/office/officeart/2008/layout/LinedList"/>
    <dgm:cxn modelId="{301C6233-B32C-4C17-B74C-F4E1EF6F705F}" type="presParOf" srcId="{0EB0BD55-AB15-4090-9E3D-591AD58B377D}" destId="{18F7956B-A570-4D3C-B996-8351A32835DC}" srcOrd="3" destOrd="0" presId="urn:microsoft.com/office/officeart/2008/layout/LinedList"/>
    <dgm:cxn modelId="{92F359E7-95B6-4781-A1C1-39B2C825D563}" type="presParOf" srcId="{F15F88C3-BCBB-4BA4-AD54-E889A396BEAB}" destId="{989B479E-C6EF-4433-849C-531764E45026}" srcOrd="6" destOrd="0" presId="urn:microsoft.com/office/officeart/2008/layout/LinedList"/>
    <dgm:cxn modelId="{B2420B58-2AF7-47CB-AE2C-63E5305527DC}" type="presParOf" srcId="{F15F88C3-BCBB-4BA4-AD54-E889A396BEAB}" destId="{4D8B7000-81FA-46CE-8F8A-ECD3E6B5739A}" srcOrd="7" destOrd="0" presId="urn:microsoft.com/office/officeart/2008/layout/LinedList"/>
    <dgm:cxn modelId="{BEAF0A2A-20CF-49A5-ADF6-7B20E1CF10DD}" type="presParOf" srcId="{4D8B7000-81FA-46CE-8F8A-ECD3E6B5739A}" destId="{1006ADC1-E7AE-4379-A4B0-9D0D17F6DC0F}" srcOrd="0" destOrd="0" presId="urn:microsoft.com/office/officeart/2008/layout/LinedList"/>
    <dgm:cxn modelId="{1B1545C3-51FA-4020-AA06-FB4019294E01}" type="presParOf" srcId="{4D8B7000-81FA-46CE-8F8A-ECD3E6B5739A}" destId="{A0ADFCE8-ADA6-45C4-AAF3-D932A601408B}" srcOrd="1" destOrd="0" presId="urn:microsoft.com/office/officeart/2008/layout/LinedList"/>
    <dgm:cxn modelId="{EFE30BD5-1F63-46A7-BAD6-04E9CBB56261}" type="presParOf" srcId="{A0ADFCE8-ADA6-45C4-AAF3-D932A601408B}" destId="{C6326F12-8D10-4043-9ED6-7427655736A2}" srcOrd="0" destOrd="0" presId="urn:microsoft.com/office/officeart/2008/layout/LinedList"/>
    <dgm:cxn modelId="{924A72E2-359A-4D92-A588-5DD114B672C1}" type="presParOf" srcId="{A0ADFCE8-ADA6-45C4-AAF3-D932A601408B}" destId="{6AD1AA22-2C29-4A71-84F7-C1ED504F869D}" srcOrd="1" destOrd="0" presId="urn:microsoft.com/office/officeart/2008/layout/LinedList"/>
    <dgm:cxn modelId="{8B9A4856-3877-4496-B3A7-0E77957DFAE4}" type="presParOf" srcId="{6AD1AA22-2C29-4A71-84F7-C1ED504F869D}" destId="{93AC51F6-9832-41FA-AF5F-A57484838AE2}" srcOrd="0" destOrd="0" presId="urn:microsoft.com/office/officeart/2008/layout/LinedList"/>
    <dgm:cxn modelId="{01670BD0-13A6-43A2-A5CA-5266F0233312}" type="presParOf" srcId="{6AD1AA22-2C29-4A71-84F7-C1ED504F869D}" destId="{6B82434A-F4F6-4B79-A61D-2F75F8241CB4}" srcOrd="1" destOrd="0" presId="urn:microsoft.com/office/officeart/2008/layout/LinedList"/>
    <dgm:cxn modelId="{2FA29704-08E1-42AA-9926-22A22424DF24}" type="presParOf" srcId="{6AD1AA22-2C29-4A71-84F7-C1ED504F869D}" destId="{4E6C4D58-F612-496B-99C8-5739D3DB1E50}" srcOrd="2" destOrd="0" presId="urn:microsoft.com/office/officeart/2008/layout/LinedList"/>
    <dgm:cxn modelId="{393FCA7D-14DC-4DFA-9878-C2822E79D588}" type="presParOf" srcId="{A0ADFCE8-ADA6-45C4-AAF3-D932A601408B}" destId="{9DFBB425-324C-4F37-90BF-EFA22F565F6D}" srcOrd="2" destOrd="0" presId="urn:microsoft.com/office/officeart/2008/layout/LinedList"/>
    <dgm:cxn modelId="{0BE4F7AB-DD16-4391-AC44-C7305F77594F}" type="presParOf" srcId="{A0ADFCE8-ADA6-45C4-AAF3-D932A601408B}" destId="{A61E6C17-B790-4EDC-948B-153D86280BF2}" srcOrd="3" destOrd="0" presId="urn:microsoft.com/office/officeart/2008/layout/LinedList"/>
    <dgm:cxn modelId="{F735DE05-2C8F-467F-B0F4-92A9A279A85E}" type="presParOf" srcId="{A0ADFCE8-ADA6-45C4-AAF3-D932A601408B}" destId="{E510DF75-FD07-4A04-9BF7-56686B1ED883}" srcOrd="4" destOrd="0" presId="urn:microsoft.com/office/officeart/2008/layout/LinedList"/>
    <dgm:cxn modelId="{520740D3-6012-4924-B730-B7DD106379A9}" type="presParOf" srcId="{E510DF75-FD07-4A04-9BF7-56686B1ED883}" destId="{90C0F266-9F43-4E7B-8ED1-079A8C3F2BF4}" srcOrd="0" destOrd="0" presId="urn:microsoft.com/office/officeart/2008/layout/LinedList"/>
    <dgm:cxn modelId="{E5829E67-D25A-42B7-9C4D-09835667D807}" type="presParOf" srcId="{E510DF75-FD07-4A04-9BF7-56686B1ED883}" destId="{34FBD164-B1AA-4406-82E0-2CDE7AA93FB4}" srcOrd="1" destOrd="0" presId="urn:microsoft.com/office/officeart/2008/layout/LinedList"/>
    <dgm:cxn modelId="{12672B7F-FBBC-4A2C-BD1F-16DD7FE2B256}" type="presParOf" srcId="{E510DF75-FD07-4A04-9BF7-56686B1ED883}" destId="{68C1E13A-7327-4E72-AEB7-E2F9696E4C7A}" srcOrd="2" destOrd="0" presId="urn:microsoft.com/office/officeart/2008/layout/LinedList"/>
    <dgm:cxn modelId="{E095305F-9B23-4E88-9047-1FD698AFF6B7}" type="presParOf" srcId="{A0ADFCE8-ADA6-45C4-AAF3-D932A601408B}" destId="{576231EB-0241-4C31-A0CB-C2CC17915DF7}" srcOrd="5" destOrd="0" presId="urn:microsoft.com/office/officeart/2008/layout/LinedList"/>
    <dgm:cxn modelId="{A5757D80-D460-4283-A386-3E5E020E132A}" type="presParOf" srcId="{A0ADFCE8-ADA6-45C4-AAF3-D932A601408B}" destId="{9B7AB9A3-37D1-4F7A-89B7-9C589CA8EDA3}" srcOrd="6" destOrd="0" presId="urn:microsoft.com/office/officeart/2008/layout/LinedList"/>
    <dgm:cxn modelId="{EFF7A133-877F-4023-8B84-05D4925BBD02}" type="presParOf" srcId="{A0ADFCE8-ADA6-45C4-AAF3-D932A601408B}" destId="{A0A36C00-EDBC-484A-BEE3-B28E80EC9879}" srcOrd="7" destOrd="0" presId="urn:microsoft.com/office/officeart/2008/layout/LinedList"/>
    <dgm:cxn modelId="{34FF7900-CE0D-41AC-A040-B5BDBCA60312}" type="presParOf" srcId="{A0A36C00-EDBC-484A-BEE3-B28E80EC9879}" destId="{33527F2F-1816-40A2-A474-EB7E7321191A}" srcOrd="0" destOrd="0" presId="urn:microsoft.com/office/officeart/2008/layout/LinedList"/>
    <dgm:cxn modelId="{66AC6574-F504-4ABD-899F-040E7C6FD6BB}" type="presParOf" srcId="{A0A36C00-EDBC-484A-BEE3-B28E80EC9879}" destId="{419A0911-186E-4AD2-8EE4-D457EB51557A}" srcOrd="1" destOrd="0" presId="urn:microsoft.com/office/officeart/2008/layout/LinedList"/>
    <dgm:cxn modelId="{F18C825F-1DAA-4793-824D-B117B939DD81}" type="presParOf" srcId="{A0A36C00-EDBC-484A-BEE3-B28E80EC9879}" destId="{9FFA48EF-BE0A-4C26-995A-30FB5E00D4A0}" srcOrd="2" destOrd="0" presId="urn:microsoft.com/office/officeart/2008/layout/LinedList"/>
    <dgm:cxn modelId="{83960145-227F-48E5-802E-5E4165C85E8D}" type="presParOf" srcId="{A0ADFCE8-ADA6-45C4-AAF3-D932A601408B}" destId="{FFA26CB2-E661-4A49-BEB2-7DF0677FAD25}" srcOrd="8" destOrd="0" presId="urn:microsoft.com/office/officeart/2008/layout/LinedList"/>
    <dgm:cxn modelId="{0C66FD67-AB73-4687-8F88-422011C2CBAC}" type="presParOf" srcId="{A0ADFCE8-ADA6-45C4-AAF3-D932A601408B}" destId="{FF37FA88-B330-4B60-AFDE-EE0F330315F4}" srcOrd="9" destOrd="0" presId="urn:microsoft.com/office/officeart/2008/layout/LinedList"/>
    <dgm:cxn modelId="{DBA336AD-D2B1-4163-9EEF-0D0075E480BB}" type="presParOf" srcId="{A0ADFCE8-ADA6-45C4-AAF3-D932A601408B}" destId="{A25E4132-1E0F-442D-8461-E23DAB836515}" srcOrd="10" destOrd="0" presId="urn:microsoft.com/office/officeart/2008/layout/LinedList"/>
    <dgm:cxn modelId="{AD4DB9EF-A117-4C33-9DC7-118785FD9E01}" type="presParOf" srcId="{A25E4132-1E0F-442D-8461-E23DAB836515}" destId="{ED394964-1B73-4F62-8357-5F91A9D79214}" srcOrd="0" destOrd="0" presId="urn:microsoft.com/office/officeart/2008/layout/LinedList"/>
    <dgm:cxn modelId="{5A0A7B0D-571E-4A39-9B20-49FB5D444FED}" type="presParOf" srcId="{A25E4132-1E0F-442D-8461-E23DAB836515}" destId="{0C7B056C-7370-48CE-A0EE-62F6FB6760F0}" srcOrd="1" destOrd="0" presId="urn:microsoft.com/office/officeart/2008/layout/LinedList"/>
    <dgm:cxn modelId="{139B398D-7189-4353-98FE-0118C5895C9A}" type="presParOf" srcId="{A25E4132-1E0F-442D-8461-E23DAB836515}" destId="{1AE3EAD1-0A13-4712-888C-6B30C24C380A}" srcOrd="2" destOrd="0" presId="urn:microsoft.com/office/officeart/2008/layout/LinedList"/>
    <dgm:cxn modelId="{D33F91DD-C0AB-4B4C-8794-67B8A3AE78BB}" type="presParOf" srcId="{A0ADFCE8-ADA6-45C4-AAF3-D932A601408B}" destId="{900E96D7-ECE3-4AEE-AC59-D037A03F6A8B}" srcOrd="11" destOrd="0" presId="urn:microsoft.com/office/officeart/2008/layout/LinedList"/>
    <dgm:cxn modelId="{4B7BC712-EE82-45DE-BDE1-DBFC3FEC06BE}" type="presParOf" srcId="{A0ADFCE8-ADA6-45C4-AAF3-D932A601408B}" destId="{FA6416A4-8C3C-4F64-AC21-2F26203388A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F7FB4-D52F-4AAF-A7BC-1BAB3F3CD5C7}">
      <dsp:nvSpPr>
        <dsp:cNvPr id="0" name=""/>
        <dsp:cNvSpPr/>
      </dsp:nvSpPr>
      <dsp:spPr>
        <a:xfrm>
          <a:off x="0" y="0"/>
          <a:ext cx="6278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712196-E7CC-45BA-8FB4-DBDA00A8E15C}">
      <dsp:nvSpPr>
        <dsp:cNvPr id="0" name=""/>
        <dsp:cNvSpPr/>
      </dsp:nvSpPr>
      <dsp:spPr>
        <a:xfrm>
          <a:off x="0" y="0"/>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Cleaning</a:t>
          </a:r>
          <a:endParaRPr lang="en-US" sz="1800" kern="1200" dirty="0"/>
        </a:p>
      </dsp:txBody>
      <dsp:txXfrm>
        <a:off x="0" y="0"/>
        <a:ext cx="1255712" cy="1385887"/>
      </dsp:txXfrm>
    </dsp:sp>
    <dsp:sp modelId="{0220013E-D8EA-4660-BB3C-58AE391E02B9}">
      <dsp:nvSpPr>
        <dsp:cNvPr id="0" name=""/>
        <dsp:cNvSpPr/>
      </dsp:nvSpPr>
      <dsp:spPr>
        <a:xfrm>
          <a:off x="1349890" y="32211"/>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Dealing with Nulls &amp; NA</a:t>
          </a:r>
          <a:endParaRPr lang="en-US" sz="1500" kern="1200" dirty="0"/>
        </a:p>
      </dsp:txBody>
      <dsp:txXfrm>
        <a:off x="1349890" y="32211"/>
        <a:ext cx="4928671" cy="644221"/>
      </dsp:txXfrm>
    </dsp:sp>
    <dsp:sp modelId="{3D02C491-B5E3-4746-9D87-B05F2B780FB7}">
      <dsp:nvSpPr>
        <dsp:cNvPr id="0" name=""/>
        <dsp:cNvSpPr/>
      </dsp:nvSpPr>
      <dsp:spPr>
        <a:xfrm>
          <a:off x="1255712" y="676432"/>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2BB3A-3216-4BAA-9F48-EB566C46F4D7}">
      <dsp:nvSpPr>
        <dsp:cNvPr id="0" name=""/>
        <dsp:cNvSpPr/>
      </dsp:nvSpPr>
      <dsp:spPr>
        <a:xfrm>
          <a:off x="1349890" y="708643"/>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Filling in Missing Information</a:t>
          </a:r>
          <a:endParaRPr lang="en-US" sz="1500" kern="1200" dirty="0"/>
        </a:p>
      </dsp:txBody>
      <dsp:txXfrm>
        <a:off x="1349890" y="708643"/>
        <a:ext cx="4928671" cy="644221"/>
      </dsp:txXfrm>
    </dsp:sp>
    <dsp:sp modelId="{DE37A70F-F13F-477D-BD57-61E32C545454}">
      <dsp:nvSpPr>
        <dsp:cNvPr id="0" name=""/>
        <dsp:cNvSpPr/>
      </dsp:nvSpPr>
      <dsp:spPr>
        <a:xfrm>
          <a:off x="1255712" y="135286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AD79BC-BEC1-499B-BD60-E8E2FCF17D26}">
      <dsp:nvSpPr>
        <dsp:cNvPr id="0" name=""/>
        <dsp:cNvSpPr/>
      </dsp:nvSpPr>
      <dsp:spPr>
        <a:xfrm>
          <a:off x="0" y="1385887"/>
          <a:ext cx="6278562" cy="0"/>
        </a:xfrm>
        <a:prstGeom prst="line">
          <a:avLst/>
        </a:prstGeom>
        <a:solidFill>
          <a:schemeClr val="accent2">
            <a:hueOff val="326275"/>
            <a:satOff val="4397"/>
            <a:lumOff val="5359"/>
            <a:alphaOff val="0"/>
          </a:schemeClr>
        </a:solidFill>
        <a:ln w="12700" cap="flat" cmpd="sng" algn="ctr">
          <a:solidFill>
            <a:schemeClr val="accent2">
              <a:hueOff val="326275"/>
              <a:satOff val="4397"/>
              <a:lumOff val="53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4F7034-ADDC-4727-BBD8-AD9BF4AF811C}">
      <dsp:nvSpPr>
        <dsp:cNvPr id="0" name=""/>
        <dsp:cNvSpPr/>
      </dsp:nvSpPr>
      <dsp:spPr>
        <a:xfrm>
          <a:off x="0" y="1385887"/>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Conversions &amp; Extraction</a:t>
          </a:r>
          <a:endParaRPr lang="en-US" sz="1800" kern="1200" dirty="0"/>
        </a:p>
      </dsp:txBody>
      <dsp:txXfrm>
        <a:off x="0" y="1385887"/>
        <a:ext cx="1255712" cy="1385887"/>
      </dsp:txXfrm>
    </dsp:sp>
    <dsp:sp modelId="{84DBE758-6A9B-431E-99DC-A1B3EAFDB249}">
      <dsp:nvSpPr>
        <dsp:cNvPr id="0" name=""/>
        <dsp:cNvSpPr/>
      </dsp:nvSpPr>
      <dsp:spPr>
        <a:xfrm>
          <a:off x="1349890" y="1407541"/>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Converting the columns that have Numeric Data</a:t>
          </a:r>
          <a:endParaRPr lang="en-US" sz="1500" kern="1200" dirty="0"/>
        </a:p>
      </dsp:txBody>
      <dsp:txXfrm>
        <a:off x="1349890" y="1407541"/>
        <a:ext cx="4928671" cy="433089"/>
      </dsp:txXfrm>
    </dsp:sp>
    <dsp:sp modelId="{87E39E22-ED81-4308-A624-50135609E3AC}">
      <dsp:nvSpPr>
        <dsp:cNvPr id="0" name=""/>
        <dsp:cNvSpPr/>
      </dsp:nvSpPr>
      <dsp:spPr>
        <a:xfrm>
          <a:off x="1255712" y="1840631"/>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9FA1610-0D8A-4CE0-BC9E-150F0BAFDB78}">
      <dsp:nvSpPr>
        <dsp:cNvPr id="0" name=""/>
        <dsp:cNvSpPr/>
      </dsp:nvSpPr>
      <dsp:spPr>
        <a:xfrm>
          <a:off x="1349890" y="1862286"/>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Converting the columns that represent DateTime</a:t>
          </a:r>
          <a:endParaRPr lang="en-US" sz="1500" kern="1200" dirty="0"/>
        </a:p>
      </dsp:txBody>
      <dsp:txXfrm>
        <a:off x="1349890" y="1862286"/>
        <a:ext cx="4928671" cy="433089"/>
      </dsp:txXfrm>
    </dsp:sp>
    <dsp:sp modelId="{662A816C-4247-4CEB-A2A2-A525ECF99288}">
      <dsp:nvSpPr>
        <dsp:cNvPr id="0" name=""/>
        <dsp:cNvSpPr/>
      </dsp:nvSpPr>
      <dsp:spPr>
        <a:xfrm>
          <a:off x="1255712" y="229537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08192E9-0226-4FAF-828A-332A8BA8FB15}">
      <dsp:nvSpPr>
        <dsp:cNvPr id="0" name=""/>
        <dsp:cNvSpPr/>
      </dsp:nvSpPr>
      <dsp:spPr>
        <a:xfrm>
          <a:off x="1349890" y="2317030"/>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Extract Month, Year from the required Date Time columns</a:t>
          </a:r>
          <a:endParaRPr lang="en-US" sz="1500" kern="1200" dirty="0"/>
        </a:p>
      </dsp:txBody>
      <dsp:txXfrm>
        <a:off x="1349890" y="2317030"/>
        <a:ext cx="4928671" cy="433089"/>
      </dsp:txXfrm>
    </dsp:sp>
    <dsp:sp modelId="{990278A5-54B2-464D-9A26-311F036FEAB3}">
      <dsp:nvSpPr>
        <dsp:cNvPr id="0" name=""/>
        <dsp:cNvSpPr/>
      </dsp:nvSpPr>
      <dsp:spPr>
        <a:xfrm>
          <a:off x="1255712" y="275012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461E969-CD5D-4FAA-B525-008216EB93FB}">
      <dsp:nvSpPr>
        <dsp:cNvPr id="0" name=""/>
        <dsp:cNvSpPr/>
      </dsp:nvSpPr>
      <dsp:spPr>
        <a:xfrm>
          <a:off x="0" y="2771775"/>
          <a:ext cx="6278562" cy="0"/>
        </a:xfrm>
        <a:prstGeom prst="line">
          <a:avLst/>
        </a:prstGeom>
        <a:solidFill>
          <a:schemeClr val="accent2">
            <a:hueOff val="652551"/>
            <a:satOff val="8795"/>
            <a:lumOff val="10719"/>
            <a:alphaOff val="0"/>
          </a:schemeClr>
        </a:solidFill>
        <a:ln w="12700" cap="flat" cmpd="sng" algn="ctr">
          <a:solidFill>
            <a:schemeClr val="accent2">
              <a:hueOff val="652551"/>
              <a:satOff val="8795"/>
              <a:lumOff val="1071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9140C26-842F-4A82-BD4C-3D258E8E5150}">
      <dsp:nvSpPr>
        <dsp:cNvPr id="0" name=""/>
        <dsp:cNvSpPr/>
      </dsp:nvSpPr>
      <dsp:spPr>
        <a:xfrm>
          <a:off x="0" y="2771775"/>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Outliers Data Treatment</a:t>
          </a:r>
          <a:endParaRPr lang="en-US" sz="1800" b="1" kern="1200" dirty="0"/>
        </a:p>
      </dsp:txBody>
      <dsp:txXfrm>
        <a:off x="0" y="2771775"/>
        <a:ext cx="1255712" cy="1385887"/>
      </dsp:txXfrm>
    </dsp:sp>
    <dsp:sp modelId="{27EF48ED-C609-4BEA-9A0F-EDAB62641114}">
      <dsp:nvSpPr>
        <dsp:cNvPr id="0" name=""/>
        <dsp:cNvSpPr/>
      </dsp:nvSpPr>
      <dsp:spPr>
        <a:xfrm>
          <a:off x="1349890" y="2834708"/>
          <a:ext cx="4928671" cy="12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Discard Data containing the Outliers as it may impact the current analysis</a:t>
          </a:r>
          <a:endParaRPr lang="en-US" sz="1500" kern="1200" dirty="0"/>
        </a:p>
      </dsp:txBody>
      <dsp:txXfrm>
        <a:off x="1349890" y="2834708"/>
        <a:ext cx="4928671" cy="1258667"/>
      </dsp:txXfrm>
    </dsp:sp>
    <dsp:sp modelId="{486D360C-A8CF-4723-9520-C95C34AC5199}">
      <dsp:nvSpPr>
        <dsp:cNvPr id="0" name=""/>
        <dsp:cNvSpPr/>
      </dsp:nvSpPr>
      <dsp:spPr>
        <a:xfrm>
          <a:off x="1255712" y="4093375"/>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9B479E-C6EF-4433-849C-531764E45026}">
      <dsp:nvSpPr>
        <dsp:cNvPr id="0" name=""/>
        <dsp:cNvSpPr/>
      </dsp:nvSpPr>
      <dsp:spPr>
        <a:xfrm>
          <a:off x="0" y="4157662"/>
          <a:ext cx="6278562" cy="0"/>
        </a:xfrm>
        <a:prstGeom prst="line">
          <a:avLst/>
        </a:prstGeom>
        <a:solidFill>
          <a:schemeClr val="accent2">
            <a:hueOff val="978826"/>
            <a:satOff val="13192"/>
            <a:lumOff val="16078"/>
            <a:alphaOff val="0"/>
          </a:schemeClr>
        </a:solidFill>
        <a:ln w="12700" cap="flat" cmpd="sng" algn="ctr">
          <a:solidFill>
            <a:schemeClr val="accent2">
              <a:hueOff val="978826"/>
              <a:satOff val="13192"/>
              <a:lumOff val="1607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06ADC1-E7AE-4379-A4B0-9D0D17F6DC0F}">
      <dsp:nvSpPr>
        <dsp:cNvPr id="0" name=""/>
        <dsp:cNvSpPr/>
      </dsp:nvSpPr>
      <dsp:spPr>
        <a:xfrm>
          <a:off x="0" y="4157662"/>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Analysis</a:t>
          </a:r>
        </a:p>
      </dsp:txBody>
      <dsp:txXfrm>
        <a:off x="0" y="4157662"/>
        <a:ext cx="1255712" cy="1385887"/>
      </dsp:txXfrm>
    </dsp:sp>
    <dsp:sp modelId="{6B82434A-F4F6-4B79-A61D-2F75F8241CB4}">
      <dsp:nvSpPr>
        <dsp:cNvPr id="0" name=""/>
        <dsp:cNvSpPr/>
      </dsp:nvSpPr>
      <dsp:spPr>
        <a:xfrm>
          <a:off x="1349890" y="4173954"/>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Univariate Analysis on the data</a:t>
          </a:r>
        </a:p>
      </dsp:txBody>
      <dsp:txXfrm>
        <a:off x="1349890" y="4173954"/>
        <a:ext cx="4928671" cy="325832"/>
      </dsp:txXfrm>
    </dsp:sp>
    <dsp:sp modelId="{9DFBB425-324C-4F37-90BF-EFA22F565F6D}">
      <dsp:nvSpPr>
        <dsp:cNvPr id="0" name=""/>
        <dsp:cNvSpPr/>
      </dsp:nvSpPr>
      <dsp:spPr>
        <a:xfrm>
          <a:off x="1255712" y="449978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FBD164-B1AA-4406-82E0-2CDE7AA93FB4}">
      <dsp:nvSpPr>
        <dsp:cNvPr id="0" name=""/>
        <dsp:cNvSpPr/>
      </dsp:nvSpPr>
      <dsp:spPr>
        <a:xfrm>
          <a:off x="1349890" y="4516078"/>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Bivariate Analysis on the data</a:t>
          </a:r>
        </a:p>
      </dsp:txBody>
      <dsp:txXfrm>
        <a:off x="1349890" y="4516078"/>
        <a:ext cx="4928671" cy="325832"/>
      </dsp:txXfrm>
    </dsp:sp>
    <dsp:sp modelId="{576231EB-0241-4C31-A0CB-C2CC17915DF7}">
      <dsp:nvSpPr>
        <dsp:cNvPr id="0" name=""/>
        <dsp:cNvSpPr/>
      </dsp:nvSpPr>
      <dsp:spPr>
        <a:xfrm>
          <a:off x="1255712" y="484191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9A0911-186E-4AD2-8EE4-D457EB51557A}">
      <dsp:nvSpPr>
        <dsp:cNvPr id="0" name=""/>
        <dsp:cNvSpPr/>
      </dsp:nvSpPr>
      <dsp:spPr>
        <a:xfrm>
          <a:off x="1349890" y="4858202"/>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Binning Continuous Data to identify Patterns</a:t>
          </a:r>
        </a:p>
      </dsp:txBody>
      <dsp:txXfrm>
        <a:off x="1349890" y="4858202"/>
        <a:ext cx="4928671" cy="325832"/>
      </dsp:txXfrm>
    </dsp:sp>
    <dsp:sp modelId="{FFA26CB2-E661-4A49-BEB2-7DF0677FAD25}">
      <dsp:nvSpPr>
        <dsp:cNvPr id="0" name=""/>
        <dsp:cNvSpPr/>
      </dsp:nvSpPr>
      <dsp:spPr>
        <a:xfrm>
          <a:off x="1255712" y="518403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7B056C-7370-48CE-A0EE-62F6FB6760F0}">
      <dsp:nvSpPr>
        <dsp:cNvPr id="0" name=""/>
        <dsp:cNvSpPr/>
      </dsp:nvSpPr>
      <dsp:spPr>
        <a:xfrm>
          <a:off x="1349890" y="5200326"/>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Comparing various Data</a:t>
          </a:r>
        </a:p>
      </dsp:txBody>
      <dsp:txXfrm>
        <a:off x="1349890" y="5200326"/>
        <a:ext cx="4928671" cy="325832"/>
      </dsp:txXfrm>
    </dsp:sp>
    <dsp:sp modelId="{900E96D7-ECE3-4AEE-AC59-D037A03F6A8B}">
      <dsp:nvSpPr>
        <dsp:cNvPr id="0" name=""/>
        <dsp:cNvSpPr/>
      </dsp:nvSpPr>
      <dsp:spPr>
        <a:xfrm>
          <a:off x="1255712" y="5526158"/>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4/5/2023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dirty="0"/>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3</a:t>
            </a:fld>
            <a:endParaRPr lang="en-US" dirty="0"/>
          </a:p>
        </p:txBody>
      </p:sp>
    </p:spTree>
    <p:extLst>
      <p:ext uri="{BB962C8B-B14F-4D97-AF65-F5344CB8AC3E}">
        <p14:creationId xmlns:p14="http://schemas.microsoft.com/office/powerpoint/2010/main" val="407406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469073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A557D-1DB1-46C0-998A-94433545C341}"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04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610B-0B0E-4C6C-A7A6-0853CA34DDCA}"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827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0C144-8206-4C57-B7F2-12168FDC6C23}"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708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C8FB8-1142-402E-8BCA-4DC30F103E56}"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1473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87B1-10B2-498E-AB88-8F08CA169E5C}" type="datetime1">
              <a:rPr lang="en-US" smtClean="0"/>
              <a:pPr/>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209530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315123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00513-7D68-4635-8489-06A9AFAAD13D}" type="datetime1">
              <a:rPr lang="en-US" smtClean="0"/>
              <a:t>4/5/2023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3668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4/5/2023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522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222DBCC-10C7-4CB5-9734-C5542D870FBB}"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849809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223346AD-5C1D-4E35-A3CE-CF8952DE9936}" type="datetime1">
              <a:rPr lang="en-US" smtClean="0"/>
              <a:t>4/5/2023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238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ED287B1-10B2-498E-AB88-8F08CA169E5C}" type="datetime1">
              <a:rPr lang="en-US" smtClean="0"/>
              <a:pPr/>
              <a:t>4/5/2023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dirty="0"/>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186121674"/>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864">
          <p15:clr>
            <a:srgbClr val="F26B43"/>
          </p15:clr>
        </p15:guide>
        <p15:guide id="4"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ctrTitle"/>
          </p:nvPr>
        </p:nvSpPr>
        <p:spPr>
          <a:xfrm>
            <a:off x="603503" y="770466"/>
            <a:ext cx="9292209" cy="4123267"/>
          </a:xfrm>
        </p:spPr>
        <p:txBody>
          <a:bodyPr>
            <a:normAutofit/>
          </a:bodyPr>
          <a:lstStyle/>
          <a:p>
            <a:r>
              <a:rPr lang="en-US" sz="9600" dirty="0">
                <a:solidFill>
                  <a:schemeClr val="accent1">
                    <a:lumMod val="75000"/>
                  </a:schemeClr>
                </a:solidFill>
              </a:rPr>
              <a:t>Lending Club Case Study</a:t>
            </a:r>
          </a:p>
        </p:txBody>
      </p:sp>
      <p:sp>
        <p:nvSpPr>
          <p:cNvPr id="13" name="Rectangle 12">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2264" y="5335572"/>
            <a:ext cx="11782643" cy="1376314"/>
          </a:xfrm>
        </p:spPr>
        <p:txBody>
          <a:bodyPr>
            <a:normAutofit fontScale="92500" lnSpcReduction="10000"/>
          </a:bodyPr>
          <a:lstStyle/>
          <a:p>
            <a:pPr algn="ctr"/>
            <a:r>
              <a:rPr lang="en-IN" sz="2000" b="1" dirty="0">
                <a:solidFill>
                  <a:prstClr val="white"/>
                </a:solidFill>
                <a:latin typeface="Calibri Light" panose="020F0302020204030204"/>
              </a:rPr>
              <a:t>Satya Krishna Vasista E</a:t>
            </a:r>
          </a:p>
          <a:p>
            <a:pPr marL="4572" marR="0" lvl="1" indent="0" defTabSz="914400" rtl="0" eaLnBrk="1" fontAlgn="auto" latinLnBrk="0" hangingPunct="1">
              <a:lnSpc>
                <a:spcPct val="114000"/>
              </a:lnSpc>
              <a:spcBef>
                <a:spcPts val="600"/>
              </a:spcBef>
              <a:spcAft>
                <a:spcPts val="0"/>
              </a:spcAft>
              <a:buClrTx/>
              <a:buSzTx/>
              <a:buFont typeface="Arial" pitchFamily="34" charset="0"/>
              <a:buChar char=" "/>
              <a:tabLst/>
              <a:defRPr/>
            </a:pPr>
            <a:r>
              <a:rPr lang="en-US" sz="2000" b="1" dirty="0">
                <a:solidFill>
                  <a:prstClr val="white"/>
                </a:solidFill>
                <a:latin typeface="Calibri Light" panose="020F0302020204030204"/>
              </a:rPr>
              <a:t>Gautam Singh</a:t>
            </a:r>
          </a:p>
          <a:p>
            <a:pPr algn="ctr"/>
            <a:r>
              <a:rPr lang="en-US" sz="1300" dirty="0">
                <a:solidFill>
                  <a:srgbClr val="FFFFFF"/>
                </a:solidFill>
              </a:rPr>
              <a:t>ML-AI C50</a:t>
            </a:r>
          </a:p>
          <a:p>
            <a:pPr algn="ctr"/>
            <a:r>
              <a:rPr lang="en-US" sz="1300" dirty="0">
                <a:solidFill>
                  <a:srgbClr val="FFFFFF"/>
                </a:solidFill>
              </a:rPr>
              <a:t>UpGrad Executive PG for Machine Learning and AI</a:t>
            </a:r>
          </a:p>
        </p:txBody>
      </p:sp>
    </p:spTree>
    <p:extLst>
      <p:ext uri="{BB962C8B-B14F-4D97-AF65-F5344CB8AC3E}">
        <p14:creationId xmlns:p14="http://schemas.microsoft.com/office/powerpoint/2010/main" val="228929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81AC-6E52-C28A-4A6A-8BBA20A2DC93}"/>
              </a:ext>
            </a:extLst>
          </p:cNvPr>
          <p:cNvSpPr>
            <a:spLocks noGrp="1"/>
          </p:cNvSpPr>
          <p:nvPr>
            <p:ph type="title"/>
          </p:nvPr>
        </p:nvSpPr>
        <p:spPr>
          <a:xfrm>
            <a:off x="657224" y="499533"/>
            <a:ext cx="10772775" cy="1658198"/>
          </a:xfrm>
        </p:spPr>
        <p:txBody>
          <a:bodyPr>
            <a:normAutofit/>
          </a:bodyPr>
          <a:lstStyle/>
          <a:p>
            <a:r>
              <a:rPr lang="en-IN" dirty="0"/>
              <a:t>Outliers Data Treatment</a:t>
            </a:r>
          </a:p>
        </p:txBody>
      </p:sp>
      <p:sp>
        <p:nvSpPr>
          <p:cNvPr id="3078" name="Content Placeholder 3077">
            <a:extLst>
              <a:ext uri="{FF2B5EF4-FFF2-40B4-BE49-F238E27FC236}">
                <a16:creationId xmlns:a16="http://schemas.microsoft.com/office/drawing/2014/main" id="{D955F024-EE53-0A61-BAE3-10D5338B5B96}"/>
              </a:ext>
            </a:extLst>
          </p:cNvPr>
          <p:cNvSpPr>
            <a:spLocks noGrp="1"/>
          </p:cNvSpPr>
          <p:nvPr>
            <p:ph idx="1"/>
          </p:nvPr>
        </p:nvSpPr>
        <p:spPr>
          <a:xfrm>
            <a:off x="676656" y="2011680"/>
            <a:ext cx="10667619" cy="3766185"/>
          </a:xfrm>
        </p:spPr>
        <p:txBody>
          <a:bodyPr>
            <a:normAutofit/>
          </a:bodyPr>
          <a:lstStyle/>
          <a:p>
            <a:r>
              <a:rPr lang="en-US" dirty="0">
                <a:solidFill>
                  <a:schemeClr val="tx1">
                    <a:lumMod val="95000"/>
                  </a:schemeClr>
                </a:solidFill>
              </a:rPr>
              <a:t>The column </a:t>
            </a:r>
            <a:r>
              <a:rPr lang="en-US" b="1" i="1" dirty="0">
                <a:solidFill>
                  <a:schemeClr val="tx1">
                    <a:lumMod val="95000"/>
                  </a:schemeClr>
                </a:solidFill>
              </a:rPr>
              <a:t>annual_income</a:t>
            </a:r>
            <a:r>
              <a:rPr lang="en-US" dirty="0">
                <a:solidFill>
                  <a:schemeClr val="tx1">
                    <a:lumMod val="95000"/>
                  </a:schemeClr>
                </a:solidFill>
              </a:rPr>
              <a:t> has very high range of values. </a:t>
            </a:r>
          </a:p>
          <a:p>
            <a:r>
              <a:rPr lang="en-US" dirty="0">
                <a:solidFill>
                  <a:schemeClr val="tx1">
                    <a:lumMod val="95000"/>
                  </a:schemeClr>
                </a:solidFill>
              </a:rPr>
              <a:t>These values can cause shift the analysis data. </a:t>
            </a:r>
          </a:p>
          <a:p>
            <a:r>
              <a:rPr lang="en-US" dirty="0">
                <a:solidFill>
                  <a:schemeClr val="tx1">
                    <a:lumMod val="95000"/>
                  </a:schemeClr>
                </a:solidFill>
              </a:rPr>
              <a:t>After ignoring the </a:t>
            </a:r>
            <a:r>
              <a:rPr lang="en-US" b="1" i="1" dirty="0">
                <a:solidFill>
                  <a:schemeClr val="tx1">
                    <a:lumMod val="95000"/>
                  </a:schemeClr>
                </a:solidFill>
              </a:rPr>
              <a:t>annual_income</a:t>
            </a:r>
            <a:r>
              <a:rPr lang="en-US" dirty="0">
                <a:solidFill>
                  <a:schemeClr val="tx1">
                    <a:lumMod val="95000"/>
                  </a:schemeClr>
                </a:solidFill>
              </a:rPr>
              <a:t> values &gt;150000, we see the data is good  for analysis.</a:t>
            </a:r>
          </a:p>
        </p:txBody>
      </p:sp>
      <p:pic>
        <p:nvPicPr>
          <p:cNvPr id="3074" name="Picture 2">
            <a:extLst>
              <a:ext uri="{FF2B5EF4-FFF2-40B4-BE49-F238E27FC236}">
                <a16:creationId xmlns:a16="http://schemas.microsoft.com/office/drawing/2014/main" id="{7D7B7E5D-7519-B9CF-4B51-29C2028CA0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725" y="3804515"/>
            <a:ext cx="3562350" cy="2662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19D48A4-328B-C3A5-3B48-5C01BEF08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804515"/>
            <a:ext cx="3810000" cy="263769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D66B7AD-AD97-09D0-DCEF-1C32D30E1B5F}"/>
              </a:ext>
            </a:extLst>
          </p:cNvPr>
          <p:cNvSpPr/>
          <p:nvPr/>
        </p:nvSpPr>
        <p:spPr>
          <a:xfrm>
            <a:off x="5014722" y="4794748"/>
            <a:ext cx="132397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4865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normAutofit/>
          </a:bodyPr>
          <a:lstStyle/>
          <a:p>
            <a:r>
              <a:rPr lang="en-IN" dirty="0"/>
              <a:t>Data Analysis </a:t>
            </a:r>
            <a:r>
              <a:rPr lang="en-IN" sz="3200" dirty="0"/>
              <a:t>–</a:t>
            </a:r>
            <a:r>
              <a:rPr lang="en-IN" sz="4400" dirty="0"/>
              <a:t> </a:t>
            </a:r>
            <a:r>
              <a:rPr lang="en-IN" sz="3200" dirty="0"/>
              <a:t>Loan Amounts funded by Investor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777864"/>
            <a:ext cx="10753725" cy="814917"/>
          </a:xfrm>
        </p:spPr>
        <p:txBody>
          <a:bodyPr/>
          <a:lstStyle/>
          <a:p>
            <a:r>
              <a:rPr lang="en-IN" dirty="0"/>
              <a:t>Most of the loans funded are with an investor fund between &lt;10000. And loans funded between 3000-6000 have higher chances of Charged Off</a:t>
            </a:r>
          </a:p>
        </p:txBody>
      </p:sp>
      <p:pic>
        <p:nvPicPr>
          <p:cNvPr id="5124" name="Picture 4">
            <a:extLst>
              <a:ext uri="{FF2B5EF4-FFF2-40B4-BE49-F238E27FC236}">
                <a16:creationId xmlns:a16="http://schemas.microsoft.com/office/drawing/2014/main" id="{E78E578D-A002-CC40-B8B8-F38140F49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42" y="1601194"/>
            <a:ext cx="4585584" cy="374958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3B4A0F9-84FF-822F-6808-7EC3D4D3B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1574891"/>
            <a:ext cx="4909434" cy="377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3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Purpose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814917"/>
          </a:xfrm>
        </p:spPr>
        <p:txBody>
          <a:bodyPr>
            <a:normAutofit/>
          </a:bodyPr>
          <a:lstStyle/>
          <a:p>
            <a:r>
              <a:rPr lang="en-IN" sz="2000" dirty="0">
                <a:solidFill>
                  <a:schemeClr val="tx1">
                    <a:lumMod val="95000"/>
                  </a:schemeClr>
                </a:solidFill>
              </a:rPr>
              <a:t>Most Loans are issued against the Purpose of </a:t>
            </a:r>
            <a:r>
              <a:rPr lang="en-IN" sz="2000" b="1" dirty="0">
                <a:solidFill>
                  <a:schemeClr val="tx1">
                    <a:lumMod val="95000"/>
                  </a:schemeClr>
                </a:solidFill>
              </a:rPr>
              <a:t>Debt Consolidation.</a:t>
            </a:r>
          </a:p>
          <a:p>
            <a:r>
              <a:rPr lang="en-IN" sz="2000" b="1" dirty="0">
                <a:solidFill>
                  <a:schemeClr val="tx1">
                    <a:lumMod val="95000"/>
                  </a:schemeClr>
                </a:solidFill>
              </a:rPr>
              <a:t>However, more % of loans are Charged Off </a:t>
            </a:r>
            <a:r>
              <a:rPr lang="en-IN" sz="2000" dirty="0">
                <a:solidFill>
                  <a:schemeClr val="tx1">
                    <a:lumMod val="95000"/>
                  </a:schemeClr>
                </a:solidFill>
              </a:rPr>
              <a:t>against the Purpose ‘</a:t>
            </a:r>
            <a:r>
              <a:rPr lang="en-IN" sz="2000" b="1" dirty="0">
                <a:solidFill>
                  <a:schemeClr val="tx1">
                    <a:lumMod val="95000"/>
                  </a:schemeClr>
                </a:solidFill>
              </a:rPr>
              <a:t>Small Business</a:t>
            </a:r>
            <a:r>
              <a:rPr lang="en-IN" sz="2000" dirty="0">
                <a:solidFill>
                  <a:schemeClr val="tx1">
                    <a:lumMod val="95000"/>
                  </a:schemeClr>
                </a:solidFill>
              </a:rPr>
              <a:t>’.</a:t>
            </a:r>
          </a:p>
        </p:txBody>
      </p:sp>
      <p:grpSp>
        <p:nvGrpSpPr>
          <p:cNvPr id="4" name="Group 3">
            <a:extLst>
              <a:ext uri="{FF2B5EF4-FFF2-40B4-BE49-F238E27FC236}">
                <a16:creationId xmlns:a16="http://schemas.microsoft.com/office/drawing/2014/main" id="{1FE10A1E-B0C7-AD3C-E544-A2C76AAFBDCB}"/>
              </a:ext>
            </a:extLst>
          </p:cNvPr>
          <p:cNvGrpSpPr/>
          <p:nvPr/>
        </p:nvGrpSpPr>
        <p:grpSpPr>
          <a:xfrm>
            <a:off x="876300" y="1485441"/>
            <a:ext cx="8877066" cy="3940625"/>
            <a:chOff x="719137" y="1218741"/>
            <a:chExt cx="9720029" cy="4314825"/>
          </a:xfrm>
        </p:grpSpPr>
        <p:pic>
          <p:nvPicPr>
            <p:cNvPr id="6148" name="Picture 4">
              <a:extLst>
                <a:ext uri="{FF2B5EF4-FFF2-40B4-BE49-F238E27FC236}">
                  <a16:creationId xmlns:a16="http://schemas.microsoft.com/office/drawing/2014/main" id="{70FF2D7D-725C-8430-65C8-FF36CABBE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3455534"/>
              <a:ext cx="3104916" cy="20563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8779798-AEE8-7C1A-D0FC-FB02C79F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1256841"/>
              <a:ext cx="3104916" cy="20473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0A3B497-5ED7-C044-12AA-EA77DC776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066" y="1218741"/>
              <a:ext cx="6515100" cy="4314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84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Employee Tenure</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200777" y="1528762"/>
            <a:ext cx="5314949" cy="3954357"/>
          </a:xfrm>
        </p:spPr>
        <p:txBody>
          <a:bodyPr>
            <a:normAutofit/>
          </a:bodyPr>
          <a:lstStyle/>
          <a:p>
            <a:pPr>
              <a:lnSpc>
                <a:spcPct val="114000"/>
              </a:lnSpc>
            </a:pPr>
            <a:r>
              <a:rPr lang="en-IN" dirty="0">
                <a:solidFill>
                  <a:schemeClr val="tx1">
                    <a:lumMod val="95000"/>
                  </a:schemeClr>
                </a:solidFill>
              </a:rPr>
              <a:t>Loans taken by people with employment tenure </a:t>
            </a:r>
            <a:r>
              <a:rPr lang="en-IN" b="1" dirty="0">
                <a:solidFill>
                  <a:schemeClr val="tx1">
                    <a:lumMod val="95000"/>
                  </a:schemeClr>
                </a:solidFill>
              </a:rPr>
              <a:t>10 or more years </a:t>
            </a:r>
            <a:r>
              <a:rPr lang="en-IN" dirty="0">
                <a:solidFill>
                  <a:schemeClr val="tx1">
                    <a:lumMod val="95000"/>
                  </a:schemeClr>
                </a:solidFill>
              </a:rPr>
              <a:t>are more likely to be Charged Off.</a:t>
            </a:r>
          </a:p>
        </p:txBody>
      </p:sp>
      <p:pic>
        <p:nvPicPr>
          <p:cNvPr id="7170" name="Picture 2">
            <a:extLst>
              <a:ext uri="{FF2B5EF4-FFF2-40B4-BE49-F238E27FC236}">
                <a16:creationId xmlns:a16="http://schemas.microsoft.com/office/drawing/2014/main" id="{11F00697-688E-F1AA-9423-AC1872B2F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1" y="1528762"/>
            <a:ext cx="5210174" cy="41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Verification Status</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781052" y="1547812"/>
            <a:ext cx="4867274" cy="3954357"/>
          </a:xfrm>
        </p:spPr>
        <p:txBody>
          <a:bodyPr>
            <a:normAutofit/>
          </a:bodyPr>
          <a:lstStyle/>
          <a:p>
            <a:pPr>
              <a:lnSpc>
                <a:spcPct val="114000"/>
              </a:lnSpc>
            </a:pPr>
            <a:r>
              <a:rPr lang="en-IN" dirty="0">
                <a:solidFill>
                  <a:schemeClr val="tx1">
                    <a:lumMod val="95000"/>
                  </a:schemeClr>
                </a:solidFill>
              </a:rPr>
              <a:t>Almost 44% of the loans are Not Verified.</a:t>
            </a:r>
          </a:p>
          <a:p>
            <a:pPr lvl="1">
              <a:lnSpc>
                <a:spcPct val="114000"/>
              </a:lnSpc>
            </a:pPr>
            <a:r>
              <a:rPr lang="en-IN" dirty="0">
                <a:solidFill>
                  <a:schemeClr val="tx1">
                    <a:lumMod val="95000"/>
                  </a:schemeClr>
                </a:solidFill>
              </a:rPr>
              <a:t>This could be a reason for the defaulters.</a:t>
            </a:r>
          </a:p>
        </p:txBody>
      </p:sp>
      <p:pic>
        <p:nvPicPr>
          <p:cNvPr id="8196" name="Picture 4">
            <a:extLst>
              <a:ext uri="{FF2B5EF4-FFF2-40B4-BE49-F238E27FC236}">
                <a16:creationId xmlns:a16="http://schemas.microsoft.com/office/drawing/2014/main" id="{300C986A-1338-6D23-D614-C1591A6DC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47813"/>
            <a:ext cx="5506208"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9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Issue Month &amp; Year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168746"/>
            <a:ext cx="11344273" cy="1346354"/>
          </a:xfrm>
        </p:spPr>
        <p:txBody>
          <a:bodyPr>
            <a:normAutofit fontScale="92500" lnSpcReduction="10000"/>
          </a:bodyPr>
          <a:lstStyle/>
          <a:p>
            <a:pPr>
              <a:lnSpc>
                <a:spcPct val="114000"/>
              </a:lnSpc>
            </a:pPr>
            <a:r>
              <a:rPr lang="en-IN" sz="2000" dirty="0">
                <a:solidFill>
                  <a:schemeClr val="tx1">
                    <a:lumMod val="95000"/>
                  </a:schemeClr>
                </a:solidFill>
              </a:rPr>
              <a:t>We observe there is a consistent increase of loans issued YOY (Year-on-year).</a:t>
            </a:r>
          </a:p>
          <a:p>
            <a:pPr>
              <a:lnSpc>
                <a:spcPct val="114000"/>
              </a:lnSpc>
            </a:pPr>
            <a:r>
              <a:rPr lang="en-IN" sz="2000" dirty="0">
                <a:solidFill>
                  <a:schemeClr val="tx1">
                    <a:lumMod val="95000"/>
                  </a:schemeClr>
                </a:solidFill>
              </a:rPr>
              <a:t>We observe most of the loans are taken during the year 2011.</a:t>
            </a:r>
          </a:p>
          <a:p>
            <a:pPr>
              <a:lnSpc>
                <a:spcPct val="114000"/>
              </a:lnSpc>
            </a:pPr>
            <a:r>
              <a:rPr lang="en-IN" sz="2000" dirty="0">
                <a:solidFill>
                  <a:schemeClr val="tx1">
                    <a:lumMod val="95000"/>
                  </a:schemeClr>
                </a:solidFill>
              </a:rPr>
              <a:t>Also, most of the loans are issued during the December.</a:t>
            </a:r>
          </a:p>
        </p:txBody>
      </p:sp>
      <p:pic>
        <p:nvPicPr>
          <p:cNvPr id="9218" name="Picture 2">
            <a:extLst>
              <a:ext uri="{FF2B5EF4-FFF2-40B4-BE49-F238E27FC236}">
                <a16:creationId xmlns:a16="http://schemas.microsoft.com/office/drawing/2014/main" id="{AE2EABEA-1416-C67F-F853-810541EAB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6" y="1512928"/>
            <a:ext cx="4260058" cy="32764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A4E8F71-7E77-CD78-4EAE-839320849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18" y="1462088"/>
            <a:ext cx="4260058" cy="332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5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The state CA has abnormally high amount of loans issued.</a:t>
            </a:r>
          </a:p>
        </p:txBody>
      </p:sp>
      <p:pic>
        <p:nvPicPr>
          <p:cNvPr id="10242" name="Picture 2">
            <a:extLst>
              <a:ext uri="{FF2B5EF4-FFF2-40B4-BE49-F238E27FC236}">
                <a16:creationId xmlns:a16="http://schemas.microsoft.com/office/drawing/2014/main" id="{07D8846D-4C5E-53F6-8B3A-FA429F7CF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409700"/>
            <a:ext cx="9972675" cy="393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2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 </a:t>
            </a:r>
            <a:r>
              <a:rPr lang="en-IN" sz="2800" dirty="0"/>
              <a:t>(contd.)</a:t>
            </a:r>
            <a:endParaRPr lang="en-IN" sz="3600"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We Observe that the State: NE has more % of loans charged off</a:t>
            </a:r>
          </a:p>
        </p:txBody>
      </p:sp>
      <p:pic>
        <p:nvPicPr>
          <p:cNvPr id="11266" name="Picture 2">
            <a:extLst>
              <a:ext uri="{FF2B5EF4-FFF2-40B4-BE49-F238E27FC236}">
                <a16:creationId xmlns:a16="http://schemas.microsoft.com/office/drawing/2014/main" id="{69464793-355D-96DB-5E48-D7EEE6915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314449"/>
            <a:ext cx="9877424" cy="400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0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3550"/>
            <a:ext cx="10753725" cy="970372"/>
          </a:xfrm>
        </p:spPr>
        <p:txBody>
          <a:bodyPr>
            <a:normAutofit/>
          </a:bodyPr>
          <a:lstStyle/>
          <a:p>
            <a:r>
              <a:rPr lang="en-IN" sz="2000" dirty="0">
                <a:solidFill>
                  <a:schemeClr val="tx1">
                    <a:lumMod val="95000"/>
                  </a:schemeClr>
                </a:solidFill>
              </a:rPr>
              <a:t>Most of the loans issued are under grade B; </a:t>
            </a:r>
          </a:p>
          <a:p>
            <a:r>
              <a:rPr lang="en-IN" sz="2000" dirty="0">
                <a:solidFill>
                  <a:schemeClr val="tx1">
                    <a:lumMod val="95000"/>
                  </a:schemeClr>
                </a:solidFill>
              </a:rPr>
              <a:t>While more % of loans are charged off under the grade G.</a:t>
            </a:r>
          </a:p>
        </p:txBody>
      </p:sp>
      <p:pic>
        <p:nvPicPr>
          <p:cNvPr id="12290" name="Picture 2">
            <a:extLst>
              <a:ext uri="{FF2B5EF4-FFF2-40B4-BE49-F238E27FC236}">
                <a16:creationId xmlns:a16="http://schemas.microsoft.com/office/drawing/2014/main" id="{3605961B-CC64-F3F1-A5FD-53398F17D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743" y="1453691"/>
            <a:ext cx="4909929" cy="395061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2FFC4CD1-D88E-28ED-BEA4-04F0FF8CF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1" y="1453691"/>
            <a:ext cx="5136675" cy="395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Sub-Grade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222450"/>
            <a:ext cx="10753725" cy="921176"/>
          </a:xfrm>
        </p:spPr>
        <p:txBody>
          <a:bodyPr>
            <a:normAutofit/>
          </a:bodyPr>
          <a:lstStyle/>
          <a:p>
            <a:r>
              <a:rPr lang="en-IN" sz="2000" dirty="0">
                <a:solidFill>
                  <a:schemeClr val="tx1">
                    <a:lumMod val="95000"/>
                  </a:schemeClr>
                </a:solidFill>
              </a:rPr>
              <a:t>The sub-Grades F5 has more % of loans Charged Off. </a:t>
            </a:r>
          </a:p>
          <a:p>
            <a:r>
              <a:rPr lang="en-IN" sz="2000" dirty="0">
                <a:solidFill>
                  <a:schemeClr val="tx1">
                    <a:lumMod val="95000"/>
                  </a:schemeClr>
                </a:solidFill>
              </a:rPr>
              <a:t>The Sub-Grades G3, G5, G2, G1 seems to be at the top of the loans being Charged Off.</a:t>
            </a:r>
          </a:p>
        </p:txBody>
      </p:sp>
      <p:pic>
        <p:nvPicPr>
          <p:cNvPr id="13316" name="Picture 4">
            <a:extLst>
              <a:ext uri="{FF2B5EF4-FFF2-40B4-BE49-F238E27FC236}">
                <a16:creationId xmlns:a16="http://schemas.microsoft.com/office/drawing/2014/main" id="{49233F20-67B3-5226-71FA-6EE5DF1BA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21" y="1408669"/>
            <a:ext cx="10931044" cy="347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9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06299" y="639763"/>
            <a:ext cx="3947998" cy="5492750"/>
          </a:xfrm>
        </p:spPr>
        <p:txBody>
          <a:bodyPr>
            <a:normAutofit/>
          </a:bodyPr>
          <a:lstStyle/>
          <a:p>
            <a:r>
              <a:rPr lang="en-US" sz="6000" dirty="0">
                <a:solidFill>
                  <a:srgbClr val="FFFFFF"/>
                </a:solidFill>
              </a:rPr>
              <a:t>Overview</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8349" y="639764"/>
            <a:ext cx="6142032" cy="5492749"/>
          </a:xfrm>
        </p:spPr>
        <p:txBody>
          <a:bodyPr anchor="ctr">
            <a:normAutofit/>
          </a:bodyPr>
          <a:lstStyle/>
          <a:p>
            <a:pPr>
              <a:lnSpc>
                <a:spcPct val="114000"/>
              </a:lnSpc>
            </a:pPr>
            <a:r>
              <a:rPr lang="en-IN" dirty="0">
                <a:solidFill>
                  <a:schemeClr val="tx1"/>
                </a:solidFill>
              </a:rPr>
              <a:t>Lending Club is a lending platform that helps customers lend money at an interest rate based on banking standards. </a:t>
            </a:r>
          </a:p>
          <a:p>
            <a:pPr>
              <a:lnSpc>
                <a:spcPct val="114000"/>
              </a:lnSpc>
            </a:pPr>
            <a:endParaRPr lang="en-IN" dirty="0">
              <a:solidFill>
                <a:schemeClr val="tx1"/>
              </a:solidFill>
            </a:endParaRPr>
          </a:p>
          <a:p>
            <a:pPr>
              <a:lnSpc>
                <a:spcPct val="114000"/>
              </a:lnSpc>
            </a:pPr>
            <a:r>
              <a:rPr lang="en-IN" dirty="0">
                <a:solidFill>
                  <a:schemeClr val="tx1"/>
                </a:solidFill>
              </a:rPr>
              <a:t>This case study is to gain knowledge on understanding the risk analytics in banking and financial services and how data can be used to minimise the risk of losing money while lending to the customers.</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Home Ownership</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5392132" y="1397768"/>
            <a:ext cx="5448693" cy="3692706"/>
          </a:xfrm>
        </p:spPr>
        <p:txBody>
          <a:bodyPr>
            <a:normAutofit/>
          </a:bodyPr>
          <a:lstStyle/>
          <a:p>
            <a:pPr>
              <a:lnSpc>
                <a:spcPct val="114000"/>
              </a:lnSpc>
            </a:pPr>
            <a:r>
              <a:rPr lang="en-IN" sz="2000" dirty="0">
                <a:solidFill>
                  <a:schemeClr val="tx1"/>
                </a:solidFill>
              </a:rPr>
              <a:t>More loans are given to the people who have </a:t>
            </a:r>
            <a:r>
              <a:rPr lang="en-IN" sz="2000" b="1" dirty="0">
                <a:solidFill>
                  <a:schemeClr val="tx1"/>
                </a:solidFill>
              </a:rPr>
              <a:t>home Ownership – Rent</a:t>
            </a:r>
            <a:r>
              <a:rPr lang="en-IN" sz="2000" dirty="0">
                <a:solidFill>
                  <a:schemeClr val="tx1"/>
                </a:solidFill>
              </a:rPr>
              <a:t> and are also charged off more.</a:t>
            </a:r>
          </a:p>
          <a:p>
            <a:pPr>
              <a:lnSpc>
                <a:spcPct val="114000"/>
              </a:lnSpc>
            </a:pPr>
            <a:r>
              <a:rPr lang="en-IN" sz="2000" dirty="0">
                <a:solidFill>
                  <a:schemeClr val="tx1"/>
                </a:solidFill>
              </a:rPr>
              <a:t>On Further analysis, the loans with </a:t>
            </a:r>
            <a:r>
              <a:rPr lang="en-IN" sz="2000" b="1" dirty="0">
                <a:solidFill>
                  <a:schemeClr val="tx1"/>
                </a:solidFill>
              </a:rPr>
              <a:t>home_ownership</a:t>
            </a:r>
            <a:r>
              <a:rPr lang="en-IN" sz="2000" dirty="0">
                <a:solidFill>
                  <a:schemeClr val="tx1"/>
                </a:solidFill>
              </a:rPr>
              <a:t> mentioned as OTHER have a higher rate of Charged Off.</a:t>
            </a:r>
          </a:p>
        </p:txBody>
      </p:sp>
      <p:pic>
        <p:nvPicPr>
          <p:cNvPr id="14342" name="Picture 6">
            <a:extLst>
              <a:ext uri="{FF2B5EF4-FFF2-40B4-BE49-F238E27FC236}">
                <a16:creationId xmlns:a16="http://schemas.microsoft.com/office/drawing/2014/main" id="{D151D607-24D5-6955-3CBC-B3E581B58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50" y="4282967"/>
            <a:ext cx="41910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5BFC26E7-FDEA-8CB0-1D35-CA6F900CA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50" y="1397768"/>
            <a:ext cx="4191000" cy="280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Term</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4854804" y="1680917"/>
            <a:ext cx="6806153" cy="3692706"/>
          </a:xfrm>
        </p:spPr>
        <p:txBody>
          <a:bodyPr>
            <a:normAutofit/>
          </a:bodyPr>
          <a:lstStyle/>
          <a:p>
            <a:pPr>
              <a:lnSpc>
                <a:spcPct val="114000"/>
              </a:lnSpc>
            </a:pPr>
            <a:r>
              <a:rPr lang="en-IN" sz="2000" dirty="0">
                <a:solidFill>
                  <a:schemeClr val="tx1"/>
                </a:solidFill>
              </a:rPr>
              <a:t>60 months tenured loans show a higher Charged Off %.</a:t>
            </a:r>
          </a:p>
          <a:p>
            <a:pPr>
              <a:lnSpc>
                <a:spcPct val="114000"/>
              </a:lnSpc>
            </a:pPr>
            <a:r>
              <a:rPr lang="en-IN" sz="2000" dirty="0">
                <a:solidFill>
                  <a:schemeClr val="tx1"/>
                </a:solidFill>
              </a:rPr>
              <a:t>Avoid higher tenured loans.</a:t>
            </a:r>
          </a:p>
        </p:txBody>
      </p:sp>
      <p:pic>
        <p:nvPicPr>
          <p:cNvPr id="1030" name="Picture 6">
            <a:extLst>
              <a:ext uri="{FF2B5EF4-FFF2-40B4-BE49-F238E27FC236}">
                <a16:creationId xmlns:a16="http://schemas.microsoft.com/office/drawing/2014/main" id="{CFB9C9AB-1D14-35A5-1CFE-C68F3414F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1649348"/>
            <a:ext cx="3547131" cy="511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2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828C-A5B9-6735-0074-D06C569DAEC1}"/>
              </a:ext>
            </a:extLst>
          </p:cNvPr>
          <p:cNvSpPr>
            <a:spLocks noGrp="1"/>
          </p:cNvSpPr>
          <p:nvPr>
            <p:ph type="title"/>
          </p:nvPr>
        </p:nvSpPr>
        <p:spPr>
          <a:xfrm>
            <a:off x="657224" y="499533"/>
            <a:ext cx="10772775" cy="1131304"/>
          </a:xfrm>
        </p:spPr>
        <p:txBody>
          <a:bodyPr/>
          <a:lstStyle/>
          <a:p>
            <a:r>
              <a:rPr lang="en-IN" dirty="0"/>
              <a:t>Data Analysis </a:t>
            </a:r>
            <a:r>
              <a:rPr lang="en-IN" sz="4000" dirty="0"/>
              <a:t>– interest rate</a:t>
            </a:r>
            <a:endParaRPr lang="en-IN" dirty="0"/>
          </a:p>
        </p:txBody>
      </p:sp>
      <p:sp>
        <p:nvSpPr>
          <p:cNvPr id="4" name="Content Placeholder 3">
            <a:extLst>
              <a:ext uri="{FF2B5EF4-FFF2-40B4-BE49-F238E27FC236}">
                <a16:creationId xmlns:a16="http://schemas.microsoft.com/office/drawing/2014/main" id="{981DCA19-D259-B8C7-754F-72E04C090D0F}"/>
              </a:ext>
            </a:extLst>
          </p:cNvPr>
          <p:cNvSpPr>
            <a:spLocks noGrp="1"/>
          </p:cNvSpPr>
          <p:nvPr>
            <p:ph idx="1"/>
          </p:nvPr>
        </p:nvSpPr>
        <p:spPr>
          <a:xfrm>
            <a:off x="676655" y="1776410"/>
            <a:ext cx="6138923" cy="4839021"/>
          </a:xfrm>
        </p:spPr>
        <p:txBody>
          <a:bodyPr/>
          <a:lstStyle/>
          <a:p>
            <a:pPr>
              <a:lnSpc>
                <a:spcPct val="150000"/>
              </a:lnSpc>
            </a:pPr>
            <a:r>
              <a:rPr lang="en-IN" dirty="0">
                <a:solidFill>
                  <a:schemeClr val="tx1"/>
                </a:solidFill>
              </a:rPr>
              <a:t>On Analysis, the Loans are getting Charged off for Higher Interest Rates.</a:t>
            </a:r>
          </a:p>
          <a:p>
            <a:pPr>
              <a:lnSpc>
                <a:spcPct val="150000"/>
              </a:lnSpc>
            </a:pPr>
            <a:r>
              <a:rPr lang="en-IN" dirty="0">
                <a:solidFill>
                  <a:schemeClr val="tx1"/>
                </a:solidFill>
              </a:rPr>
              <a:t>Higher grades also mean higher interest rates.</a:t>
            </a:r>
          </a:p>
        </p:txBody>
      </p:sp>
      <p:pic>
        <p:nvPicPr>
          <p:cNvPr id="3082" name="Picture 10">
            <a:extLst>
              <a:ext uri="{FF2B5EF4-FFF2-40B4-BE49-F238E27FC236}">
                <a16:creationId xmlns:a16="http://schemas.microsoft.com/office/drawing/2014/main" id="{D2517943-407B-C235-BA91-53167A080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408" y="1761024"/>
            <a:ext cx="4725285" cy="483902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0714934-E82C-1E0A-CCEB-295DCFCD0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260" y="4313555"/>
            <a:ext cx="4265191" cy="225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8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t>Summary of Analysis</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fontScale="92500" lnSpcReduction="20000"/>
          </a:bodyPr>
          <a:lstStyle/>
          <a:p>
            <a:pPr>
              <a:lnSpc>
                <a:spcPct val="114000"/>
              </a:lnSpc>
            </a:pPr>
            <a:r>
              <a:rPr lang="en-IN" sz="2000" b="1" dirty="0">
                <a:solidFill>
                  <a:schemeClr val="tx1">
                    <a:lumMod val="95000"/>
                  </a:schemeClr>
                </a:solidFill>
              </a:rPr>
              <a:t>Investor funded Amount</a:t>
            </a:r>
            <a:r>
              <a:rPr lang="en-IN" sz="2000" dirty="0">
                <a:solidFill>
                  <a:schemeClr val="tx1">
                    <a:lumMod val="95000"/>
                  </a:schemeClr>
                </a:solidFill>
              </a:rPr>
              <a:t> range between </a:t>
            </a:r>
            <a:r>
              <a:rPr lang="en-IN" sz="2000" b="1" dirty="0">
                <a:solidFill>
                  <a:schemeClr val="tx1">
                    <a:lumMod val="95000"/>
                  </a:schemeClr>
                </a:solidFill>
              </a:rPr>
              <a:t>3000-6000</a:t>
            </a:r>
            <a:r>
              <a:rPr lang="en-IN" sz="2000" dirty="0">
                <a:solidFill>
                  <a:schemeClr val="tx1">
                    <a:lumMod val="95000"/>
                  </a:schemeClr>
                </a:solidFill>
              </a:rPr>
              <a:t> are having a higher chances of getting Charged Off.</a:t>
            </a:r>
          </a:p>
          <a:p>
            <a:pPr>
              <a:lnSpc>
                <a:spcPct val="114000"/>
              </a:lnSpc>
            </a:pPr>
            <a:r>
              <a:rPr lang="en-IN" sz="2000" b="1" dirty="0">
                <a:solidFill>
                  <a:schemeClr val="tx1">
                    <a:lumMod val="95000"/>
                  </a:schemeClr>
                </a:solidFill>
              </a:rPr>
              <a:t>Purpose</a:t>
            </a:r>
            <a:r>
              <a:rPr lang="en-IN" sz="2000" dirty="0">
                <a:solidFill>
                  <a:schemeClr val="tx1">
                    <a:lumMod val="95000"/>
                  </a:schemeClr>
                </a:solidFill>
              </a:rPr>
              <a:t> attribute may be a factor for the loans getting Charged Off.</a:t>
            </a:r>
          </a:p>
          <a:p>
            <a:pPr>
              <a:lnSpc>
                <a:spcPct val="114000"/>
              </a:lnSpc>
            </a:pPr>
            <a:r>
              <a:rPr lang="en-IN" sz="2000" dirty="0">
                <a:solidFill>
                  <a:schemeClr val="tx1">
                    <a:lumMod val="95000"/>
                  </a:schemeClr>
                </a:solidFill>
              </a:rPr>
              <a:t>People with </a:t>
            </a:r>
            <a:r>
              <a:rPr lang="en-IN" sz="2000" b="1" dirty="0">
                <a:solidFill>
                  <a:schemeClr val="tx1">
                    <a:lumMod val="95000"/>
                  </a:schemeClr>
                </a:solidFill>
              </a:rPr>
              <a:t>employment 10 or more years</a:t>
            </a:r>
            <a:r>
              <a:rPr lang="en-IN" sz="2000" dirty="0">
                <a:solidFill>
                  <a:schemeClr val="tx1">
                    <a:lumMod val="95000"/>
                  </a:schemeClr>
                </a:solidFill>
              </a:rPr>
              <a:t> are more likely to be Charged Off.</a:t>
            </a:r>
          </a:p>
          <a:p>
            <a:pPr>
              <a:lnSpc>
                <a:spcPct val="114000"/>
              </a:lnSpc>
            </a:pPr>
            <a:r>
              <a:rPr lang="en-IN" sz="2000" dirty="0">
                <a:solidFill>
                  <a:schemeClr val="tx1">
                    <a:lumMod val="95000"/>
                  </a:schemeClr>
                </a:solidFill>
              </a:rPr>
              <a:t>Almost </a:t>
            </a:r>
            <a:r>
              <a:rPr lang="en-IN" sz="2000" b="1" dirty="0">
                <a:solidFill>
                  <a:schemeClr val="tx1">
                    <a:lumMod val="95000"/>
                  </a:schemeClr>
                </a:solidFill>
              </a:rPr>
              <a:t>44%</a:t>
            </a:r>
            <a:r>
              <a:rPr lang="en-IN" sz="2000" dirty="0">
                <a:solidFill>
                  <a:schemeClr val="tx1">
                    <a:lumMod val="95000"/>
                  </a:schemeClr>
                </a:solidFill>
              </a:rPr>
              <a:t> of the loans are </a:t>
            </a:r>
            <a:r>
              <a:rPr lang="en-IN" sz="2000" b="1" dirty="0">
                <a:solidFill>
                  <a:schemeClr val="tx1">
                    <a:lumMod val="95000"/>
                  </a:schemeClr>
                </a:solidFill>
              </a:rPr>
              <a:t>not verified</a:t>
            </a:r>
            <a:r>
              <a:rPr lang="en-IN" sz="2000" dirty="0">
                <a:solidFill>
                  <a:schemeClr val="tx1">
                    <a:lumMod val="95000"/>
                  </a:schemeClr>
                </a:solidFill>
              </a:rPr>
              <a:t>. This could be a reason for the defaulters.</a:t>
            </a:r>
          </a:p>
          <a:p>
            <a:pPr>
              <a:lnSpc>
                <a:spcPct val="114000"/>
              </a:lnSpc>
            </a:pPr>
            <a:r>
              <a:rPr lang="en-IN" sz="2000" dirty="0">
                <a:solidFill>
                  <a:schemeClr val="tx1">
                    <a:lumMod val="95000"/>
                  </a:schemeClr>
                </a:solidFill>
              </a:rPr>
              <a:t>It is observed of a pattern on the </a:t>
            </a:r>
            <a:r>
              <a:rPr lang="en-IN" sz="2000" b="1" dirty="0">
                <a:solidFill>
                  <a:schemeClr val="tx1">
                    <a:lumMod val="95000"/>
                  </a:schemeClr>
                </a:solidFill>
              </a:rPr>
              <a:t>Month</a:t>
            </a:r>
            <a:r>
              <a:rPr lang="en-IN" sz="2000" dirty="0">
                <a:solidFill>
                  <a:schemeClr val="tx1">
                    <a:lumMod val="95000"/>
                  </a:schemeClr>
                </a:solidFill>
              </a:rPr>
              <a:t> of the loan issued. </a:t>
            </a:r>
          </a:p>
          <a:p>
            <a:pPr>
              <a:lnSpc>
                <a:spcPct val="114000"/>
              </a:lnSpc>
            </a:pPr>
            <a:r>
              <a:rPr lang="en-IN" sz="2000" dirty="0">
                <a:solidFill>
                  <a:schemeClr val="tx1">
                    <a:lumMod val="95000"/>
                  </a:schemeClr>
                </a:solidFill>
              </a:rPr>
              <a:t>Loans issued to the </a:t>
            </a:r>
            <a:r>
              <a:rPr lang="en-IN" sz="2000" b="1" dirty="0">
                <a:solidFill>
                  <a:schemeClr val="tx1">
                    <a:lumMod val="95000"/>
                  </a:schemeClr>
                </a:solidFill>
              </a:rPr>
              <a:t>State NE</a:t>
            </a:r>
            <a:r>
              <a:rPr lang="en-IN" sz="2000" dirty="0">
                <a:solidFill>
                  <a:schemeClr val="tx1">
                    <a:lumMod val="95000"/>
                  </a:schemeClr>
                </a:solidFill>
              </a:rPr>
              <a:t> has more % of loans charged off</a:t>
            </a:r>
          </a:p>
          <a:p>
            <a:pPr>
              <a:lnSpc>
                <a:spcPct val="114000"/>
              </a:lnSpc>
            </a:pPr>
            <a:r>
              <a:rPr lang="en-IN" sz="2000" dirty="0">
                <a:solidFill>
                  <a:schemeClr val="tx1">
                    <a:lumMod val="95000"/>
                  </a:schemeClr>
                </a:solidFill>
              </a:rPr>
              <a:t>Also, the loans issued under </a:t>
            </a:r>
            <a:r>
              <a:rPr lang="en-IN" sz="2000" b="1" dirty="0">
                <a:solidFill>
                  <a:schemeClr val="tx1">
                    <a:lumMod val="95000"/>
                  </a:schemeClr>
                </a:solidFill>
              </a:rPr>
              <a:t>sub-Grades F5, G3, G5, G2, G1</a:t>
            </a:r>
            <a:r>
              <a:rPr lang="en-IN" sz="2000" dirty="0">
                <a:solidFill>
                  <a:schemeClr val="tx1">
                    <a:lumMod val="95000"/>
                  </a:schemeClr>
                </a:solidFill>
              </a:rPr>
              <a:t> are prone to be Charged Off.</a:t>
            </a:r>
          </a:p>
          <a:p>
            <a:pPr>
              <a:lnSpc>
                <a:spcPct val="114000"/>
              </a:lnSpc>
            </a:pPr>
            <a:r>
              <a:rPr lang="en-IN" sz="2000" dirty="0">
                <a:solidFill>
                  <a:schemeClr val="tx1">
                    <a:lumMod val="95000"/>
                  </a:schemeClr>
                </a:solidFill>
              </a:rPr>
              <a:t>Loans issued to home ownership is </a:t>
            </a:r>
            <a:r>
              <a:rPr lang="en-IN" sz="2000" b="1" dirty="0">
                <a:solidFill>
                  <a:schemeClr val="tx1">
                    <a:lumMod val="95000"/>
                  </a:schemeClr>
                </a:solidFill>
              </a:rPr>
              <a:t>OTHER</a:t>
            </a:r>
            <a:r>
              <a:rPr lang="en-IN" sz="2000" dirty="0">
                <a:solidFill>
                  <a:schemeClr val="tx1">
                    <a:lumMod val="95000"/>
                  </a:schemeClr>
                </a:solidFill>
              </a:rPr>
              <a:t> tend to have their loans Charged Off more. </a:t>
            </a:r>
          </a:p>
          <a:p>
            <a:pPr>
              <a:lnSpc>
                <a:spcPct val="114000"/>
              </a:lnSpc>
            </a:pPr>
            <a:r>
              <a:rPr lang="en-IN" sz="2000" dirty="0">
                <a:solidFill>
                  <a:schemeClr val="tx1">
                    <a:lumMod val="95000"/>
                  </a:schemeClr>
                </a:solidFill>
              </a:rPr>
              <a:t>Also, home ownership as </a:t>
            </a:r>
            <a:r>
              <a:rPr lang="en-IN" sz="2000" b="1" dirty="0">
                <a:solidFill>
                  <a:schemeClr val="tx1">
                    <a:lumMod val="95000"/>
                  </a:schemeClr>
                </a:solidFill>
              </a:rPr>
              <a:t>RENT</a:t>
            </a:r>
            <a:r>
              <a:rPr lang="en-IN" sz="2000" dirty="0">
                <a:solidFill>
                  <a:schemeClr val="tx1">
                    <a:lumMod val="95000"/>
                  </a:schemeClr>
                </a:solidFill>
              </a:rPr>
              <a:t> tend to take more loans and also Charged Off.</a:t>
            </a:r>
          </a:p>
          <a:p>
            <a:pPr>
              <a:lnSpc>
                <a:spcPct val="114000"/>
              </a:lnSpc>
            </a:pPr>
            <a:r>
              <a:rPr lang="en-IN" sz="2000" dirty="0">
                <a:solidFill>
                  <a:schemeClr val="tx1">
                    <a:lumMod val="95000"/>
                  </a:schemeClr>
                </a:solidFill>
              </a:rPr>
              <a:t>Loans with a Tenure of </a:t>
            </a:r>
            <a:r>
              <a:rPr lang="en-IN" sz="2000" b="1" dirty="0">
                <a:solidFill>
                  <a:schemeClr val="tx1">
                    <a:lumMod val="95000"/>
                  </a:schemeClr>
                </a:solidFill>
              </a:rPr>
              <a:t>60 Months</a:t>
            </a:r>
            <a:r>
              <a:rPr lang="en-IN" sz="2000" dirty="0">
                <a:solidFill>
                  <a:schemeClr val="tx1">
                    <a:lumMod val="95000"/>
                  </a:schemeClr>
                </a:solidFill>
              </a:rPr>
              <a:t> have Charged off more.</a:t>
            </a:r>
          </a:p>
          <a:p>
            <a:pPr>
              <a:lnSpc>
                <a:spcPct val="114000"/>
              </a:lnSpc>
            </a:pPr>
            <a:r>
              <a:rPr lang="en-IN" sz="2000" dirty="0">
                <a:solidFill>
                  <a:schemeClr val="tx1">
                    <a:lumMod val="95000"/>
                  </a:schemeClr>
                </a:solidFill>
              </a:rPr>
              <a:t>Interest rates are increasing for each Grade. Higher interest rates show strong correlation of getting Charged Off</a:t>
            </a:r>
          </a:p>
        </p:txBody>
      </p:sp>
    </p:spTree>
    <p:extLst>
      <p:ext uri="{BB962C8B-B14F-4D97-AF65-F5344CB8AC3E}">
        <p14:creationId xmlns:p14="http://schemas.microsoft.com/office/powerpoint/2010/main" val="14095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1A1E-5E7C-4C1F-A0E6-1073CED5F620}"/>
              </a:ext>
            </a:extLst>
          </p:cNvPr>
          <p:cNvSpPr>
            <a:spLocks noGrp="1"/>
          </p:cNvSpPr>
          <p:nvPr>
            <p:ph type="title"/>
          </p:nvPr>
        </p:nvSpPr>
        <p:spPr>
          <a:xfrm>
            <a:off x="657224" y="499533"/>
            <a:ext cx="10772775" cy="839073"/>
          </a:xfrm>
        </p:spPr>
        <p:txBody>
          <a:bodyPr/>
          <a:lstStyle/>
          <a:p>
            <a:r>
              <a:rPr lang="en-IN" dirty="0"/>
              <a:t>Binning of Data</a:t>
            </a:r>
          </a:p>
        </p:txBody>
      </p:sp>
      <p:sp>
        <p:nvSpPr>
          <p:cNvPr id="3" name="Content Placeholder 2">
            <a:extLst>
              <a:ext uri="{FF2B5EF4-FFF2-40B4-BE49-F238E27FC236}">
                <a16:creationId xmlns:a16="http://schemas.microsoft.com/office/drawing/2014/main" id="{8D29805C-DA19-11F3-6CDE-03DF111D4B28}"/>
              </a:ext>
            </a:extLst>
          </p:cNvPr>
          <p:cNvSpPr>
            <a:spLocks noGrp="1"/>
          </p:cNvSpPr>
          <p:nvPr>
            <p:ph idx="1"/>
          </p:nvPr>
        </p:nvSpPr>
        <p:spPr>
          <a:xfrm>
            <a:off x="676656" y="1489436"/>
            <a:ext cx="10753725" cy="4986778"/>
          </a:xfrm>
        </p:spPr>
        <p:txBody>
          <a:bodyPr>
            <a:normAutofit lnSpcReduction="10000"/>
          </a:bodyPr>
          <a:lstStyle/>
          <a:p>
            <a:pPr marL="179388" indent="-179388">
              <a:buFont typeface="Arial" panose="020B0604020202020204" pitchFamily="34" charset="0"/>
              <a:buChar char="•"/>
            </a:pPr>
            <a:r>
              <a:rPr lang="en-IN" dirty="0">
                <a:solidFill>
                  <a:schemeClr val="tx1">
                    <a:lumMod val="95000"/>
                  </a:schemeClr>
                </a:solidFill>
              </a:rPr>
              <a:t>Binning is a concept of dividing the continuous variables into bins so as each bin may act as a category. </a:t>
            </a:r>
          </a:p>
          <a:p>
            <a:pPr marL="179388" indent="-179388">
              <a:buFont typeface="Arial" panose="020B0604020202020204" pitchFamily="34" charset="0"/>
              <a:buChar char="•"/>
            </a:pPr>
            <a:r>
              <a:rPr lang="en-IN" dirty="0">
                <a:solidFill>
                  <a:schemeClr val="tx1">
                    <a:lumMod val="95000"/>
                  </a:schemeClr>
                </a:solidFill>
              </a:rPr>
              <a:t>Following attributes are categorized into 5 bins:</a:t>
            </a:r>
          </a:p>
          <a:p>
            <a:pPr marL="435420" lvl="1" indent="-179388">
              <a:lnSpc>
                <a:spcPct val="120000"/>
              </a:lnSpc>
              <a:buFont typeface="Arial" panose="020B0604020202020204" pitchFamily="34" charset="0"/>
              <a:buChar char="•"/>
            </a:pPr>
            <a:r>
              <a:rPr lang="en-IN" sz="2100" dirty="0">
                <a:solidFill>
                  <a:schemeClr val="tx1">
                    <a:lumMod val="95000"/>
                  </a:schemeClr>
                </a:solidFill>
              </a:rPr>
              <a:t>annual_income</a:t>
            </a:r>
          </a:p>
          <a:p>
            <a:pPr marL="435420" lvl="1" indent="-179388">
              <a:lnSpc>
                <a:spcPct val="120000"/>
              </a:lnSpc>
              <a:buFont typeface="Arial" panose="020B0604020202020204" pitchFamily="34" charset="0"/>
              <a:buChar char="•"/>
            </a:pPr>
            <a:r>
              <a:rPr lang="en-IN" sz="2100" dirty="0">
                <a:solidFill>
                  <a:schemeClr val="tx1">
                    <a:lumMod val="95000"/>
                  </a:schemeClr>
                </a:solidFill>
              </a:rPr>
              <a:t>funded_amount_investor</a:t>
            </a:r>
          </a:p>
          <a:p>
            <a:pPr marL="435420" lvl="1" indent="-179388">
              <a:lnSpc>
                <a:spcPct val="120000"/>
              </a:lnSpc>
              <a:buFont typeface="Arial" panose="020B0604020202020204" pitchFamily="34" charset="0"/>
              <a:buChar char="•"/>
            </a:pPr>
            <a:r>
              <a:rPr lang="en-IN" sz="2100" dirty="0">
                <a:solidFill>
                  <a:schemeClr val="tx1">
                    <a:lumMod val="95000"/>
                  </a:schemeClr>
                </a:solidFill>
              </a:rPr>
              <a:t>installment</a:t>
            </a:r>
          </a:p>
          <a:p>
            <a:pPr marL="435420" lvl="1" indent="-179388">
              <a:lnSpc>
                <a:spcPct val="120000"/>
              </a:lnSpc>
              <a:buFont typeface="Arial" panose="020B0604020202020204" pitchFamily="34" charset="0"/>
              <a:buChar char="•"/>
            </a:pPr>
            <a:r>
              <a:rPr lang="en-IN" sz="2100" dirty="0">
                <a:solidFill>
                  <a:schemeClr val="tx1">
                    <a:lumMod val="95000"/>
                  </a:schemeClr>
                </a:solidFill>
              </a:rPr>
              <a:t>total_received_late_fee</a:t>
            </a:r>
          </a:p>
          <a:p>
            <a:pPr marL="435420" lvl="1" indent="-179388">
              <a:lnSpc>
                <a:spcPct val="120000"/>
              </a:lnSpc>
              <a:buFont typeface="Arial" panose="020B0604020202020204" pitchFamily="34" charset="0"/>
              <a:buChar char="•"/>
            </a:pPr>
            <a:r>
              <a:rPr lang="en-IN" sz="2100" dirty="0">
                <a:solidFill>
                  <a:schemeClr val="tx1">
                    <a:lumMod val="95000"/>
                  </a:schemeClr>
                </a:solidFill>
              </a:rPr>
              <a:t>dti</a:t>
            </a:r>
          </a:p>
          <a:p>
            <a:pPr marL="435420" lvl="1" indent="-179388">
              <a:lnSpc>
                <a:spcPct val="120000"/>
              </a:lnSpc>
              <a:buFont typeface="Arial" panose="020B0604020202020204" pitchFamily="34" charset="0"/>
              <a:buChar char="•"/>
            </a:pPr>
            <a:r>
              <a:rPr lang="en-IN" sz="2100" dirty="0">
                <a:solidFill>
                  <a:schemeClr val="tx1">
                    <a:lumMod val="95000"/>
                  </a:schemeClr>
                </a:solidFill>
              </a:rPr>
              <a:t>interest_rate</a:t>
            </a:r>
          </a:p>
          <a:p>
            <a:pPr marL="435420" lvl="1" indent="-179388">
              <a:lnSpc>
                <a:spcPct val="120000"/>
              </a:lnSpc>
              <a:buFont typeface="Arial" panose="020B0604020202020204" pitchFamily="34" charset="0"/>
              <a:buChar char="•"/>
            </a:pPr>
            <a:r>
              <a:rPr lang="en-IN" sz="2100" dirty="0">
                <a:solidFill>
                  <a:schemeClr val="tx1">
                    <a:lumMod val="95000"/>
                  </a:schemeClr>
                </a:solidFill>
              </a:rPr>
              <a:t>emp_length</a:t>
            </a:r>
          </a:p>
          <a:p>
            <a:pPr marL="435420" lvl="1" indent="-179388">
              <a:lnSpc>
                <a:spcPct val="120000"/>
              </a:lnSpc>
              <a:buFont typeface="Arial" panose="020B0604020202020204" pitchFamily="34" charset="0"/>
              <a:buChar char="•"/>
            </a:pPr>
            <a:r>
              <a:rPr lang="en-IN" sz="2100" dirty="0">
                <a:solidFill>
                  <a:schemeClr val="tx1">
                    <a:lumMod val="95000"/>
                  </a:schemeClr>
                </a:solidFill>
              </a:rPr>
              <a:t>inq_last_6mths</a:t>
            </a:r>
          </a:p>
          <a:p>
            <a:pPr marL="435420" lvl="1" indent="-179388">
              <a:lnSpc>
                <a:spcPct val="120000"/>
              </a:lnSpc>
              <a:buFont typeface="Arial" panose="020B0604020202020204" pitchFamily="34" charset="0"/>
              <a:buChar char="•"/>
            </a:pPr>
            <a:r>
              <a:rPr lang="en-IN" sz="2100" dirty="0">
                <a:solidFill>
                  <a:schemeClr val="tx1">
                    <a:lumMod val="95000"/>
                  </a:schemeClr>
                </a:solidFill>
              </a:rPr>
              <a:t>public_derogatory_records</a:t>
            </a:r>
            <a:endParaRPr lang="en-IN" dirty="0">
              <a:solidFill>
                <a:schemeClr val="tx1">
                  <a:lumMod val="95000"/>
                </a:schemeClr>
              </a:solidFill>
            </a:endParaRPr>
          </a:p>
        </p:txBody>
      </p:sp>
    </p:spTree>
    <p:extLst>
      <p:ext uri="{BB962C8B-B14F-4D97-AF65-F5344CB8AC3E}">
        <p14:creationId xmlns:p14="http://schemas.microsoft.com/office/powerpoint/2010/main" val="343636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normAutofit/>
          </a:bodyPr>
          <a:lstStyle/>
          <a:p>
            <a:r>
              <a:rPr lang="en-IN" dirty="0"/>
              <a:t>Binning of Data </a:t>
            </a:r>
            <a:r>
              <a:rPr lang="en-IN" sz="4000" dirty="0"/>
              <a:t>– Binning charged off Data</a:t>
            </a:r>
            <a:endParaRPr lang="en-IN" sz="2200" dirty="0"/>
          </a:p>
        </p:txBody>
      </p:sp>
      <p:pic>
        <p:nvPicPr>
          <p:cNvPr id="1026" name="Picture 2">
            <a:extLst>
              <a:ext uri="{FF2B5EF4-FFF2-40B4-BE49-F238E27FC236}">
                <a16:creationId xmlns:a16="http://schemas.microsoft.com/office/drawing/2014/main" id="{E0676D87-881A-8B63-1236-2EC21C4D1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2078" y="1373612"/>
            <a:ext cx="5639590" cy="24906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3A9D52D-42D9-4A60-B9AD-2EBF73883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4" y="4010807"/>
            <a:ext cx="4985691" cy="2604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75E582-9F0F-F4A7-CDD3-0A7F38C8E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4" y="1330086"/>
            <a:ext cx="4985691" cy="25331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F4BDBB0-8B7F-E3B4-915B-458158D8D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079" y="4015736"/>
            <a:ext cx="5067300" cy="258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2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lstStyle/>
          <a:p>
            <a:r>
              <a:rPr lang="en-IN" dirty="0"/>
              <a:t>Binning of Data</a:t>
            </a:r>
            <a:r>
              <a:rPr lang="en-IN" sz="5400" dirty="0"/>
              <a:t> </a:t>
            </a:r>
            <a:r>
              <a:rPr lang="en-IN" sz="4000" dirty="0"/>
              <a:t>– Binning charged off Data</a:t>
            </a:r>
          </a:p>
        </p:txBody>
      </p:sp>
      <p:pic>
        <p:nvPicPr>
          <p:cNvPr id="1028" name="Picture 4">
            <a:extLst>
              <a:ext uri="{FF2B5EF4-FFF2-40B4-BE49-F238E27FC236}">
                <a16:creationId xmlns:a16="http://schemas.microsoft.com/office/drawing/2014/main" id="{64FCE1BB-5836-D6AD-AEF8-4DF9ECC4E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552494"/>
            <a:ext cx="4878912" cy="24278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4992D41-B83D-4261-1FBE-4EBEAAC0A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523" y="4156009"/>
            <a:ext cx="4445389" cy="22441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B83E843-F458-463C-A48B-8E581B084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733" y="1552493"/>
            <a:ext cx="5157267" cy="242786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556E790B-2B79-A2B7-BF41-6C0942484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732" y="4165959"/>
            <a:ext cx="5157268" cy="232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2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solidFill>
                  <a:schemeClr val="tx1"/>
                </a:solidFill>
              </a:rPr>
              <a:t>Summary of Binning data</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a:bodyPr>
          <a:lstStyle/>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Investor funded amount &lt; ~7850</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Monthly Instalments in the range of ~23 - 244</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dti in the range of ~7-22.5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Interest Rate in the range of ~ 9.75-14.5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1-2 inquiries in last 6 months</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at least 1 public derogatory record</a:t>
            </a:r>
            <a:r>
              <a:rPr lang="en-IN" dirty="0">
                <a:solidFill>
                  <a:schemeClr val="tx1"/>
                </a:solidFill>
              </a:rPr>
              <a:t> are observed to be Charged Off</a:t>
            </a:r>
          </a:p>
        </p:txBody>
      </p:sp>
    </p:spTree>
    <p:extLst>
      <p:ext uri="{BB962C8B-B14F-4D97-AF65-F5344CB8AC3E}">
        <p14:creationId xmlns:p14="http://schemas.microsoft.com/office/powerpoint/2010/main" val="2399449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(Interest Rate – Purpose)</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20228" y="5642817"/>
            <a:ext cx="10646766" cy="715672"/>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with purpose of </a:t>
            </a:r>
            <a:r>
              <a:rPr lang="en-IN" b="1" dirty="0">
                <a:solidFill>
                  <a:schemeClr val="tx1">
                    <a:lumMod val="95000"/>
                  </a:schemeClr>
                </a:solidFill>
              </a:rPr>
              <a:t>House</a:t>
            </a:r>
            <a:r>
              <a:rPr lang="en-IN" dirty="0">
                <a:solidFill>
                  <a:schemeClr val="tx1">
                    <a:lumMod val="95000"/>
                  </a:schemeClr>
                </a:solidFill>
              </a:rPr>
              <a:t> and with </a:t>
            </a:r>
            <a:r>
              <a:rPr lang="en-IN" b="1" dirty="0">
                <a:solidFill>
                  <a:schemeClr val="tx1">
                    <a:lumMod val="95000"/>
                  </a:schemeClr>
                </a:solidFill>
              </a:rPr>
              <a:t>higher interest rate</a:t>
            </a:r>
            <a:r>
              <a:rPr lang="en-IN" dirty="0">
                <a:solidFill>
                  <a:schemeClr val="tx1">
                    <a:lumMod val="95000"/>
                  </a:schemeClr>
                </a:solidFill>
              </a:rPr>
              <a:t> are having changes of getting Charged Off</a:t>
            </a:r>
          </a:p>
        </p:txBody>
      </p:sp>
      <p:pic>
        <p:nvPicPr>
          <p:cNvPr id="2050" name="Picture 2">
            <a:extLst>
              <a:ext uri="{FF2B5EF4-FFF2-40B4-BE49-F238E27FC236}">
                <a16:creationId xmlns:a16="http://schemas.microsoft.com/office/drawing/2014/main" id="{DCFEDBE8-E14E-6AE0-A04C-C38399C9B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924" y="1593994"/>
            <a:ext cx="5797431" cy="367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(Annual Income - emp_length)</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1238" y="5661648"/>
            <a:ext cx="10668761" cy="696819"/>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are Charged Off when the employment is </a:t>
            </a:r>
            <a:r>
              <a:rPr lang="en-IN" b="1" dirty="0">
                <a:solidFill>
                  <a:schemeClr val="tx1">
                    <a:lumMod val="95000"/>
                  </a:schemeClr>
                </a:solidFill>
              </a:rPr>
              <a:t>7 years </a:t>
            </a:r>
            <a:r>
              <a:rPr lang="en-IN" dirty="0">
                <a:solidFill>
                  <a:schemeClr val="tx1">
                    <a:lumMod val="95000"/>
                  </a:schemeClr>
                </a:solidFill>
              </a:rPr>
              <a:t>and the annual income is in the range of </a:t>
            </a:r>
            <a:r>
              <a:rPr lang="en-IN" b="1" dirty="0">
                <a:solidFill>
                  <a:schemeClr val="tx1">
                    <a:lumMod val="95000"/>
                  </a:schemeClr>
                </a:solidFill>
              </a:rPr>
              <a:t>[627K-938K]</a:t>
            </a:r>
          </a:p>
        </p:txBody>
      </p:sp>
      <p:pic>
        <p:nvPicPr>
          <p:cNvPr id="3074" name="Picture 2">
            <a:extLst>
              <a:ext uri="{FF2B5EF4-FFF2-40B4-BE49-F238E27FC236}">
                <a16:creationId xmlns:a16="http://schemas.microsoft.com/office/drawing/2014/main" id="{25701EA5-7BAC-C10F-87D9-8F216426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066" y="1650112"/>
            <a:ext cx="5874850" cy="35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3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64B2-413C-9E7D-EC42-15835757E661}"/>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CC84B8F5-9074-4543-905F-B53C6643E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657225" y="499533"/>
            <a:ext cx="7214566" cy="1658198"/>
          </a:xfrm>
        </p:spPr>
        <p:txBody>
          <a:bodyPr>
            <a:normAutofit/>
          </a:bodyPr>
          <a:lstStyle/>
          <a:p>
            <a:r>
              <a:rPr lang="en-US" dirty="0">
                <a:solidFill>
                  <a:srgbClr val="FFFFFF"/>
                </a:solidFill>
              </a:rPr>
              <a:t>Aim</a:t>
            </a:r>
          </a:p>
        </p:txBody>
      </p:sp>
      <p:sp>
        <p:nvSpPr>
          <p:cNvPr id="3" name="Content Placeholder 2"/>
          <p:cNvSpPr>
            <a:spLocks noGrp="1"/>
          </p:cNvSpPr>
          <p:nvPr>
            <p:ph idx="1"/>
          </p:nvPr>
        </p:nvSpPr>
        <p:spPr>
          <a:xfrm>
            <a:off x="676657" y="2157730"/>
            <a:ext cx="6638543" cy="4128770"/>
          </a:xfrm>
        </p:spPr>
        <p:txBody>
          <a:bodyPr>
            <a:normAutofit/>
          </a:bodyPr>
          <a:lstStyle/>
          <a:p>
            <a:pPr algn="just">
              <a:lnSpc>
                <a:spcPct val="114000"/>
              </a:lnSpc>
            </a:pPr>
            <a:r>
              <a:rPr lang="en-IN" dirty="0">
                <a:solidFill>
                  <a:srgbClr val="FFFFFF"/>
                </a:solidFill>
              </a:rPr>
              <a:t>Analysing the past lending data, the company wants to understand the driving factors (or driver variables) behind loan default, i.e., the variables which are strong indicators of default.</a:t>
            </a:r>
          </a:p>
          <a:p>
            <a:pPr algn="just">
              <a:lnSpc>
                <a:spcPct val="114000"/>
              </a:lnSpc>
            </a:pPr>
            <a:endParaRPr lang="en-IN" dirty="0">
              <a:solidFill>
                <a:srgbClr val="FFFFFF"/>
              </a:solidFill>
            </a:endParaRPr>
          </a:p>
          <a:p>
            <a:pPr algn="just">
              <a:lnSpc>
                <a:spcPct val="114000"/>
              </a:lnSpc>
            </a:pPr>
            <a:r>
              <a:rPr lang="en-IN" dirty="0">
                <a:solidFill>
                  <a:srgbClr val="FFFFFF"/>
                </a:solidFill>
              </a:rPr>
              <a:t>The company can utilise this knowledge for its portfolio and risk assessment. aka, </a:t>
            </a:r>
            <a:r>
              <a:rPr lang="en-IN" dirty="0">
                <a:solidFill>
                  <a:schemeClr val="tx1"/>
                </a:solidFill>
              </a:rPr>
              <a:t>Identify the key factors that will help identify a potential defaulter.</a:t>
            </a:r>
            <a:endParaRPr lang="en-US" dirty="0">
              <a:solidFill>
                <a:srgbClr val="FFFFFF"/>
              </a:solidFill>
            </a:endParaRPr>
          </a:p>
        </p:txBody>
      </p:sp>
    </p:spTree>
    <p:extLst>
      <p:ext uri="{BB962C8B-B14F-4D97-AF65-F5344CB8AC3E}">
        <p14:creationId xmlns:p14="http://schemas.microsoft.com/office/powerpoint/2010/main" val="391979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fontScale="90000"/>
          </a:bodyPr>
          <a:lstStyle/>
          <a:p>
            <a:r>
              <a:rPr lang="en-IN" dirty="0"/>
              <a:t>Multivariate Analysis </a:t>
            </a:r>
            <a:r>
              <a:rPr lang="en-IN" sz="3300" dirty="0"/>
              <a:t>(funded_amount_investor- Grade)</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6232648" y="1734532"/>
            <a:ext cx="5197351" cy="3516198"/>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F and Investor funded amount &gt; 16K.</a:t>
            </a:r>
          </a:p>
          <a:p>
            <a:pPr marL="435420" lvl="1"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Investor funded amount &lt; 18K</a:t>
            </a:r>
          </a:p>
        </p:txBody>
      </p:sp>
      <p:pic>
        <p:nvPicPr>
          <p:cNvPr id="3076" name="Picture 4">
            <a:extLst>
              <a:ext uri="{FF2B5EF4-FFF2-40B4-BE49-F238E27FC236}">
                <a16:creationId xmlns:a16="http://schemas.microsoft.com/office/drawing/2014/main" id="{C974E967-12F5-C4BA-D2FC-CDBC90A2D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3" y="1809342"/>
            <a:ext cx="5302130" cy="39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77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(Grade -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A with dti &gt; 12.5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B with dti &gt; ~13.75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C with dti &gt; 14.</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dti &lt;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G covers a vast range of DTI where the Loans are Charged Off. </a:t>
            </a:r>
          </a:p>
        </p:txBody>
      </p:sp>
      <p:pic>
        <p:nvPicPr>
          <p:cNvPr id="6148" name="Picture 4">
            <a:extLst>
              <a:ext uri="{FF2B5EF4-FFF2-40B4-BE49-F238E27FC236}">
                <a16:creationId xmlns:a16="http://schemas.microsoft.com/office/drawing/2014/main" id="{437A7247-B349-C228-B984-FE6D0E294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6"/>
            <a:ext cx="54864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75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(Issue Month -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 </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dti &gt;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when issued during the Months </a:t>
            </a:r>
          </a:p>
          <a:p>
            <a:pPr marL="435420" lvl="1" indent="-179388" algn="just">
              <a:buClr>
                <a:schemeClr val="tx1"/>
              </a:buClr>
              <a:buFont typeface="Arial" panose="020B0604020202020204" pitchFamily="34" charset="0"/>
              <a:buChar char="•"/>
            </a:pPr>
            <a:r>
              <a:rPr lang="en-IN" dirty="0">
                <a:solidFill>
                  <a:schemeClr val="tx1">
                    <a:lumMod val="95000"/>
                  </a:schemeClr>
                </a:solidFill>
              </a:rPr>
              <a:t>April-July</a:t>
            </a:r>
          </a:p>
          <a:p>
            <a:pPr marL="435420" lvl="1" indent="-179388" algn="just">
              <a:buClr>
                <a:schemeClr val="tx1"/>
              </a:buClr>
              <a:buFont typeface="Arial" panose="020B0604020202020204" pitchFamily="34" charset="0"/>
              <a:buChar char="•"/>
            </a:pPr>
            <a:r>
              <a:rPr lang="en-IN" dirty="0">
                <a:solidFill>
                  <a:schemeClr val="tx1">
                    <a:lumMod val="95000"/>
                  </a:schemeClr>
                </a:solidFill>
              </a:rPr>
              <a:t>Oct-Dec</a:t>
            </a:r>
          </a:p>
        </p:txBody>
      </p:sp>
      <p:pic>
        <p:nvPicPr>
          <p:cNvPr id="7170" name="Picture 2">
            <a:extLst>
              <a:ext uri="{FF2B5EF4-FFF2-40B4-BE49-F238E27FC236}">
                <a16:creationId xmlns:a16="http://schemas.microsoft.com/office/drawing/2014/main" id="{A3E1B008-AD29-1307-6447-E0B95A60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5"/>
            <a:ext cx="55721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00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(Purpose -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949883"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following combination:</a:t>
            </a:r>
          </a:p>
          <a:p>
            <a:pPr marL="435420" lvl="1" indent="-179388" algn="just">
              <a:buClr>
                <a:schemeClr val="tx1"/>
              </a:buClr>
              <a:buFont typeface="Arial" panose="020B0604020202020204" pitchFamily="34" charset="0"/>
              <a:buChar char="•"/>
            </a:pPr>
            <a:r>
              <a:rPr lang="en-IN" dirty="0">
                <a:solidFill>
                  <a:schemeClr val="tx1">
                    <a:lumMod val="95000"/>
                  </a:schemeClr>
                </a:solidFill>
              </a:rPr>
              <a:t>Small Businesses with dti &gt; 11.50</a:t>
            </a:r>
          </a:p>
          <a:p>
            <a:pPr marL="435420" lvl="1" indent="-179388" algn="just">
              <a:buClr>
                <a:schemeClr val="tx1"/>
              </a:buClr>
              <a:buFont typeface="Arial" panose="020B0604020202020204" pitchFamily="34" charset="0"/>
              <a:buChar char="•"/>
            </a:pPr>
            <a:r>
              <a:rPr lang="en-IN" dirty="0">
                <a:solidFill>
                  <a:schemeClr val="tx1">
                    <a:lumMod val="95000"/>
                  </a:schemeClr>
                </a:solidFill>
              </a:rPr>
              <a:t>Vacation with dti &gt; 13.0</a:t>
            </a:r>
          </a:p>
          <a:p>
            <a:pPr marL="435420" lvl="1" indent="-179388" algn="just">
              <a:buClr>
                <a:schemeClr val="tx1"/>
              </a:buClr>
              <a:buFont typeface="Arial" panose="020B0604020202020204" pitchFamily="34" charset="0"/>
              <a:buChar char="•"/>
            </a:pPr>
            <a:r>
              <a:rPr lang="en-IN" dirty="0">
                <a:solidFill>
                  <a:schemeClr val="tx1">
                    <a:lumMod val="95000"/>
                  </a:schemeClr>
                </a:solidFill>
              </a:rPr>
              <a:t>debt_consolidation with dti &gt; 14.75</a:t>
            </a:r>
          </a:p>
          <a:p>
            <a:pPr marL="435420" lvl="1" indent="-179388" algn="just">
              <a:buClr>
                <a:schemeClr val="tx1"/>
              </a:buClr>
              <a:buFont typeface="Arial" panose="020B0604020202020204" pitchFamily="34" charset="0"/>
              <a:buChar char="•"/>
            </a:pPr>
            <a:r>
              <a:rPr lang="en-IN" dirty="0">
                <a:solidFill>
                  <a:schemeClr val="tx1">
                    <a:lumMod val="95000"/>
                  </a:schemeClr>
                </a:solidFill>
              </a:rPr>
              <a:t>Major Purchases with dti &gt; 11.25</a:t>
            </a:r>
          </a:p>
          <a:p>
            <a:pPr marL="435420" lvl="1" indent="-179388" algn="just">
              <a:buClr>
                <a:schemeClr val="tx1"/>
              </a:buClr>
              <a:buFont typeface="Arial" panose="020B0604020202020204" pitchFamily="34" charset="0"/>
              <a:buChar char="•"/>
            </a:pPr>
            <a:r>
              <a:rPr lang="en-IN" dirty="0">
                <a:solidFill>
                  <a:schemeClr val="tx1">
                    <a:lumMod val="95000"/>
                  </a:schemeClr>
                </a:solidFill>
              </a:rPr>
              <a:t>House with dti &gt; 11.50</a:t>
            </a:r>
          </a:p>
        </p:txBody>
      </p:sp>
      <p:pic>
        <p:nvPicPr>
          <p:cNvPr id="8194" name="Picture 2">
            <a:extLst>
              <a:ext uri="{FF2B5EF4-FFF2-40B4-BE49-F238E27FC236}">
                <a16:creationId xmlns:a16="http://schemas.microsoft.com/office/drawing/2014/main" id="{463DC76B-73B1-B92B-31DD-23722ECB6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94" y="1668546"/>
            <a:ext cx="5086973" cy="403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20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(Home Ownership -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Home Ownership as MORTGAGE and having a DTI &gt; 14.</a:t>
            </a:r>
          </a:p>
        </p:txBody>
      </p:sp>
      <p:pic>
        <p:nvPicPr>
          <p:cNvPr id="9218" name="Picture 2">
            <a:extLst>
              <a:ext uri="{FF2B5EF4-FFF2-40B4-BE49-F238E27FC236}">
                <a16:creationId xmlns:a16="http://schemas.microsoft.com/office/drawing/2014/main" id="{2448B630-95CD-8EAA-B754-A70F1C21C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437" y="1637909"/>
            <a:ext cx="53625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8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(Year-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issued during 2010 &amp; 2011 with DTI&gt; 13.25 are Charged Off</a:t>
            </a:r>
          </a:p>
        </p:txBody>
      </p:sp>
      <p:pic>
        <p:nvPicPr>
          <p:cNvPr id="10242" name="Picture 2">
            <a:extLst>
              <a:ext uri="{FF2B5EF4-FFF2-40B4-BE49-F238E27FC236}">
                <a16:creationId xmlns:a16="http://schemas.microsoft.com/office/drawing/2014/main" id="{D250C108-D4E3-250F-10AF-3898DD670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847" y="1668546"/>
            <a:ext cx="4968152" cy="48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5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B8C0-00CD-FD4D-833A-D978934000E3}"/>
              </a:ext>
            </a:extLst>
          </p:cNvPr>
          <p:cNvSpPr>
            <a:spLocks noGrp="1"/>
          </p:cNvSpPr>
          <p:nvPr>
            <p:ph type="title"/>
          </p:nvPr>
        </p:nvSpPr>
        <p:spPr>
          <a:xfrm>
            <a:off x="657224" y="499533"/>
            <a:ext cx="10772775" cy="707098"/>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DF2B6BE7-2E1E-D479-7EF8-D6D44A3EDE61}"/>
              </a:ext>
            </a:extLst>
          </p:cNvPr>
          <p:cNvSpPr>
            <a:spLocks noGrp="1"/>
          </p:cNvSpPr>
          <p:nvPr>
            <p:ph idx="1"/>
          </p:nvPr>
        </p:nvSpPr>
        <p:spPr>
          <a:xfrm>
            <a:off x="676656" y="1310326"/>
            <a:ext cx="10753725" cy="4467539"/>
          </a:xfrm>
        </p:spPr>
        <p:txBody>
          <a:bodyPr>
            <a:normAutofit/>
          </a:bodyPr>
          <a:lstStyle/>
          <a:p>
            <a:pPr>
              <a:lnSpc>
                <a:spcPct val="120000"/>
              </a:lnSpc>
            </a:pPr>
            <a:r>
              <a:rPr lang="en-IN" dirty="0">
                <a:solidFill>
                  <a:schemeClr val="tx1"/>
                </a:solidFill>
              </a:rPr>
              <a:t>Loans with purpose of House and with </a:t>
            </a:r>
            <a:r>
              <a:rPr lang="en-IN" b="1" dirty="0">
                <a:solidFill>
                  <a:schemeClr val="tx1"/>
                </a:solidFill>
              </a:rPr>
              <a:t>higher interest rate </a:t>
            </a:r>
            <a:r>
              <a:rPr lang="en-IN" dirty="0">
                <a:solidFill>
                  <a:schemeClr val="tx1"/>
                </a:solidFill>
              </a:rPr>
              <a:t>are having changes of getting Charged Off</a:t>
            </a:r>
          </a:p>
          <a:p>
            <a:pPr>
              <a:lnSpc>
                <a:spcPct val="120000"/>
              </a:lnSpc>
            </a:pPr>
            <a:r>
              <a:rPr lang="en-IN" dirty="0">
                <a:solidFill>
                  <a:schemeClr val="tx1"/>
                </a:solidFill>
              </a:rPr>
              <a:t>Loans are Charged Off when the </a:t>
            </a:r>
            <a:r>
              <a:rPr lang="en-IN" b="1" dirty="0">
                <a:solidFill>
                  <a:schemeClr val="tx1"/>
                </a:solidFill>
              </a:rPr>
              <a:t>employment is 7 years</a:t>
            </a:r>
            <a:r>
              <a:rPr lang="en-IN" dirty="0">
                <a:solidFill>
                  <a:schemeClr val="tx1"/>
                </a:solidFill>
              </a:rPr>
              <a:t> and the annual income is in the </a:t>
            </a:r>
            <a:r>
              <a:rPr lang="en-IN" b="1" dirty="0">
                <a:solidFill>
                  <a:schemeClr val="tx1"/>
                </a:solidFill>
              </a:rPr>
              <a:t>range of [627K – 938K]</a:t>
            </a:r>
          </a:p>
          <a:p>
            <a:pPr>
              <a:lnSpc>
                <a:spcPct val="120000"/>
              </a:lnSpc>
            </a:pPr>
            <a:r>
              <a:rPr lang="en-IN" dirty="0">
                <a:solidFill>
                  <a:schemeClr val="tx1"/>
                </a:solidFill>
              </a:rPr>
              <a:t>The Loans with </a:t>
            </a:r>
            <a:r>
              <a:rPr lang="en-IN" b="1" dirty="0">
                <a:solidFill>
                  <a:schemeClr val="tx1"/>
                </a:solidFill>
              </a:rPr>
              <a:t>Grade F</a:t>
            </a:r>
            <a:r>
              <a:rPr lang="en-IN" dirty="0">
                <a:solidFill>
                  <a:schemeClr val="tx1"/>
                </a:solidFill>
              </a:rPr>
              <a:t> are likely to be Charged Off when the </a:t>
            </a:r>
            <a:r>
              <a:rPr lang="en-IN" b="1" dirty="0">
                <a:solidFill>
                  <a:schemeClr val="tx1"/>
                </a:solidFill>
              </a:rPr>
              <a:t>loan_amount is &gt; 16K</a:t>
            </a:r>
            <a:r>
              <a:rPr lang="en-IN" dirty="0">
                <a:solidFill>
                  <a:schemeClr val="tx1"/>
                </a:solidFill>
              </a:rPr>
              <a:t>. and </a:t>
            </a:r>
            <a:r>
              <a:rPr lang="en-IN" b="1" dirty="0">
                <a:solidFill>
                  <a:schemeClr val="tx1"/>
                </a:solidFill>
              </a:rPr>
              <a:t>Grade G</a:t>
            </a:r>
            <a:r>
              <a:rPr lang="en-IN" dirty="0">
                <a:solidFill>
                  <a:schemeClr val="tx1"/>
                </a:solidFill>
              </a:rPr>
              <a:t> with </a:t>
            </a:r>
            <a:r>
              <a:rPr lang="en-IN" b="1" dirty="0">
                <a:solidFill>
                  <a:schemeClr val="tx1"/>
                </a:solidFill>
              </a:rPr>
              <a:t>funded_amount_investor &lt; 18K</a:t>
            </a:r>
          </a:p>
          <a:p>
            <a:pPr>
              <a:lnSpc>
                <a:spcPct val="120000"/>
              </a:lnSpc>
            </a:pPr>
            <a:endParaRPr lang="en-IN" b="1" dirty="0">
              <a:solidFill>
                <a:schemeClr val="tx1"/>
              </a:solidFill>
            </a:endParaRPr>
          </a:p>
        </p:txBody>
      </p:sp>
    </p:spTree>
    <p:extLst>
      <p:ext uri="{BB962C8B-B14F-4D97-AF65-F5344CB8AC3E}">
        <p14:creationId xmlns:p14="http://schemas.microsoft.com/office/powerpoint/2010/main" val="1024141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0491-DCA7-A054-6F2B-1CAC3A61599D}"/>
              </a:ext>
            </a:extLst>
          </p:cNvPr>
          <p:cNvSpPr>
            <a:spLocks noGrp="1"/>
          </p:cNvSpPr>
          <p:nvPr>
            <p:ph type="title"/>
          </p:nvPr>
        </p:nvSpPr>
        <p:spPr>
          <a:xfrm>
            <a:off x="657224" y="499533"/>
            <a:ext cx="10772775" cy="1005417"/>
          </a:xfrm>
        </p:spPr>
        <p:txBody>
          <a:bodyPr/>
          <a:lstStyle/>
          <a:p>
            <a:r>
              <a:rPr lang="en-IN" dirty="0">
                <a:solidFill>
                  <a:schemeClr val="tx1"/>
                </a:solidFill>
              </a:rPr>
              <a:t>Observations </a:t>
            </a:r>
            <a:r>
              <a:rPr lang="en-IN" sz="3200" dirty="0">
                <a:solidFill>
                  <a:schemeClr val="tx1"/>
                </a:solidFill>
              </a:rPr>
              <a:t>– DTI analysis</a:t>
            </a:r>
            <a:endParaRPr lang="en-IN" dirty="0">
              <a:solidFill>
                <a:schemeClr val="tx1"/>
              </a:solidFill>
            </a:endParaRPr>
          </a:p>
        </p:txBody>
      </p:sp>
      <p:sp>
        <p:nvSpPr>
          <p:cNvPr id="3" name="Content Placeholder 2">
            <a:extLst>
              <a:ext uri="{FF2B5EF4-FFF2-40B4-BE49-F238E27FC236}">
                <a16:creationId xmlns:a16="http://schemas.microsoft.com/office/drawing/2014/main" id="{C8392820-A732-3EDD-0307-D18BF4A0EE84}"/>
              </a:ext>
            </a:extLst>
          </p:cNvPr>
          <p:cNvSpPr>
            <a:spLocks noGrp="1"/>
          </p:cNvSpPr>
          <p:nvPr>
            <p:ph idx="1"/>
          </p:nvPr>
        </p:nvSpPr>
        <p:spPr>
          <a:xfrm>
            <a:off x="676656" y="1504950"/>
            <a:ext cx="10753725" cy="4853517"/>
          </a:xfrm>
        </p:spPr>
        <p:txBody>
          <a:bodyPr>
            <a:normAutofit fontScale="92500" lnSpcReduction="10000"/>
          </a:bodyPr>
          <a:lstStyle/>
          <a:p>
            <a:pPr marL="180975" indent="-180975">
              <a:buClr>
                <a:schemeClr val="tx1"/>
              </a:buClr>
              <a:buFont typeface="Arial" panose="020B0604020202020204" pitchFamily="34" charset="0"/>
              <a:buChar char="•"/>
              <a:tabLst>
                <a:tab pos="1706563" algn="l"/>
              </a:tabLst>
            </a:pPr>
            <a:r>
              <a:rPr lang="en-IN" b="1" dirty="0">
                <a:solidFill>
                  <a:schemeClr val="tx1"/>
                </a:solidFill>
              </a:rPr>
              <a:t>DTI &gt; 11.25</a:t>
            </a:r>
            <a:r>
              <a:rPr lang="en-IN" dirty="0">
                <a:solidFill>
                  <a:schemeClr val="tx1"/>
                </a:solidFill>
              </a:rPr>
              <a:t> 	Purpose - Major Purchases</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&gt;11.50</a:t>
            </a:r>
            <a:r>
              <a:rPr lang="en-IN" dirty="0">
                <a:solidFill>
                  <a:schemeClr val="tx1"/>
                </a:solidFill>
              </a:rPr>
              <a:t> 	Purpose - Major Purchases, Small Business, House</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&gt;13.0 	</a:t>
            </a:r>
            <a:r>
              <a:rPr lang="en-IN" dirty="0">
                <a:solidFill>
                  <a:schemeClr val="tx1"/>
                </a:solidFill>
              </a:rPr>
              <a:t>Purpose - Major Purchases, Small Business, House, Vacation</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&gt;13.5</a:t>
            </a:r>
            <a:r>
              <a:rPr lang="en-IN" dirty="0">
                <a:solidFill>
                  <a:schemeClr val="tx1"/>
                </a:solidFill>
              </a:rPr>
              <a:t> 	Purpose - Major Purchases, Small Business, House, Vacation</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 	</a:t>
            </a:r>
            <a:r>
              <a:rPr lang="en-IN" dirty="0">
                <a:solidFill>
                  <a:schemeClr val="tx1"/>
                </a:solidFill>
              </a:rPr>
              <a:t>Purpose - Major Purchases, Small Business, House, Vacation</a:t>
            </a:r>
          </a:p>
          <a:p>
            <a:pPr marL="256032" lvl="1" indent="0">
              <a:buClr>
                <a:schemeClr val="tx1"/>
              </a:buClr>
              <a:buNone/>
              <a:tabLst>
                <a:tab pos="1706563" algn="l"/>
              </a:tabLst>
            </a:pPr>
            <a:r>
              <a:rPr lang="en-IN" dirty="0">
                <a:solidFill>
                  <a:schemeClr val="tx1"/>
                </a:solidFill>
              </a:rPr>
              <a:t>	Home Ownership - Mortgage | Grade - Garde C </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&gt;14.75</a:t>
            </a:r>
            <a:r>
              <a:rPr lang="en-IN" dirty="0">
                <a:solidFill>
                  <a:schemeClr val="tx1"/>
                </a:solidFill>
              </a:rPr>
              <a:t> 	Purpose - Major Purchases, Small Business, House, Vacation, </a:t>
            </a:r>
          </a:p>
          <a:p>
            <a:pPr marL="0" indent="0">
              <a:buClr>
                <a:schemeClr val="tx1"/>
              </a:buClr>
              <a:buNone/>
              <a:tabLst>
                <a:tab pos="1706563" algn="l"/>
              </a:tabLst>
            </a:pPr>
            <a:r>
              <a:rPr lang="en-IN" dirty="0">
                <a:solidFill>
                  <a:schemeClr val="tx1"/>
                </a:solidFill>
              </a:rPr>
              <a:t>			 Debt Consolidation </a:t>
            </a:r>
          </a:p>
          <a:p>
            <a:pPr marL="0" indent="0">
              <a:buClr>
                <a:schemeClr val="tx1"/>
              </a:buClr>
              <a:buNone/>
              <a:tabLst>
                <a:tab pos="1706563" algn="l"/>
              </a:tabLst>
            </a:pPr>
            <a:r>
              <a:rPr lang="en-IN" dirty="0">
                <a:solidFill>
                  <a:schemeClr val="tx1"/>
                </a:solidFill>
              </a:rPr>
              <a:t>	Home Ownership - Mortgage |	Grade - Garde C </a:t>
            </a:r>
          </a:p>
          <a:p>
            <a:pPr marL="0" indent="0">
              <a:buClr>
                <a:schemeClr val="tx1"/>
              </a:buClr>
              <a:buNone/>
              <a:tabLst>
                <a:tab pos="1706563" algn="l"/>
              </a:tabLst>
            </a:pPr>
            <a:r>
              <a:rPr lang="en-IN" dirty="0">
                <a:solidFill>
                  <a:schemeClr val="tx1"/>
                </a:solidFill>
              </a:rPr>
              <a:t>	Months - Apr-Jul &amp; Oct-Dec</a:t>
            </a:r>
          </a:p>
        </p:txBody>
      </p:sp>
    </p:spTree>
    <p:extLst>
      <p:ext uri="{BB962C8B-B14F-4D97-AF65-F5344CB8AC3E}">
        <p14:creationId xmlns:p14="http://schemas.microsoft.com/office/powerpoint/2010/main" val="4106183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F39A-B1E7-EFB0-2DA1-0CE2426E9C35}"/>
              </a:ext>
            </a:extLst>
          </p:cNvPr>
          <p:cNvSpPr>
            <a:spLocks noGrp="1"/>
          </p:cNvSpPr>
          <p:nvPr>
            <p:ph type="title"/>
          </p:nvPr>
        </p:nvSpPr>
        <p:spPr>
          <a:xfrm>
            <a:off x="657224" y="499533"/>
            <a:ext cx="10772775" cy="725952"/>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30B3015C-E8AF-0F53-C929-644D9BCC21F7}"/>
              </a:ext>
            </a:extLst>
          </p:cNvPr>
          <p:cNvSpPr>
            <a:spLocks noGrp="1"/>
          </p:cNvSpPr>
          <p:nvPr>
            <p:ph idx="1"/>
          </p:nvPr>
        </p:nvSpPr>
        <p:spPr>
          <a:xfrm>
            <a:off x="676656" y="1319753"/>
            <a:ext cx="10753725" cy="5038713"/>
          </a:xfrm>
        </p:spPr>
        <p:txBody>
          <a:bodyPr>
            <a:normAutofit lnSpcReduction="10000"/>
          </a:bodyPr>
          <a:lstStyle/>
          <a:p>
            <a:pPr marL="457200" indent="-457200">
              <a:lnSpc>
                <a:spcPct val="100000"/>
              </a:lnSpc>
              <a:buFont typeface="+mj-lt"/>
              <a:buAutoNum type="arabicPeriod"/>
            </a:pPr>
            <a:r>
              <a:rPr lang="en-IN" sz="1800" dirty="0">
                <a:solidFill>
                  <a:schemeClr val="tx1"/>
                </a:solidFill>
              </a:rPr>
              <a:t>Loans for the Term tenure of 60 months are likely to be Charged Off.</a:t>
            </a:r>
          </a:p>
          <a:p>
            <a:pPr marL="457200" indent="-457200">
              <a:lnSpc>
                <a:spcPct val="100000"/>
              </a:lnSpc>
              <a:buFont typeface="+mj-lt"/>
              <a:buAutoNum type="arabicPeriod"/>
            </a:pPr>
            <a:r>
              <a:rPr lang="en-IN" sz="1800" dirty="0">
                <a:solidFill>
                  <a:schemeClr val="tx1"/>
                </a:solidFill>
              </a:rPr>
              <a:t>Loans with higher interest rate are the key reason for Charged off. Hence, it is observed that more loans % are Charged off for the loans with higher grades.</a:t>
            </a:r>
          </a:p>
          <a:p>
            <a:pPr marL="457200" indent="-457200">
              <a:lnSpc>
                <a:spcPct val="100000"/>
              </a:lnSpc>
              <a:buFont typeface="+mj-lt"/>
              <a:buAutoNum type="arabicPeriod"/>
            </a:pPr>
            <a:r>
              <a:rPr lang="en-IN" sz="1800" dirty="0">
                <a:solidFill>
                  <a:schemeClr val="tx1"/>
                </a:solidFill>
              </a:rPr>
              <a:t>Avoid loans for small businesses with DTI &gt; 11.50</a:t>
            </a:r>
          </a:p>
          <a:p>
            <a:pPr marL="457200" indent="-457200">
              <a:lnSpc>
                <a:spcPct val="100000"/>
              </a:lnSpc>
              <a:buFont typeface="+mj-lt"/>
              <a:buAutoNum type="arabicPeriod"/>
            </a:pPr>
            <a:r>
              <a:rPr lang="en-IN" sz="1800" dirty="0">
                <a:solidFill>
                  <a:schemeClr val="tx1"/>
                </a:solidFill>
              </a:rPr>
              <a:t>Avoid loans for debt consolidation with DTI  &gt; 14.75</a:t>
            </a:r>
          </a:p>
          <a:p>
            <a:pPr marL="457200" indent="-457200">
              <a:lnSpc>
                <a:spcPct val="100000"/>
              </a:lnSpc>
              <a:buFont typeface="+mj-lt"/>
              <a:buAutoNum type="arabicPeriod"/>
            </a:pPr>
            <a:r>
              <a:rPr lang="en-IN" sz="1800" dirty="0">
                <a:solidFill>
                  <a:schemeClr val="tx1"/>
                </a:solidFill>
              </a:rPr>
              <a:t>Avoid loans which are not verified. Almost 44% of the loans are not verified. This could be a reason for the defaulters.</a:t>
            </a:r>
          </a:p>
          <a:p>
            <a:pPr marL="457200" indent="-457200">
              <a:lnSpc>
                <a:spcPct val="100000"/>
              </a:lnSpc>
              <a:buFont typeface="+mj-lt"/>
              <a:buAutoNum type="arabicPeriod"/>
            </a:pPr>
            <a:r>
              <a:rPr lang="en-IN" sz="1800" dirty="0">
                <a:solidFill>
                  <a:schemeClr val="tx1"/>
                </a:solidFill>
              </a:rPr>
              <a:t>Avoid loans with DTI &gt; 13.5 and issued during the months April-July &amp; Oct-Dec.</a:t>
            </a:r>
          </a:p>
          <a:p>
            <a:pPr marL="457200" indent="-457200">
              <a:lnSpc>
                <a:spcPct val="100000"/>
              </a:lnSpc>
              <a:buFont typeface="+mj-lt"/>
              <a:buAutoNum type="arabicPeriod"/>
            </a:pPr>
            <a:r>
              <a:rPr lang="en-IN" sz="1800" dirty="0">
                <a:solidFill>
                  <a:schemeClr val="tx1"/>
                </a:solidFill>
              </a:rPr>
              <a:t>Avoid loans issued for Home Ownership as MORTGAGE and DTI&gt;14. </a:t>
            </a:r>
          </a:p>
          <a:p>
            <a:pPr marL="457200" indent="-457200">
              <a:lnSpc>
                <a:spcPct val="100000"/>
              </a:lnSpc>
              <a:buFont typeface="+mj-lt"/>
              <a:buAutoNum type="arabicPeriod"/>
            </a:pPr>
            <a:r>
              <a:rPr lang="en-IN" sz="1800" dirty="0">
                <a:solidFill>
                  <a:schemeClr val="tx1"/>
                </a:solidFill>
              </a:rPr>
              <a:t>Avoid loans with type Grade C &amp; DTI&gt;14.</a:t>
            </a:r>
          </a:p>
          <a:p>
            <a:pPr marL="457200" indent="-457200">
              <a:lnSpc>
                <a:spcPct val="100000"/>
              </a:lnSpc>
              <a:buFont typeface="+mj-lt"/>
              <a:buAutoNum type="arabicPeriod"/>
            </a:pPr>
            <a:r>
              <a:rPr lang="en-IN" sz="1800" dirty="0">
                <a:solidFill>
                  <a:schemeClr val="tx1"/>
                </a:solidFill>
              </a:rPr>
              <a:t>Avoid loans with type Grade F with loan amount &gt; 16K &amp; type Grade G with loan amount &lt; 18K.</a:t>
            </a:r>
          </a:p>
          <a:p>
            <a:pPr marL="457200" indent="-457200">
              <a:lnSpc>
                <a:spcPct val="100000"/>
              </a:lnSpc>
              <a:buFont typeface="+mj-lt"/>
              <a:buAutoNum type="arabicPeriod"/>
            </a:pPr>
            <a:r>
              <a:rPr lang="en-IN" sz="1800" dirty="0">
                <a:solidFill>
                  <a:schemeClr val="tx1"/>
                </a:solidFill>
              </a:rPr>
              <a:t>Avoid loans when employment tenure is 7 years &amp; annual income is [627K-938K].</a:t>
            </a:r>
          </a:p>
          <a:p>
            <a:pPr marL="457200" indent="-457200">
              <a:lnSpc>
                <a:spcPct val="100000"/>
              </a:lnSpc>
              <a:buFont typeface="+mj-lt"/>
              <a:buAutoNum type="arabicPeriod"/>
            </a:pPr>
            <a:r>
              <a:rPr lang="en-IN" sz="1800" dirty="0">
                <a:solidFill>
                  <a:schemeClr val="tx1"/>
                </a:solidFill>
              </a:rPr>
              <a:t>Avoid loans with state NE as they have highest Defaulted rate of loans</a:t>
            </a:r>
          </a:p>
        </p:txBody>
      </p:sp>
    </p:spTree>
    <p:extLst>
      <p:ext uri="{BB962C8B-B14F-4D97-AF65-F5344CB8AC3E}">
        <p14:creationId xmlns:p14="http://schemas.microsoft.com/office/powerpoint/2010/main" val="338862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Sphere of mesh and nodes">
            <a:extLst>
              <a:ext uri="{FF2B5EF4-FFF2-40B4-BE49-F238E27FC236}">
                <a16:creationId xmlns:a16="http://schemas.microsoft.com/office/drawing/2014/main" id="{40DC42C3-16AE-5EDC-95D0-84CDD81D1BCF}"/>
              </a:ext>
            </a:extLst>
          </p:cNvPr>
          <p:cNvPicPr>
            <a:picLocks noChangeAspect="1"/>
          </p:cNvPicPr>
          <p:nvPr/>
        </p:nvPicPr>
        <p:blipFill rotWithShape="1">
          <a:blip r:embed="rId2">
            <a:duotone>
              <a:schemeClr val="bg2">
                <a:shade val="45000"/>
                <a:satMod val="135000"/>
              </a:schemeClr>
              <a:prstClr val="white"/>
            </a:duotone>
            <a:alphaModFix amt="1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E545FDED-CBC0-23C7-B7EB-FCCFF52CB957}"/>
              </a:ext>
            </a:extLst>
          </p:cNvPr>
          <p:cNvSpPr>
            <a:spLocks noGrp="1"/>
          </p:cNvSpPr>
          <p:nvPr>
            <p:ph type="title" idx="4294967295"/>
          </p:nvPr>
        </p:nvSpPr>
        <p:spPr>
          <a:xfrm>
            <a:off x="657224" y="499533"/>
            <a:ext cx="10772775" cy="1658198"/>
          </a:xfrm>
        </p:spPr>
        <p:txBody>
          <a:bodyPr vert="horz" lIns="91440" tIns="45720" rIns="91440" bIns="45720" rtlCol="0" anchor="ctr">
            <a:normAutofit/>
          </a:bodyPr>
          <a:lstStyle/>
          <a:p>
            <a:r>
              <a:rPr lang="en-US" b="1" dirty="0"/>
              <a:t>About Us</a:t>
            </a:r>
          </a:p>
        </p:txBody>
      </p:sp>
      <p:sp>
        <p:nvSpPr>
          <p:cNvPr id="3" name="Content Placeholder 2">
            <a:extLst>
              <a:ext uri="{FF2B5EF4-FFF2-40B4-BE49-F238E27FC236}">
                <a16:creationId xmlns:a16="http://schemas.microsoft.com/office/drawing/2014/main" id="{E84F0F03-6E3E-950A-E80B-9946044E403B}"/>
              </a:ext>
            </a:extLst>
          </p:cNvPr>
          <p:cNvSpPr>
            <a:spLocks noGrp="1"/>
          </p:cNvSpPr>
          <p:nvPr>
            <p:ph idx="4294967295"/>
          </p:nvPr>
        </p:nvSpPr>
        <p:spPr>
          <a:xfrm>
            <a:off x="676656" y="2011680"/>
            <a:ext cx="10753725" cy="3766185"/>
          </a:xfrm>
        </p:spPr>
        <p:txBody>
          <a:bodyPr vert="horz" lIns="91440" tIns="45720" rIns="91440" bIns="45720" rtlCol="0">
            <a:normAutofit/>
          </a:bodyPr>
          <a:lstStyle/>
          <a:p>
            <a:pPr marL="4572" lvl="1" indent="0">
              <a:lnSpc>
                <a:spcPct val="114000"/>
              </a:lnSpc>
            </a:pPr>
            <a:r>
              <a:rPr lang="en-US" b="1" dirty="0">
                <a:solidFill>
                  <a:schemeClr val="tx1"/>
                </a:solidFill>
              </a:rPr>
              <a:t>S K Vasista Eranki</a:t>
            </a:r>
          </a:p>
          <a:p>
            <a:pPr lvl="2">
              <a:lnSpc>
                <a:spcPct val="114000"/>
              </a:lnSpc>
            </a:pPr>
            <a:r>
              <a:rPr lang="en-US" dirty="0">
                <a:solidFill>
                  <a:schemeClr val="tx1"/>
                </a:solidFill>
              </a:rPr>
              <a:t>A Full-stack developer with 12+ years of experience, currently working on automating deployments and maintenance on Azure Cloud. Experience on product development for MSCM domain, and cloud infrastructure and configuration management tools.</a:t>
            </a:r>
          </a:p>
          <a:p>
            <a:pPr lvl="1">
              <a:lnSpc>
                <a:spcPct val="114000"/>
              </a:lnSpc>
            </a:pPr>
            <a:endParaRPr lang="en-US" dirty="0">
              <a:solidFill>
                <a:schemeClr val="tx1"/>
              </a:solidFill>
            </a:endParaRPr>
          </a:p>
          <a:p>
            <a:pPr marL="4572" lvl="1" indent="0">
              <a:lnSpc>
                <a:spcPct val="114000"/>
              </a:lnSpc>
            </a:pPr>
            <a:r>
              <a:rPr lang="en-US" b="1" dirty="0">
                <a:solidFill>
                  <a:schemeClr val="tx1"/>
                </a:solidFill>
              </a:rPr>
              <a:t>Gautam Singh</a:t>
            </a:r>
          </a:p>
          <a:p>
            <a:pPr lvl="2">
              <a:lnSpc>
                <a:spcPct val="114000"/>
              </a:lnSpc>
            </a:pPr>
            <a:r>
              <a:rPr lang="en-US" dirty="0">
                <a:solidFill>
                  <a:schemeClr val="tx1"/>
                </a:solidFill>
              </a:rPr>
              <a:t>Back-End Engineer with 5+ years of experience developing and maintaining scalable, high-performance, and secure server-side applications. Experience in various domains like Health, FMCG, Real Estate, and Social Media platforms.</a:t>
            </a:r>
          </a:p>
        </p:txBody>
      </p:sp>
    </p:spTree>
    <p:extLst>
      <p:ext uri="{BB962C8B-B14F-4D97-AF65-F5344CB8AC3E}">
        <p14:creationId xmlns:p14="http://schemas.microsoft.com/office/powerpoint/2010/main" val="397012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EB1B-7007-675F-EFA6-B3310E719D39}"/>
              </a:ext>
            </a:extLst>
          </p:cNvPr>
          <p:cNvSpPr>
            <a:spLocks noGrp="1"/>
          </p:cNvSpPr>
          <p:nvPr>
            <p:ph type="title"/>
          </p:nvPr>
        </p:nvSpPr>
        <p:spPr>
          <a:xfrm>
            <a:off x="4683125" y="499533"/>
            <a:ext cx="6562726" cy="1658198"/>
          </a:xfrm>
        </p:spPr>
        <p:txBody>
          <a:bodyPr>
            <a:normAutofit/>
          </a:bodyPr>
          <a:lstStyle/>
          <a:p>
            <a:r>
              <a:rPr lang="en-IN" dirty="0"/>
              <a:t>Initial Analysis</a:t>
            </a:r>
          </a:p>
        </p:txBody>
      </p:sp>
      <p:pic>
        <p:nvPicPr>
          <p:cNvPr id="5" name="Picture 4" descr="Graph">
            <a:extLst>
              <a:ext uri="{FF2B5EF4-FFF2-40B4-BE49-F238E27FC236}">
                <a16:creationId xmlns:a16="http://schemas.microsoft.com/office/drawing/2014/main" id="{C31D2E2A-F7CF-0E8E-D059-381EE4A6A973}"/>
              </a:ext>
            </a:extLst>
          </p:cNvPr>
          <p:cNvPicPr>
            <a:picLocks noChangeAspect="1"/>
          </p:cNvPicPr>
          <p:nvPr/>
        </p:nvPicPr>
        <p:blipFill rotWithShape="1">
          <a:blip r:embed="rId3"/>
          <a:srcRect l="25804" r="37071" b="1"/>
          <a:stretch/>
        </p:blipFill>
        <p:spPr>
          <a:xfrm>
            <a:off x="20" y="10"/>
            <a:ext cx="4077443" cy="6864408"/>
          </a:xfrm>
          <a:prstGeom prst="rect">
            <a:avLst/>
          </a:prstGeom>
        </p:spPr>
      </p:pic>
      <p:sp>
        <p:nvSpPr>
          <p:cNvPr id="3" name="Content Placeholder 2">
            <a:extLst>
              <a:ext uri="{FF2B5EF4-FFF2-40B4-BE49-F238E27FC236}">
                <a16:creationId xmlns:a16="http://schemas.microsoft.com/office/drawing/2014/main" id="{7FD594D2-F2A4-E9AA-8315-C5898B131942}"/>
              </a:ext>
            </a:extLst>
          </p:cNvPr>
          <p:cNvSpPr>
            <a:spLocks noGrp="1"/>
          </p:cNvSpPr>
          <p:nvPr>
            <p:ph idx="1"/>
          </p:nvPr>
        </p:nvSpPr>
        <p:spPr>
          <a:xfrm>
            <a:off x="4702556" y="2011680"/>
            <a:ext cx="7080949" cy="4549376"/>
          </a:xfrm>
        </p:spPr>
        <p:txBody>
          <a:bodyPr>
            <a:normAutofit fontScale="92500" lnSpcReduction="10000"/>
          </a:bodyPr>
          <a:lstStyle/>
          <a:p>
            <a:pPr marL="358775" indent="-274638" algn="just">
              <a:lnSpc>
                <a:spcPct val="114000"/>
              </a:lnSpc>
              <a:buClr>
                <a:schemeClr val="tx2"/>
              </a:buClr>
              <a:buFont typeface="Arial" panose="020B0604020202020204" pitchFamily="34" charset="0"/>
              <a:buChar char="•"/>
            </a:pPr>
            <a:r>
              <a:rPr lang="en-IN" sz="1700" dirty="0">
                <a:solidFill>
                  <a:schemeClr val="tx1"/>
                </a:solidFill>
              </a:rPr>
              <a:t>The Data contains 38717 Records and 111 rows which correspond to a Loan Data set, which has loans catered to different purposes.</a:t>
            </a:r>
          </a:p>
          <a:p>
            <a:pPr marL="358775" indent="-274638" algn="just">
              <a:lnSpc>
                <a:spcPct val="114000"/>
              </a:lnSpc>
              <a:buClr>
                <a:schemeClr val="tx2"/>
              </a:buClr>
              <a:buFont typeface="Arial" panose="020B0604020202020204" pitchFamily="34" charset="0"/>
              <a:buChar char="•"/>
            </a:pPr>
            <a:r>
              <a:rPr lang="en-IN" sz="1700" dirty="0">
                <a:solidFill>
                  <a:schemeClr val="tx1"/>
                </a:solidFill>
              </a:rPr>
              <a:t>~50% of the data has null values or columns with only 1 value. These columns may not be useful for the analysis.</a:t>
            </a:r>
          </a:p>
          <a:p>
            <a:pPr marL="358775" indent="-274638" algn="just">
              <a:lnSpc>
                <a:spcPct val="114000"/>
              </a:lnSpc>
              <a:buClr>
                <a:schemeClr val="tx2"/>
              </a:buClr>
              <a:buFont typeface="Arial" panose="020B0604020202020204" pitchFamily="34" charset="0"/>
              <a:buChar char="•"/>
            </a:pPr>
            <a:r>
              <a:rPr lang="en-IN" sz="1700" dirty="0">
                <a:solidFill>
                  <a:schemeClr val="tx1"/>
                </a:solidFill>
              </a:rPr>
              <a:t>The Data Column ‘loan_status’ attributes the Status of the Loan. The value ‘Charged Off’ means its defaulted. This column is required to filter out the defaulted data and perform analysis.</a:t>
            </a:r>
          </a:p>
          <a:p>
            <a:pPr marL="358775" indent="-274638" algn="just">
              <a:lnSpc>
                <a:spcPct val="114000"/>
              </a:lnSpc>
              <a:buClr>
                <a:schemeClr val="tx2"/>
              </a:buClr>
              <a:buFont typeface="Arial" panose="020B0604020202020204" pitchFamily="34" charset="0"/>
              <a:buChar char="•"/>
            </a:pPr>
            <a:r>
              <a:rPr lang="en-IN" sz="1700" dirty="0">
                <a:solidFill>
                  <a:schemeClr val="tx1"/>
                </a:solidFill>
              </a:rPr>
              <a:t>The Data has few demographic information which can be made use of.</a:t>
            </a:r>
          </a:p>
          <a:p>
            <a:pPr marL="358775" indent="-274638" algn="just">
              <a:lnSpc>
                <a:spcPct val="114000"/>
              </a:lnSpc>
              <a:buClr>
                <a:schemeClr val="tx2"/>
              </a:buClr>
              <a:buFont typeface="Arial" panose="020B0604020202020204" pitchFamily="34" charset="0"/>
              <a:buChar char="•"/>
            </a:pPr>
            <a:r>
              <a:rPr lang="en-IN" sz="1700" dirty="0">
                <a:solidFill>
                  <a:schemeClr val="tx1"/>
                </a:solidFill>
              </a:rPr>
              <a:t>The data has many columns that correspond to the current on-going loan information (such as outstanding principal amount etc..)</a:t>
            </a:r>
          </a:p>
          <a:p>
            <a:pPr marL="358775" indent="-274638" algn="just">
              <a:lnSpc>
                <a:spcPct val="114000"/>
              </a:lnSpc>
              <a:buClr>
                <a:schemeClr val="tx2"/>
              </a:buClr>
              <a:buFont typeface="Arial" panose="020B0604020202020204" pitchFamily="34" charset="0"/>
              <a:buChar char="•"/>
            </a:pPr>
            <a:r>
              <a:rPr lang="en-IN" sz="1700" dirty="0">
                <a:solidFill>
                  <a:schemeClr val="tx1"/>
                </a:solidFill>
              </a:rPr>
              <a:t>The Data has information about some of the codes that are determined by the Grade and Sub-Grade. These can be considered as a Lending Club’s categorization of loans. A specific analysis based on this can give insightful results. </a:t>
            </a:r>
          </a:p>
        </p:txBody>
      </p:sp>
    </p:spTree>
    <p:extLst>
      <p:ext uri="{BB962C8B-B14F-4D97-AF65-F5344CB8AC3E}">
        <p14:creationId xmlns:p14="http://schemas.microsoft.com/office/powerpoint/2010/main" val="9542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BE5E2BDB-2312-4395-943F-652C51D7B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D32064-045D-A760-51D6-6B6786605F3C}"/>
              </a:ext>
            </a:extLst>
          </p:cNvPr>
          <p:cNvSpPr>
            <a:spLocks noGrp="1"/>
          </p:cNvSpPr>
          <p:nvPr>
            <p:ph type="title"/>
          </p:nvPr>
        </p:nvSpPr>
        <p:spPr>
          <a:xfrm>
            <a:off x="8199458" y="643467"/>
            <a:ext cx="3349075" cy="5584296"/>
          </a:xfrm>
        </p:spPr>
        <p:txBody>
          <a:bodyPr anchor="ctr">
            <a:normAutofit/>
          </a:bodyPr>
          <a:lstStyle/>
          <a:p>
            <a:r>
              <a:rPr lang="en-IN" sz="4000" dirty="0">
                <a:solidFill>
                  <a:srgbClr val="FFFFFF"/>
                </a:solidFill>
              </a:rPr>
              <a:t>Steps</a:t>
            </a:r>
          </a:p>
        </p:txBody>
      </p:sp>
      <p:graphicFrame>
        <p:nvGraphicFramePr>
          <p:cNvPr id="14" name="Content Placeholder 2">
            <a:extLst>
              <a:ext uri="{FF2B5EF4-FFF2-40B4-BE49-F238E27FC236}">
                <a16:creationId xmlns:a16="http://schemas.microsoft.com/office/drawing/2014/main" id="{265C5493-6C2D-CB42-2AB9-A7B2493B53FE}"/>
              </a:ext>
            </a:extLst>
          </p:cNvPr>
          <p:cNvGraphicFramePr>
            <a:graphicFrameLocks noGrp="1"/>
          </p:cNvGraphicFramePr>
          <p:nvPr>
            <p:ph idx="1"/>
            <p:extLst>
              <p:ext uri="{D42A27DB-BD31-4B8C-83A1-F6EECF244321}">
                <p14:modId xmlns:p14="http://schemas.microsoft.com/office/powerpoint/2010/main" val="862201634"/>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18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9696450" cy="938742"/>
          </a:xfrm>
        </p:spPr>
        <p:txBody>
          <a:bodyPr>
            <a:normAutofit/>
          </a:bodyPr>
          <a:lstStyle/>
          <a:p>
            <a:r>
              <a:rPr lang="en-IN" dirty="0"/>
              <a:t>Data Cleaning – Nulls &amp; NA</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2011680"/>
            <a:ext cx="7552943" cy="457962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Initial Analysis has ~52% of data with Nulls or NA values. </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Upon further Analysis, we observe Most of the Columns have only 1 value (either it be NA/NULL/a valid value). These columns are not useful for analysis. They can be discarded.</a:t>
            </a:r>
          </a:p>
          <a:p>
            <a:pPr marL="361950" lvl="1" indent="-355600" algn="just">
              <a:lnSpc>
                <a:spcPct val="114000"/>
              </a:lnSpc>
              <a:buClr>
                <a:schemeClr val="tx1"/>
              </a:buClr>
              <a:buFont typeface="Arial" panose="020B0604020202020204" pitchFamily="34" charset="0"/>
              <a:buChar char="•"/>
            </a:pPr>
            <a:endParaRPr lang="en-IN" sz="17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related to person identification (id, member_id, emp_title, title, URL, desc, etc) is assumed that they may not add any relevance to the analysis. Hence, they are discarded.</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Also, some columns related to the current loan information, like last due date etc. are also assumed to be non-relevant as the analysis is not person centric.</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pub_rec_bankruptcies, tax_liens have mostly ~1 non-null information. As we cannot fill in with any information, it is assumed &amp; discarded.</a:t>
            </a:r>
          </a:p>
          <a:p>
            <a:pPr marL="207518" lvl="2" indent="0" algn="just">
              <a:lnSpc>
                <a:spcPct val="114000"/>
              </a:lnSpc>
              <a:buClr>
                <a:schemeClr val="tx1"/>
              </a:buClr>
              <a:buNone/>
            </a:pPr>
            <a:endParaRPr lang="en-IN" sz="1300" dirty="0">
              <a:solidFill>
                <a:schemeClr val="tx1">
                  <a:lumMod val="95000"/>
                </a:schemeClr>
              </a:solidFill>
            </a:endParaRP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352923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Cleaning –Missing Information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have missing information. </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funded_amnt_inv</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amount funded by the investor has some values=0; which doesn’t make sense. Also those records cannot be sampled/assumed. Hence, its better to discard them.</a:t>
            </a:r>
          </a:p>
          <a:p>
            <a:pPr marL="207518" lvl="2" indent="0" algn="just">
              <a:lnSpc>
                <a:spcPct val="114000"/>
              </a:lnSpc>
              <a:buClr>
                <a:schemeClr val="tx1"/>
              </a:buClr>
              <a:buNone/>
            </a:pPr>
            <a:endParaRPr lang="en-IN" sz="16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emp_length</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has some missing information. We can take the most frequently observed value in the emp_length column (mode) and applying there.  (The column emp_length is a categorical column. Hence, considering the most occurred value).</a:t>
            </a: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228520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Conversions &amp; Extraction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require data conversions. </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issue_d</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represents the loan issued date is identified as a string data. The values are converted to python date time. The Month and Year information is extracted.</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int_rate</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interest rate. It has % postfixed for every value.</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term</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term in months. It has months postfixed for every value which is removed.</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emp_length</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in years. It has year/years postfixed for every value which is removed.</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p:txBody>
      </p:sp>
    </p:spTree>
    <p:extLst>
      <p:ext uri="{BB962C8B-B14F-4D97-AF65-F5344CB8AC3E}">
        <p14:creationId xmlns:p14="http://schemas.microsoft.com/office/powerpoint/2010/main" val="174192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2.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3.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4.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604</TotalTime>
  <Words>2275</Words>
  <Application>Microsoft Office PowerPoint</Application>
  <PresentationFormat>Widescreen</PresentationFormat>
  <Paragraphs>211</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 Light</vt:lpstr>
      <vt:lpstr>Century Gothic</vt:lpstr>
      <vt:lpstr>Metropolitan</vt:lpstr>
      <vt:lpstr>Lending Club Case Study</vt:lpstr>
      <vt:lpstr>Overview</vt:lpstr>
      <vt:lpstr>Aim</vt:lpstr>
      <vt:lpstr>About Us</vt:lpstr>
      <vt:lpstr>Initial Analysis</vt:lpstr>
      <vt:lpstr>Steps</vt:lpstr>
      <vt:lpstr>Data Cleaning – Nulls &amp; NA</vt:lpstr>
      <vt:lpstr>Data Cleaning –Missing Information</vt:lpstr>
      <vt:lpstr>Data Conversions &amp; Extraction</vt:lpstr>
      <vt:lpstr>Outliers Data Treatment</vt:lpstr>
      <vt:lpstr>Data Analysis – Loan Amounts funded by Investor</vt:lpstr>
      <vt:lpstr>Data Analysis – Purpose</vt:lpstr>
      <vt:lpstr>Data Analysis – Employee Tenure</vt:lpstr>
      <vt:lpstr>Data Analysis – Verification Status</vt:lpstr>
      <vt:lpstr>Data Analysis – Issue Month &amp; Year</vt:lpstr>
      <vt:lpstr>Data Analysis – State</vt:lpstr>
      <vt:lpstr>Data Analysis – State (contd.)</vt:lpstr>
      <vt:lpstr>Data Analysis – Grade</vt:lpstr>
      <vt:lpstr>Data Analysis – Sub-Grade</vt:lpstr>
      <vt:lpstr>Data Analysis – Home Ownership</vt:lpstr>
      <vt:lpstr>Data Analysis – Term</vt:lpstr>
      <vt:lpstr>Data Analysis – interest rate</vt:lpstr>
      <vt:lpstr>Summary of Analysis</vt:lpstr>
      <vt:lpstr>Binning of Data</vt:lpstr>
      <vt:lpstr>Binning of Data – Binning charged off Data</vt:lpstr>
      <vt:lpstr>Binning of Data – Binning charged off Data</vt:lpstr>
      <vt:lpstr>Summary of Binning data</vt:lpstr>
      <vt:lpstr>Multivariate Analysis (Interest Rate – Purpose)</vt:lpstr>
      <vt:lpstr>Multivariate Analysis (Annual Income - emp_length)</vt:lpstr>
      <vt:lpstr>Multivariate Analysis (funded_amount_investor- Grade)</vt:lpstr>
      <vt:lpstr>Multivariate Analysis (Grade - dti)</vt:lpstr>
      <vt:lpstr>Multivariate Analysis (Issue Month - dti)</vt:lpstr>
      <vt:lpstr>Multivariate Analysis (Purpose - dti)</vt:lpstr>
      <vt:lpstr>Multivariate Analysis (Home Ownership - dti)</vt:lpstr>
      <vt:lpstr>Multivariate Analysis (Year- dti)</vt:lpstr>
      <vt:lpstr>Observations</vt:lpstr>
      <vt:lpstr>Observations – DTI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ERANKI Vasista S</dc:creator>
  <cp:lastModifiedBy>ERANKI Vasista S</cp:lastModifiedBy>
  <cp:revision>236</cp:revision>
  <dcterms:created xsi:type="dcterms:W3CDTF">2023-04-05T01:56:38Z</dcterms:created>
  <dcterms:modified xsi:type="dcterms:W3CDTF">2023-04-05T13:52:52Z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