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9" r:id="rId13"/>
    <p:sldId id="272" r:id="rId14"/>
    <p:sldId id="273" r:id="rId15"/>
    <p:sldId id="274" r:id="rId16"/>
    <p:sldId id="280" r:id="rId17"/>
    <p:sldId id="276" r:id="rId18"/>
    <p:sldId id="271" r:id="rId19"/>
    <p:sldId id="270"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7E8567-319B-4D59-9BBE-9734DD388E04}">
          <p14:sldIdLst>
            <p14:sldId id="256"/>
            <p14:sldId id="257"/>
            <p14:sldId id="258"/>
            <p14:sldId id="259"/>
            <p14:sldId id="260"/>
            <p14:sldId id="261"/>
            <p14:sldId id="263"/>
            <p14:sldId id="262"/>
            <p14:sldId id="264"/>
            <p14:sldId id="265"/>
            <p14:sldId id="267"/>
            <p14:sldId id="269"/>
            <p14:sldId id="272"/>
            <p14:sldId id="273"/>
            <p14:sldId id="274"/>
            <p14:sldId id="280"/>
            <p14:sldId id="276"/>
            <p14:sldId id="271"/>
            <p14:sldId id="270"/>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sorterViewPr>
    <p:cViewPr>
      <p:scale>
        <a:sx n="100" d="100"/>
        <a:sy n="100" d="100"/>
      </p:scale>
      <p:origin x="0" y="-61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ED5773-A9F7-4306-A6F6-F9CE14B57C1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334600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D5773-A9F7-4306-A6F6-F9CE14B57C14}"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122089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D5773-A9F7-4306-A6F6-F9CE14B57C1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283518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D5773-A9F7-4306-A6F6-F9CE14B57C1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3760005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1B5508-924E-4E99-8573-35D5101C89FB}"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AEA86-66C3-4CFB-883A-C5975B64D44F}" type="slidenum">
              <a:rPr lang="en-US" smtClean="0"/>
              <a:t>‹#›</a:t>
            </a:fld>
            <a:endParaRPr lang="en-US"/>
          </a:p>
        </p:txBody>
      </p:sp>
    </p:spTree>
    <p:extLst>
      <p:ext uri="{BB962C8B-B14F-4D97-AF65-F5344CB8AC3E}">
        <p14:creationId xmlns:p14="http://schemas.microsoft.com/office/powerpoint/2010/main" val="4376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1ED5773-A9F7-4306-A6F6-F9CE14B57C1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399123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ED5773-A9F7-4306-A6F6-F9CE14B57C14}"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BB8F5-2CFF-45F2-AC2D-DC8D4720DEC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425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D5773-A9F7-4306-A6F6-F9CE14B57C1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128302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ED5773-A9F7-4306-A6F6-F9CE14B57C14}"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3095189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ED5773-A9F7-4306-A6F6-F9CE14B57C14}"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426170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ED5773-A9F7-4306-A6F6-F9CE14B57C14}"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219511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D5773-A9F7-4306-A6F6-F9CE14B57C14}"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34407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D5773-A9F7-4306-A6F6-F9CE14B57C14}"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B8F5-2CFF-45F2-AC2D-DC8D4720DEC5}" type="slidenum">
              <a:rPr lang="en-US" smtClean="0"/>
              <a:t>‹#›</a:t>
            </a:fld>
            <a:endParaRPr lang="en-US"/>
          </a:p>
        </p:txBody>
      </p:sp>
    </p:spTree>
    <p:extLst>
      <p:ext uri="{BB962C8B-B14F-4D97-AF65-F5344CB8AC3E}">
        <p14:creationId xmlns:p14="http://schemas.microsoft.com/office/powerpoint/2010/main" val="138874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D5773-A9F7-4306-A6F6-F9CE14B57C14}" type="datetimeFigureOut">
              <a:rPr lang="en-US" smtClean="0"/>
              <a:t>11/27/2018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BB8F5-2CFF-45F2-AC2D-DC8D4720DEC5}" type="slidenum">
              <a:rPr lang="en-US" smtClean="0"/>
              <a:t>‹#›</a:t>
            </a:fld>
            <a:endParaRPr lang="en-US"/>
          </a:p>
        </p:txBody>
      </p:sp>
    </p:spTree>
    <p:extLst>
      <p:ext uri="{BB962C8B-B14F-4D97-AF65-F5344CB8AC3E}">
        <p14:creationId xmlns:p14="http://schemas.microsoft.com/office/powerpoint/2010/main" val="261872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70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Image Super-Resolution Using Deep Convolutional Networks </a:t>
            </a:r>
          </a:p>
        </p:txBody>
      </p:sp>
      <p:sp>
        <p:nvSpPr>
          <p:cNvPr id="3" name="Subtitle 2"/>
          <p:cNvSpPr>
            <a:spLocks noGrp="1"/>
          </p:cNvSpPr>
          <p:nvPr>
            <p:ph type="subTitle" idx="1"/>
          </p:nvPr>
        </p:nvSpPr>
        <p:spPr>
          <a:xfrm>
            <a:off x="1524000" y="3602037"/>
            <a:ext cx="9144000" cy="1794052"/>
          </a:xfrm>
        </p:spPr>
        <p:txBody>
          <a:bodyPr>
            <a:normAutofit/>
          </a:bodyPr>
          <a:lstStyle/>
          <a:p>
            <a:endParaRPr lang="en-US" dirty="0"/>
          </a:p>
          <a:p>
            <a:r>
              <a:rPr lang="en-US" dirty="0"/>
              <a:t>				</a:t>
            </a:r>
          </a:p>
          <a:p>
            <a:r>
              <a:rPr lang="en-US" dirty="0"/>
              <a:t>			- Group 9</a:t>
            </a:r>
          </a:p>
        </p:txBody>
      </p:sp>
    </p:spTree>
    <p:extLst>
      <p:ext uri="{BB962C8B-B14F-4D97-AF65-F5344CB8AC3E}">
        <p14:creationId xmlns:p14="http://schemas.microsoft.com/office/powerpoint/2010/main" val="156735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485422"/>
            <a:ext cx="10515600" cy="5691541"/>
          </a:xfrm>
        </p:spPr>
        <p:txBody>
          <a:bodyPr>
            <a:normAutofit lnSpcReduction="10000"/>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sparse coding solver will then iteratively process the n1 coefficients.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outputs of this solver are n2 coefficients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These n2 coefficients represent the high-resolution patch.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above n2 coefficients are then projected onto another dictionary to produce high resolution patch.</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overlapping high-resolution patches are then averaged</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the high-resolution patches used for reconstruction are of size f3xf3, then the linear filters have an equivalent spatial support of size f3xf3</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sparse coding solver is not feed forward, it is an iterative algorithm.</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On the contrary, our non-linear operator is fully feed forward and can be computed efficiently.  </a:t>
            </a:r>
          </a:p>
        </p:txBody>
      </p:sp>
    </p:spTree>
    <p:extLst>
      <p:ext uri="{BB962C8B-B14F-4D97-AF65-F5344CB8AC3E}">
        <p14:creationId xmlns:p14="http://schemas.microsoft.com/office/powerpoint/2010/main" val="64655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Training </a:t>
            </a:r>
          </a:p>
        </p:txBody>
      </p:sp>
      <p:sp>
        <p:nvSpPr>
          <p:cNvPr id="4" name="Content Placeholder 3"/>
          <p:cNvSpPr>
            <a:spLocks noGrp="1"/>
          </p:cNvSpPr>
          <p:nvPr>
            <p:ph idx="1"/>
          </p:nvPr>
        </p:nvSpPr>
        <p:spPr>
          <a:xfrm>
            <a:off x="838200" y="1580444"/>
            <a:ext cx="10515600" cy="483164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Learning the end-to-end mapping function F requires the estimation of network parameters like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={W1,W2,W3,B1,B2,B3}. </a:t>
            </a:r>
          </a:p>
          <a:p>
            <a:r>
              <a:rPr lang="en-US" dirty="0">
                <a:latin typeface="Times New Roman" panose="02020603050405020304" pitchFamily="18" charset="0"/>
                <a:cs typeface="Times New Roman" panose="02020603050405020304" pitchFamily="18" charset="0"/>
              </a:rPr>
              <a:t>This is achieved through minimizing the loss between the reconstructed images F(Y;</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and the corresponding ground truth high-resolution images X. </a:t>
            </a:r>
          </a:p>
          <a:p>
            <a:r>
              <a:rPr lang="en-US" dirty="0">
                <a:latin typeface="Times New Roman" panose="02020603050405020304" pitchFamily="18" charset="0"/>
                <a:cs typeface="Times New Roman" panose="02020603050405020304" pitchFamily="18" charset="0"/>
              </a:rPr>
              <a:t>Given a set of high-resolution images {Xi} and their corresponding low-resolution images {Yi}, we use mean squared error (MSE) as the loss function:</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n = no. of training samples</a:t>
            </a:r>
          </a:p>
          <a:p>
            <a:r>
              <a:rPr lang="en-US" dirty="0">
                <a:latin typeface="Times New Roman" panose="02020603050405020304" pitchFamily="18" charset="0"/>
                <a:cs typeface="Times New Roman" panose="02020603050405020304" pitchFamily="18" charset="0"/>
              </a:rPr>
              <a:t>The loss is minimized using stochastic gradient descent with the standard backpropagation.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494" y="4073535"/>
            <a:ext cx="2528881" cy="688622"/>
          </a:xfrm>
          <a:prstGeom prst="rect">
            <a:avLst/>
          </a:prstGeom>
        </p:spPr>
      </p:pic>
    </p:spTree>
    <p:extLst>
      <p:ext uri="{BB962C8B-B14F-4D97-AF65-F5344CB8AC3E}">
        <p14:creationId xmlns:p14="http://schemas.microsoft.com/office/powerpoint/2010/main" val="329353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Training Data</a:t>
            </a:r>
          </a:p>
        </p:txBody>
      </p:sp>
      <p:sp>
        <p:nvSpPr>
          <p:cNvPr id="4" name="Content Placeholder 3"/>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Initially, super-resolution is only applied on the luminance channel (Y channel in YCbCr color space)</a:t>
            </a:r>
          </a:p>
          <a:p>
            <a:r>
              <a:rPr lang="en-US" dirty="0">
                <a:latin typeface="Times New Roman" panose="02020603050405020304" pitchFamily="18" charset="0"/>
                <a:cs typeface="Times New Roman" panose="02020603050405020304" pitchFamily="18" charset="0"/>
              </a:rPr>
              <a:t>A relatively small training set that consists of 91 images, and a large training set that consists of 395,909 images from the ILSVRC 2013 ImageNet detection training partition, are used.</a:t>
            </a:r>
          </a:p>
          <a:p>
            <a:r>
              <a:rPr lang="en-US" dirty="0">
                <a:latin typeface="Times New Roman" panose="02020603050405020304" pitchFamily="18" charset="0"/>
                <a:cs typeface="Times New Roman" panose="02020603050405020304" pitchFamily="18" charset="0"/>
              </a:rPr>
              <a:t>Set5 as the validation set. </a:t>
            </a:r>
          </a:p>
          <a:p>
            <a:r>
              <a:rPr lang="en-US" dirty="0">
                <a:latin typeface="Times New Roman" panose="02020603050405020304" pitchFamily="18" charset="0"/>
                <a:cs typeface="Times New Roman" panose="02020603050405020304" pitchFamily="18" charset="0"/>
              </a:rPr>
              <a:t>Similar trend even for the larger Set14.</a:t>
            </a:r>
          </a:p>
          <a:p>
            <a:r>
              <a:rPr lang="en-US" dirty="0">
                <a:latin typeface="Times New Roman" panose="02020603050405020304" pitchFamily="18" charset="0"/>
                <a:cs typeface="Times New Roman" panose="02020603050405020304" pitchFamily="18" charset="0"/>
              </a:rPr>
              <a:t>The upscaling factor is 3. </a:t>
            </a:r>
          </a:p>
          <a:p>
            <a:r>
              <a:rPr lang="en-US" dirty="0">
                <a:latin typeface="Times New Roman" panose="02020603050405020304" pitchFamily="18" charset="0"/>
                <a:cs typeface="Times New Roman" panose="02020603050405020304" pitchFamily="18" charset="0"/>
              </a:rPr>
              <a:t>Sparse-coding-based method as the baseline, which achieves an average PSNR value of 31.42 dB</a:t>
            </a:r>
          </a:p>
        </p:txBody>
      </p:sp>
    </p:spTree>
    <p:extLst>
      <p:ext uri="{BB962C8B-B14F-4D97-AF65-F5344CB8AC3E}">
        <p14:creationId xmlns:p14="http://schemas.microsoft.com/office/powerpoint/2010/main" val="137876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428978"/>
            <a:ext cx="10515600" cy="5747985"/>
          </a:xfrm>
        </p:spPr>
        <p:txBody>
          <a:bodyPr>
            <a:normAutofit/>
          </a:bodyPr>
          <a:lstStyle/>
          <a:p>
            <a:r>
              <a:rPr lang="en-US" dirty="0">
                <a:latin typeface="Times New Roman" panose="02020603050405020304" pitchFamily="18" charset="0"/>
                <a:cs typeface="Times New Roman" panose="02020603050405020304" pitchFamily="18" charset="0"/>
              </a:rPr>
              <a:t>The test convergence curves of using different training sets are shown below</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SRCNN+ImageNet</a:t>
            </a:r>
            <a:r>
              <a:rPr lang="en-US" dirty="0">
                <a:latin typeface="Times New Roman" panose="02020603050405020304" pitchFamily="18" charset="0"/>
                <a:cs typeface="Times New Roman" panose="02020603050405020304" pitchFamily="18" charset="0"/>
              </a:rPr>
              <a:t> achieves 32.52 dB, higher than 32.39 dB yielded by that trained on 91 images. </a:t>
            </a:r>
          </a:p>
          <a:p>
            <a:r>
              <a:rPr lang="en-US" dirty="0">
                <a:latin typeface="Times New Roman" panose="02020603050405020304" pitchFamily="18" charset="0"/>
                <a:cs typeface="Times New Roman" panose="02020603050405020304" pitchFamily="18" charset="0"/>
              </a:rPr>
              <a:t>The results positively indicate that SRCNN performance may be further boosted using a larger training set(sometimes leads to high level vision problems).</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480" y="1335853"/>
            <a:ext cx="4267796" cy="1723436"/>
          </a:xfrm>
          <a:prstGeom prst="rect">
            <a:avLst/>
          </a:prstGeom>
        </p:spPr>
      </p:pic>
    </p:spTree>
    <p:extLst>
      <p:ext uri="{BB962C8B-B14F-4D97-AF65-F5344CB8AC3E}">
        <p14:creationId xmlns:p14="http://schemas.microsoft.com/office/powerpoint/2010/main" val="375081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Learned filters for Super-Resolution</a:t>
            </a:r>
          </a:p>
        </p:txBody>
      </p:sp>
      <p:sp>
        <p:nvSpPr>
          <p:cNvPr id="4" name="Content Placeholder 3"/>
          <p:cNvSpPr>
            <a:spLocks noGrp="1"/>
          </p:cNvSpPr>
          <p:nvPr>
            <p:ph idx="1"/>
          </p:nvPr>
        </p:nvSpPr>
        <p:spPr>
          <a:xfrm>
            <a:off x="838200" y="1690688"/>
            <a:ext cx="10515600" cy="5003623"/>
          </a:xfrm>
        </p:spPr>
        <p:txBody>
          <a:bodyPr/>
          <a:lstStyle/>
          <a:p>
            <a:r>
              <a:rPr lang="en-US" dirty="0">
                <a:latin typeface="Times New Roman" panose="02020603050405020304" pitchFamily="18" charset="0"/>
                <a:cs typeface="Times New Roman" panose="02020603050405020304" pitchFamily="18" charset="0"/>
              </a:rPr>
              <a:t>The figure (left) shows first-layer filters trained on ImageNet with an upscaling factor 3. The filters organized based on respective variances</a:t>
            </a:r>
          </a:p>
          <a:p>
            <a:r>
              <a:rPr lang="en-US" dirty="0">
                <a:latin typeface="Times New Roman" panose="02020603050405020304" pitchFamily="18" charset="0"/>
                <a:cs typeface="Times New Roman" panose="02020603050405020304" pitchFamily="18" charset="0"/>
              </a:rPr>
              <a:t>Example feature maps of different layers are shown below(right). Obviously, feature maps of the first layer contain different structures (e.g., edges at different directions), while that of the second layer are mainly different on intensities</a:t>
            </a:r>
            <a:r>
              <a:rPr lang="en-US" dirty="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843" y="4040191"/>
            <a:ext cx="4277322" cy="24577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78" y="4683217"/>
            <a:ext cx="4143953" cy="1171739"/>
          </a:xfrm>
          <a:prstGeom prst="rect">
            <a:avLst/>
          </a:prstGeom>
        </p:spPr>
      </p:pic>
    </p:spTree>
    <p:extLst>
      <p:ext uri="{BB962C8B-B14F-4D97-AF65-F5344CB8AC3E}">
        <p14:creationId xmlns:p14="http://schemas.microsoft.com/office/powerpoint/2010/main" val="329084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Model Performance and Tradeoffs</a:t>
            </a:r>
          </a:p>
        </p:txBody>
      </p:sp>
      <p:sp>
        <p:nvSpPr>
          <p:cNvPr id="3" name="Content Placeholder 2"/>
          <p:cNvSpPr>
            <a:spLocks noGrp="1"/>
          </p:cNvSpPr>
          <p:nvPr>
            <p:ph idx="1"/>
          </p:nvPr>
        </p:nvSpPr>
        <p:spPr>
          <a:xfrm>
            <a:off x="838200" y="1825624"/>
            <a:ext cx="10515600" cy="4823531"/>
          </a:xfrm>
        </p:spPr>
        <p:txBody>
          <a:bodyPr>
            <a:normAutofit/>
          </a:bodyPr>
          <a:lstStyle/>
          <a:p>
            <a:r>
              <a:rPr lang="en-US" dirty="0">
                <a:latin typeface="Times New Roman" panose="02020603050405020304" pitchFamily="18" charset="0"/>
                <a:cs typeface="Times New Roman" panose="02020603050405020304" pitchFamily="18" charset="0"/>
              </a:rPr>
              <a:t>Filter number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Adding more filters improves the performance</a:t>
            </a:r>
          </a:p>
          <a:p>
            <a:r>
              <a:rPr lang="en-US" dirty="0">
                <a:latin typeface="Times New Roman" panose="02020603050405020304" pitchFamily="18" charset="0"/>
                <a:cs typeface="Times New Roman" panose="02020603050405020304" pitchFamily="18" charset="0"/>
              </a:rPr>
              <a:t>Filter size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Larger filter size leads to better results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But deployment speed will decrease.    </a:t>
            </a:r>
          </a:p>
          <a:p>
            <a:r>
              <a:rPr lang="en-US" dirty="0">
                <a:latin typeface="Times New Roman" panose="02020603050405020304" pitchFamily="18" charset="0"/>
                <a:cs typeface="Times New Roman" panose="02020603050405020304" pitchFamily="18" charset="0"/>
              </a:rPr>
              <a:t>Number of layers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Deeper networks benefit but not always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When we go deeper (e.g., four or five layers), we find it hard to set appropriate learning rates that guarantee convergence.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50" y="2849803"/>
            <a:ext cx="4096322" cy="1609950"/>
          </a:xfrm>
          <a:prstGeom prst="rect">
            <a:avLst/>
          </a:prstGeom>
        </p:spPr>
      </p:pic>
    </p:spTree>
    <p:extLst>
      <p:ext uri="{BB962C8B-B14F-4D97-AF65-F5344CB8AC3E}">
        <p14:creationId xmlns:p14="http://schemas.microsoft.com/office/powerpoint/2010/main" val="3036433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5B10-D3D1-4800-9016-2E430ABAF270}"/>
              </a:ext>
            </a:extLst>
          </p:cNvPr>
          <p:cNvSpPr>
            <a:spLocks noGrp="1"/>
          </p:cNvSpPr>
          <p:nvPr>
            <p:ph type="title"/>
          </p:nvPr>
        </p:nvSpPr>
        <p:spPr>
          <a:xfrm>
            <a:off x="3708706" y="2580548"/>
            <a:ext cx="3852672" cy="1325563"/>
          </a:xfrm>
        </p:spPr>
        <p:txBody>
          <a:bodyPr>
            <a:normAutofit/>
          </a:bodyPr>
          <a:lstStyle/>
          <a:p>
            <a:r>
              <a:rPr lang="en-US" sz="6600" dirty="0"/>
              <a:t>	</a:t>
            </a:r>
            <a:r>
              <a:rPr lang="en-US" sz="6600" b="1" dirty="0"/>
              <a:t>Demo</a:t>
            </a:r>
            <a:endParaRPr lang="en-US" b="1" dirty="0"/>
          </a:p>
        </p:txBody>
      </p:sp>
      <p:sp>
        <p:nvSpPr>
          <p:cNvPr id="3" name="Content Placeholder 2">
            <a:extLst>
              <a:ext uri="{FF2B5EF4-FFF2-40B4-BE49-F238E27FC236}">
                <a16:creationId xmlns:a16="http://schemas.microsoft.com/office/drawing/2014/main" id="{D47A0A7B-838B-400A-8508-600FD3D5CF1A}"/>
              </a:ext>
            </a:extLst>
          </p:cNvPr>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308447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15661"/>
          </a:xfrm>
        </p:spPr>
        <p:txBody>
          <a:bodyPr>
            <a:normAutofit/>
          </a:bodyPr>
          <a:lstStyle/>
          <a:p>
            <a:r>
              <a:rPr lang="en-US" sz="3200" b="1">
                <a:latin typeface="Times New Roman" panose="02020603050405020304" pitchFamily="18" charset="0"/>
                <a:cs typeface="Times New Roman" panose="02020603050405020304" pitchFamily="18" charset="0"/>
              </a:rPr>
              <a:t>Comparison to state-of-the-arts</a:t>
            </a:r>
            <a:endParaRPr lang="en-US" sz="3200"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8200" y="1825625"/>
            <a:ext cx="10515600" cy="4868686"/>
          </a:xfrm>
        </p:spPr>
        <p:txBody>
          <a:bodyPr>
            <a:normAutofit fontScale="92500" lnSpcReduction="10000"/>
          </a:bodyPr>
          <a:lstStyle/>
          <a:p>
            <a:pPr marL="0" indent="0">
              <a:buNone/>
            </a:pPr>
            <a:endParaRPr lang="en-US"/>
          </a:p>
          <a:p>
            <a:endParaRPr lang="en-US"/>
          </a:p>
          <a:p>
            <a:endParaRPr lang="en-US"/>
          </a:p>
          <a:p>
            <a:pPr marL="0" indent="0">
              <a:buNone/>
            </a:pPr>
            <a:endParaRPr lang="en-US"/>
          </a:p>
          <a:p>
            <a:endParaRPr lang="en-US"/>
          </a:p>
          <a:p>
            <a:endParaRPr lang="en-US"/>
          </a:p>
          <a:p>
            <a:endParaRPr lang="en-US"/>
          </a:p>
          <a:p>
            <a:endParaRPr lang="en-US"/>
          </a:p>
          <a:p>
            <a:pPr marL="0" indent="0">
              <a:buNone/>
            </a:pPr>
            <a:endParaRPr lang="en-US"/>
          </a:p>
          <a:p>
            <a:pPr marL="0" indent="0">
              <a:buNone/>
            </a:pPr>
            <a:r>
              <a:rPr lang="en-US">
                <a:latin typeface="Times New Roman" panose="02020603050405020304" pitchFamily="18" charset="0"/>
                <a:cs typeface="Times New Roman" panose="02020603050405020304" pitchFamily="18" charset="0"/>
              </a:rPr>
              <a:t>The proposed SRCNN yields the highest scores in most evaluation matrices in all experiments</a:t>
            </a:r>
          </a:p>
          <a:p>
            <a:endParaRPr lang="en-US"/>
          </a:p>
          <a:p>
            <a:endParaRPr lang="en-US"/>
          </a:p>
          <a:p>
            <a:endParaRPr lang="en-US"/>
          </a:p>
          <a:p>
            <a:endParaRPr lang="en-US"/>
          </a:p>
          <a:p>
            <a:endParaRPr lang="en-US"/>
          </a:p>
          <a:p>
            <a:endParaRPr lang="en-US"/>
          </a:p>
          <a:p>
            <a:endParaRPr lang="en-US"/>
          </a:p>
          <a:p>
            <a:endParaRPr lang="en-US" dirty="0"/>
          </a:p>
        </p:txBody>
      </p:sp>
      <p:pic>
        <p:nvPicPr>
          <p:cNvPr id="2" name="Picture 1">
            <a:extLst>
              <a:ext uri="{FF2B5EF4-FFF2-40B4-BE49-F238E27FC236}">
                <a16:creationId xmlns:a16="http://schemas.microsoft.com/office/drawing/2014/main" id="{43B5776F-43FF-49E5-B56B-2ED01DBAF7BB}"/>
              </a:ext>
            </a:extLst>
          </p:cNvPr>
          <p:cNvPicPr>
            <a:picLocks noChangeAspect="1"/>
          </p:cNvPicPr>
          <p:nvPr/>
        </p:nvPicPr>
        <p:blipFill>
          <a:blip r:embed="rId2"/>
          <a:stretch>
            <a:fillRect/>
          </a:stretch>
        </p:blipFill>
        <p:spPr>
          <a:xfrm>
            <a:off x="838200" y="1095713"/>
            <a:ext cx="9795472" cy="4666574"/>
          </a:xfrm>
          <a:prstGeom prst="rect">
            <a:avLst/>
          </a:prstGeom>
        </p:spPr>
      </p:pic>
    </p:spTree>
    <p:extLst>
      <p:ext uri="{BB962C8B-B14F-4D97-AF65-F5344CB8AC3E}">
        <p14:creationId xmlns:p14="http://schemas.microsoft.com/office/powerpoint/2010/main" val="135518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a:latin typeface="Times New Roman" panose="02020603050405020304" pitchFamily="18" charset="0"/>
                <a:cs typeface="Times New Roman" panose="02020603050405020304" pitchFamily="18" charset="0"/>
              </a:rPr>
              <a:t>Experiments on color channels</a:t>
            </a:r>
            <a:endParaRPr lang="en-US"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fontScale="92500" lnSpcReduction="20000"/>
          </a:bodyPr>
          <a:lstStyle/>
          <a:p>
            <a:r>
              <a:rPr lang="en-US">
                <a:latin typeface="Times New Roman" panose="02020603050405020304" pitchFamily="18" charset="0"/>
                <a:cs typeface="Times New Roman" panose="02020603050405020304" pitchFamily="18" charset="0"/>
              </a:rPr>
              <a:t>Super-resolution performance can be improved if we jointly consider all three channels in the process.</a:t>
            </a:r>
          </a:p>
          <a:p>
            <a:r>
              <a:rPr lang="en-US" b="1">
                <a:latin typeface="Times New Roman" panose="02020603050405020304" pitchFamily="18" charset="0"/>
                <a:cs typeface="Times New Roman" panose="02020603050405020304" pitchFamily="18" charset="0"/>
              </a:rPr>
              <a:t>Y only: </a:t>
            </a:r>
            <a:r>
              <a:rPr lang="en-US">
                <a:latin typeface="Times New Roman" panose="02020603050405020304" pitchFamily="18" charset="0"/>
                <a:cs typeface="Times New Roman" panose="02020603050405020304" pitchFamily="18" charset="0"/>
              </a:rPr>
              <a:t>This is our baseline method, which is a single-channel (c = 1) network trained only on the luminance channel. The Cb, Cr channels are upscaled using bicubic interpolation.</a:t>
            </a:r>
          </a:p>
          <a:p>
            <a:r>
              <a:rPr lang="en-US" b="1">
                <a:latin typeface="Times New Roman" panose="02020603050405020304" pitchFamily="18" charset="0"/>
                <a:cs typeface="Times New Roman" panose="02020603050405020304" pitchFamily="18" charset="0"/>
              </a:rPr>
              <a:t>YCbCr:</a:t>
            </a:r>
            <a:r>
              <a:rPr lang="en-US">
                <a:latin typeface="Times New Roman" panose="02020603050405020304" pitchFamily="18" charset="0"/>
                <a:cs typeface="Times New Roman" panose="02020603050405020304" pitchFamily="18" charset="0"/>
              </a:rPr>
              <a:t> Training is performed on the three channels of the YCbCr space.</a:t>
            </a:r>
          </a:p>
          <a:p>
            <a:r>
              <a:rPr lang="en-US" b="1">
                <a:latin typeface="Times New Roman" panose="02020603050405020304" pitchFamily="18" charset="0"/>
                <a:cs typeface="Times New Roman" panose="02020603050405020304" pitchFamily="18" charset="0"/>
              </a:rPr>
              <a:t>Y pre-train:</a:t>
            </a:r>
            <a:r>
              <a:rPr lang="en-US">
                <a:latin typeface="Times New Roman" panose="02020603050405020304" pitchFamily="18" charset="0"/>
                <a:cs typeface="Times New Roman" panose="02020603050405020304" pitchFamily="18" charset="0"/>
              </a:rPr>
              <a:t> First, to guarantee the performance on the Y channel, we only use the MSE of the Y channel as the loss to pre-train the network. Then we employ the MSE of all channels to fine-tune the parameters.</a:t>
            </a:r>
          </a:p>
          <a:p>
            <a:r>
              <a:rPr lang="en-US" b="1">
                <a:latin typeface="Times New Roman" panose="02020603050405020304" pitchFamily="18" charset="0"/>
                <a:cs typeface="Times New Roman" panose="02020603050405020304" pitchFamily="18" charset="0"/>
              </a:rPr>
              <a:t>CbCr pre-train:</a:t>
            </a:r>
            <a:r>
              <a:rPr lang="en-US">
                <a:latin typeface="Times New Roman" panose="02020603050405020304" pitchFamily="18" charset="0"/>
                <a:cs typeface="Times New Roman" panose="02020603050405020304" pitchFamily="18" charset="0"/>
              </a:rPr>
              <a:t> We use the MSE of the Cb, Cr channels as the loss to pre-train the network, then fine-tune the parameters on all channels.</a:t>
            </a:r>
          </a:p>
          <a:p>
            <a:r>
              <a:rPr lang="en-US" b="1">
                <a:latin typeface="Times New Roman" panose="02020603050405020304" pitchFamily="18" charset="0"/>
                <a:cs typeface="Times New Roman" panose="02020603050405020304" pitchFamily="18" charset="0"/>
              </a:rPr>
              <a:t>RGB:</a:t>
            </a:r>
            <a:r>
              <a:rPr lang="en-US">
                <a:latin typeface="Times New Roman" panose="02020603050405020304" pitchFamily="18" charset="0"/>
                <a:cs typeface="Times New Roman" panose="02020603050405020304" pitchFamily="18" charset="0"/>
              </a:rPr>
              <a:t> Training is performed on the three channels of the RGB space.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820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293511"/>
            <a:ext cx="10515600" cy="588345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r>
              <a:rPr lang="en-US" dirty="0">
                <a:latin typeface="Times New Roman" panose="02020603050405020304" pitchFamily="18" charset="0"/>
                <a:cs typeface="Times New Roman" panose="02020603050405020304" pitchFamily="18" charset="0"/>
              </a:rPr>
              <a:t>The “butterfly” image from Set5 with an upscaling factor 3.</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126" y="598904"/>
            <a:ext cx="7687748" cy="4124901"/>
          </a:xfrm>
          <a:prstGeom prst="rect">
            <a:avLst/>
          </a:prstGeom>
        </p:spPr>
      </p:pic>
    </p:spTree>
    <p:extLst>
      <p:ext uri="{BB962C8B-B14F-4D97-AF65-F5344CB8AC3E}">
        <p14:creationId xmlns:p14="http://schemas.microsoft.com/office/powerpoint/2010/main" val="199644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paper, a single image super resolution using deep learning method is proposed. </a:t>
            </a:r>
          </a:p>
          <a:p>
            <a:r>
              <a:rPr lang="en-US" dirty="0">
                <a:latin typeface="Times New Roman" panose="02020603050405020304" pitchFamily="18" charset="0"/>
                <a:cs typeface="Times New Roman" panose="02020603050405020304" pitchFamily="18" charset="0"/>
              </a:rPr>
              <a:t>This method learns an end-to-end mapping between the low/high-resolution images.</a:t>
            </a:r>
          </a:p>
          <a:p>
            <a:r>
              <a:rPr lang="en-US" dirty="0">
                <a:latin typeface="Times New Roman" panose="02020603050405020304" pitchFamily="18" charset="0"/>
                <a:cs typeface="Times New Roman" panose="02020603050405020304" pitchFamily="18" charset="0"/>
              </a:rPr>
              <a:t>The mapping is represented as a deep convolutional neural network (CNN) that takes the low-resolution image as the input and outputs the high-resolution one.</a:t>
            </a:r>
          </a:p>
          <a:p>
            <a:r>
              <a:rPr lang="en-US" dirty="0">
                <a:latin typeface="Times New Roman" panose="02020603050405020304" pitchFamily="18" charset="0"/>
                <a:cs typeface="Times New Roman" panose="02020603050405020304" pitchFamily="18" charset="0"/>
              </a:rPr>
              <a:t>Establishes a relationship between deep-learning-based SR method and traditional sparse-coding-based SR method.</a:t>
            </a:r>
          </a:p>
        </p:txBody>
      </p:sp>
      <p:sp>
        <p:nvSpPr>
          <p:cNvPr id="2" name="Title 1"/>
          <p:cNvSpPr>
            <a:spLocks noGrp="1"/>
          </p:cNvSpPr>
          <p:nvPr>
            <p:ph type="title" idx="4294967295"/>
          </p:nvPr>
        </p:nvSpPr>
        <p:spPr>
          <a:xfrm>
            <a:off x="0" y="36512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44445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583141"/>
          </a:xfrm>
        </p:spPr>
        <p:txBody>
          <a:bodyPr>
            <a:normAutofit/>
          </a:bodyPr>
          <a:lstStyle/>
          <a:p>
            <a:r>
              <a:rPr lang="en-US" sz="3200" b="1" dirty="0">
                <a:latin typeface="Times New Roman" panose="02020603050405020304" pitchFamily="18" charset="0"/>
                <a:cs typeface="Times New Roman" panose="02020603050405020304" pitchFamily="18" charset="0"/>
              </a:rPr>
              <a:t>Results on color channels</a:t>
            </a:r>
          </a:p>
        </p:txBody>
      </p:sp>
      <p:sp>
        <p:nvSpPr>
          <p:cNvPr id="4" name="Content Placeholder 3"/>
          <p:cNvSpPr>
            <a:spLocks noGrp="1"/>
          </p:cNvSpPr>
          <p:nvPr>
            <p:ph idx="1"/>
          </p:nvPr>
        </p:nvSpPr>
        <p:spPr>
          <a:xfrm>
            <a:off x="838200" y="948268"/>
            <a:ext cx="10515600" cy="5827006"/>
          </a:xfrm>
        </p:spPr>
        <p:txBody>
          <a:bodyPr>
            <a:normAutofit/>
          </a:bodyPr>
          <a:lstStyle/>
          <a:p>
            <a:r>
              <a:rPr lang="en-US" dirty="0">
                <a:latin typeface="Times New Roman" panose="02020603050405020304" pitchFamily="18" charset="0"/>
                <a:cs typeface="Times New Roman" panose="02020603050405020304" pitchFamily="18" charset="0"/>
              </a:rPr>
              <a:t>Training on the YCbCr channels leads to worse results than that of bicubic interpolation.</a:t>
            </a:r>
          </a:p>
          <a:p>
            <a:r>
              <a:rPr lang="en-US" dirty="0">
                <a:latin typeface="Times New Roman" panose="02020603050405020304" pitchFamily="18" charset="0"/>
                <a:cs typeface="Times New Roman" panose="02020603050405020304" pitchFamily="18" charset="0"/>
              </a:rPr>
              <a:t>Pre-training on the Y or Cb, Cr channels improves the performance finally, but is still not better than “Y only” on the color image.</a:t>
            </a:r>
          </a:p>
          <a:p>
            <a:r>
              <a:rPr lang="en-US" dirty="0">
                <a:latin typeface="Times New Roman" panose="02020603050405020304" pitchFamily="18" charset="0"/>
                <a:cs typeface="Times New Roman" panose="02020603050405020304" pitchFamily="18" charset="0"/>
              </a:rPr>
              <a:t>Cb, Cr channels have higher PSNR values for “Y pre-train” than for “CbCr pretrain”.</a:t>
            </a:r>
          </a:p>
          <a:p>
            <a:r>
              <a:rPr lang="en-US" dirty="0">
                <a:latin typeface="Times New Roman" panose="02020603050405020304" pitchFamily="18" charset="0"/>
                <a:cs typeface="Times New Roman" panose="02020603050405020304" pitchFamily="18" charset="0"/>
              </a:rPr>
              <a:t>Training on the RGB channels achieves the best result on the color image.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2" y="4212690"/>
            <a:ext cx="4744112" cy="2562583"/>
          </a:xfrm>
          <a:prstGeom prst="rect">
            <a:avLst/>
          </a:prstGeom>
        </p:spPr>
      </p:pic>
    </p:spTree>
    <p:extLst>
      <p:ext uri="{BB962C8B-B14F-4D97-AF65-F5344CB8AC3E}">
        <p14:creationId xmlns:p14="http://schemas.microsoft.com/office/powerpoint/2010/main" val="270942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deep learning approach for single image SR.</a:t>
            </a:r>
          </a:p>
          <a:p>
            <a:r>
              <a:rPr lang="en-US" dirty="0">
                <a:latin typeface="Times New Roman" panose="02020603050405020304" pitchFamily="18" charset="0"/>
                <a:cs typeface="Times New Roman" panose="02020603050405020304" pitchFamily="18" charset="0"/>
              </a:rPr>
              <a:t>With a lightweight structure, the SRCNN has achieved superior performance than the state-of-the-art methods.</a:t>
            </a:r>
          </a:p>
          <a:p>
            <a:r>
              <a:rPr lang="en-US" dirty="0">
                <a:latin typeface="Times New Roman" panose="02020603050405020304" pitchFamily="18" charset="0"/>
                <a:cs typeface="Times New Roman" panose="02020603050405020304" pitchFamily="18" charset="0"/>
              </a:rPr>
              <a:t>Additional performance can be further gained by exploring more filters and different training strategies.</a:t>
            </a:r>
          </a:p>
          <a:p>
            <a:r>
              <a:rPr lang="en-US" dirty="0">
                <a:latin typeface="Times New Roman" panose="02020603050405020304" pitchFamily="18" charset="0"/>
                <a:cs typeface="Times New Roman" panose="02020603050405020304" pitchFamily="18" charset="0"/>
              </a:rPr>
              <a:t>Advantages of simplicity and robustness</a:t>
            </a:r>
          </a:p>
          <a:p>
            <a:r>
              <a:rPr lang="en-US" dirty="0">
                <a:latin typeface="Times New Roman" panose="02020603050405020304" pitchFamily="18" charset="0"/>
                <a:cs typeface="Times New Roman" panose="02020603050405020304" pitchFamily="18" charset="0"/>
              </a:rPr>
              <a:t>Can be applied to other low-level vision problems like image deblurring or simultaneous SR+denoising</a:t>
            </a:r>
            <a:r>
              <a:rPr lang="en-US" dirty="0"/>
              <a:t>.</a:t>
            </a:r>
          </a:p>
        </p:txBody>
      </p:sp>
    </p:spTree>
    <p:extLst>
      <p:ext uri="{BB962C8B-B14F-4D97-AF65-F5344CB8AC3E}">
        <p14:creationId xmlns:p14="http://schemas.microsoft.com/office/powerpoint/2010/main" val="337654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a:p>
            <a:endParaRPr lang="en-US" dirty="0"/>
          </a:p>
          <a:p>
            <a:pPr marL="0" indent="0">
              <a:buNone/>
            </a:pPr>
            <a:r>
              <a:rPr lang="en-US" dirty="0"/>
              <a:t>                                               </a:t>
            </a:r>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270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One of the representative external example-based SR methods.</a:t>
            </a:r>
          </a:p>
          <a:p>
            <a:r>
              <a:rPr lang="en-US" dirty="0">
                <a:latin typeface="Times New Roman" panose="02020603050405020304" pitchFamily="18" charset="0"/>
                <a:cs typeface="Times New Roman" panose="02020603050405020304" pitchFamily="18" charset="0"/>
              </a:rPr>
              <a:t>First, overlapping patches are densely cropped from the input image and pre-processed (e.g., subtracting mean and normalization). </a:t>
            </a:r>
          </a:p>
          <a:p>
            <a:r>
              <a:rPr lang="en-US" dirty="0">
                <a:latin typeface="Times New Roman" panose="02020603050405020304" pitchFamily="18" charset="0"/>
                <a:cs typeface="Times New Roman" panose="02020603050405020304" pitchFamily="18" charset="0"/>
              </a:rPr>
              <a:t>These patches are then encoded by a low resolution dictionary.</a:t>
            </a:r>
          </a:p>
          <a:p>
            <a:r>
              <a:rPr lang="en-US" dirty="0">
                <a:latin typeface="Times New Roman" panose="02020603050405020304" pitchFamily="18" charset="0"/>
                <a:cs typeface="Times New Roman" panose="02020603050405020304" pitchFamily="18" charset="0"/>
              </a:rPr>
              <a:t>The sparse coefficients are passed into a high-resolution dictionary for reconstructing high resolution image. </a:t>
            </a:r>
          </a:p>
          <a:p>
            <a:r>
              <a:rPr lang="en-US" dirty="0">
                <a:latin typeface="Times New Roman" panose="02020603050405020304" pitchFamily="18" charset="0"/>
                <a:cs typeface="Times New Roman" panose="02020603050405020304" pitchFamily="18" charset="0"/>
              </a:rPr>
              <a:t>The overlapping reconstructed patches are aggregated (e.g., by weighted averaging) to produce the final output.</a:t>
            </a:r>
          </a:p>
        </p:txBody>
      </p:sp>
      <p:sp>
        <p:nvSpPr>
          <p:cNvPr id="2" name="Title 1"/>
          <p:cNvSpPr>
            <a:spLocks noGrp="1"/>
          </p:cNvSpPr>
          <p:nvPr>
            <p:ph type="title" idx="4294967295"/>
          </p:nvPr>
        </p:nvSpPr>
        <p:spPr>
          <a:xfrm>
            <a:off x="0" y="365125"/>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Sparse-Coding based method</a:t>
            </a:r>
          </a:p>
        </p:txBody>
      </p:sp>
    </p:spTree>
    <p:extLst>
      <p:ext uri="{BB962C8B-B14F-4D97-AF65-F5344CB8AC3E}">
        <p14:creationId xmlns:p14="http://schemas.microsoft.com/office/powerpoint/2010/main" val="382085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609042"/>
          </a:xfrm>
        </p:spPr>
        <p:txBody>
          <a:bodyPr>
            <a:normAutofit/>
          </a:bodyPr>
          <a:lstStyle/>
          <a:p>
            <a:r>
              <a:rPr lang="en-US" dirty="0">
                <a:latin typeface="Times New Roman" panose="02020603050405020304" pitchFamily="18" charset="0"/>
                <a:cs typeface="Times New Roman" panose="02020603050405020304" pitchFamily="18" charset="0"/>
              </a:rPr>
              <a:t>Doesn’t explicitly learn dictionaries or manifolds for patching space</a:t>
            </a:r>
          </a:p>
          <a:p>
            <a:pPr marL="0" indent="0">
              <a:buNone/>
            </a:pPr>
            <a:r>
              <a:rPr lang="en-US" dirty="0">
                <a:latin typeface="Times New Roman" panose="02020603050405020304" pitchFamily="18" charset="0"/>
                <a:cs typeface="Times New Roman" panose="02020603050405020304" pitchFamily="18" charset="0"/>
              </a:rPr>
              <a:t>Implicitly achieved via hidden layers         </a:t>
            </a:r>
            <a:r>
              <a:rPr lang="en-US" sz="1200" dirty="0">
                <a:latin typeface="Times New Roman" panose="02020603050405020304" pitchFamily="18" charset="0"/>
                <a:cs typeface="Times New Roman" panose="02020603050405020304" pitchFamily="18" charset="0"/>
              </a:rPr>
              <a:t>Original / PSNR                      Bicubic / 24.04 dB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Simple and superiorly accurate</a:t>
            </a:r>
          </a:p>
          <a:p>
            <a:r>
              <a:rPr lang="en-US" dirty="0">
                <a:latin typeface="Times New Roman" panose="02020603050405020304" pitchFamily="18" charset="0"/>
                <a:cs typeface="Times New Roman" panose="02020603050405020304" pitchFamily="18" charset="0"/>
              </a:rPr>
              <a:t>Fully feed-forward network             </a:t>
            </a:r>
          </a:p>
          <a:p>
            <a:r>
              <a:rPr lang="en-US" dirty="0">
                <a:latin typeface="Times New Roman" panose="02020603050405020304" pitchFamily="18" charset="0"/>
                <a:cs typeface="Times New Roman" panose="02020603050405020304" pitchFamily="18" charset="0"/>
              </a:rPr>
              <a:t>SRCNN surpasses Bicubic baseline</a:t>
            </a:r>
          </a:p>
          <a:p>
            <a:pPr marL="0" indent="0">
              <a:buNone/>
            </a:pPr>
            <a:r>
              <a:rPr lang="en-US" dirty="0">
                <a:latin typeface="Times New Roman" panose="02020603050405020304" pitchFamily="18" charset="0"/>
                <a:cs typeface="Times New Roman" panose="02020603050405020304" pitchFamily="18" charset="0"/>
              </a:rPr>
              <a:t>with few training iterations  </a:t>
            </a:r>
          </a:p>
          <a:p>
            <a:r>
              <a:rPr lang="en-US" dirty="0">
                <a:latin typeface="Times New Roman" panose="02020603050405020304" pitchFamily="18" charset="0"/>
                <a:cs typeface="Times New Roman" panose="02020603050405020304" pitchFamily="18" charset="0"/>
              </a:rPr>
              <a:t>Outperforms SC based method with </a:t>
            </a:r>
          </a:p>
          <a:p>
            <a:pPr marL="0" indent="0">
              <a:buNone/>
            </a:pPr>
            <a:r>
              <a:rPr lang="en-US" dirty="0">
                <a:latin typeface="Times New Roman" panose="02020603050405020304" pitchFamily="18" charset="0"/>
                <a:cs typeface="Times New Roman" panose="02020603050405020304" pitchFamily="18" charset="0"/>
              </a:rPr>
              <a:t>moderate training</a:t>
            </a:r>
          </a:p>
          <a:p>
            <a:pPr marL="0" indent="0">
              <a:buNone/>
            </a:pPr>
            <a:r>
              <a:rPr lang="en-US"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SC / 25.58 dB                          SRCNN / 27.95 dB</a:t>
            </a: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idx="4294967295"/>
          </p:nvPr>
        </p:nvSpPr>
        <p:spPr>
          <a:xfrm>
            <a:off x="0" y="365125"/>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CNN Method</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56588" y="2840423"/>
            <a:ext cx="3336246" cy="3073688"/>
          </a:xfrm>
          <a:prstGeom prst="rect">
            <a:avLst/>
          </a:prstGeom>
        </p:spPr>
      </p:pic>
    </p:spTree>
    <p:extLst>
      <p:ext uri="{BB962C8B-B14F-4D97-AF65-F5344CB8AC3E}">
        <p14:creationId xmlns:p14="http://schemas.microsoft.com/office/powerpoint/2010/main" val="318360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496711"/>
            <a:ext cx="10515600" cy="5825067"/>
          </a:xfrm>
        </p:spPr>
        <p:txBody>
          <a:bodyPr>
            <a:normAutofit/>
          </a:bodyPr>
          <a:lstStyle/>
          <a:p>
            <a:r>
              <a:rPr lang="en-US" sz="1600" dirty="0">
                <a:latin typeface="Times New Roman" panose="02020603050405020304" pitchFamily="18" charset="0"/>
                <a:cs typeface="Times New Roman" panose="02020603050405020304" pitchFamily="18" charset="0"/>
              </a:rPr>
              <a:t> n1 feature maps of low-resolution image,  n2 feature maps of high-resolution image</a:t>
            </a:r>
            <a:endParaRPr lang="en-US" dirty="0"/>
          </a:p>
          <a:p>
            <a:endParaRPr lang="en-US" dirty="0"/>
          </a:p>
          <a:p>
            <a:endParaRPr lang="en-US" dirty="0"/>
          </a:p>
          <a:p>
            <a:pPr marL="0" indent="0">
              <a:buNone/>
            </a:pPr>
            <a:r>
              <a:rPr lang="en-US" sz="1600" dirty="0">
                <a:latin typeface="Times New Roman" panose="02020603050405020304" pitchFamily="18" charset="0"/>
                <a:cs typeface="Times New Roman" panose="02020603050405020304" pitchFamily="18" charset="0"/>
              </a:rPr>
              <a:t>    Low resolution                                                                                                                 High resolution</a:t>
            </a:r>
          </a:p>
          <a:p>
            <a:pPr marL="0" indent="0">
              <a:buNone/>
            </a:pPr>
            <a:r>
              <a:rPr lang="en-US" sz="1600" dirty="0">
                <a:latin typeface="Times New Roman" panose="02020603050405020304" pitchFamily="18" charset="0"/>
                <a:cs typeface="Times New Roman" panose="02020603050405020304" pitchFamily="18" charset="0"/>
              </a:rPr>
              <a:t>    Image (Input )                                                                                                                   image (Output)</a:t>
            </a:r>
            <a:endParaRPr lang="en-US" sz="2000" dirty="0"/>
          </a:p>
          <a:p>
            <a:pPr marL="0" indent="0">
              <a:buNone/>
            </a:pPr>
            <a:r>
              <a:rPr lang="en-US" sz="1100" dirty="0"/>
              <a:t>                                                            </a:t>
            </a:r>
          </a:p>
          <a:p>
            <a:pPr marL="0" indent="0">
              <a:buNone/>
            </a:pPr>
            <a:r>
              <a:rPr lang="en-US" sz="1400" dirty="0"/>
              <a:t>                                                             </a:t>
            </a:r>
          </a:p>
          <a:p>
            <a:pPr marL="0" indent="0">
              <a:buNone/>
            </a:pPr>
            <a:r>
              <a:rPr lang="en-US" sz="1400" dirty="0">
                <a:latin typeface="Times New Roman" panose="02020603050405020304" pitchFamily="18" charset="0"/>
                <a:cs typeface="Times New Roman" panose="02020603050405020304" pitchFamily="18" charset="0"/>
              </a:rPr>
              <a:t>                                             Patch extraction        Non-linear mapping        Reconstruction</a:t>
            </a:r>
          </a:p>
          <a:p>
            <a:pPr marL="0" indent="0">
              <a:buNone/>
            </a:pPr>
            <a:r>
              <a:rPr lang="en-US" sz="1400" dirty="0">
                <a:latin typeface="Times New Roman" panose="02020603050405020304" pitchFamily="18" charset="0"/>
                <a:cs typeface="Times New Roman" panose="02020603050405020304" pitchFamily="18" charset="0"/>
              </a:rPr>
              <a:t>                                            and representation</a:t>
            </a:r>
          </a:p>
          <a:p>
            <a:r>
              <a:rPr lang="en-US" sz="2400" dirty="0">
                <a:latin typeface="Times New Roman" panose="02020603050405020304" pitchFamily="18" charset="0"/>
                <a:cs typeface="Times New Roman" panose="02020603050405020304" pitchFamily="18" charset="0"/>
              </a:rPr>
              <a:t>Given an image Y, first convolutional layer of the SRCNN extracts a set of feature maps</a:t>
            </a:r>
          </a:p>
          <a:p>
            <a:r>
              <a:rPr lang="en-US" sz="2400" dirty="0">
                <a:latin typeface="Times New Roman" panose="02020603050405020304" pitchFamily="18" charset="0"/>
                <a:cs typeface="Times New Roman" panose="02020603050405020304" pitchFamily="18" charset="0"/>
              </a:rPr>
              <a:t>The second layer maps these feature maps nonlinearly to high-resolution patch representations. </a:t>
            </a:r>
          </a:p>
          <a:p>
            <a:r>
              <a:rPr lang="en-US" sz="2400" dirty="0">
                <a:latin typeface="Times New Roman" panose="02020603050405020304" pitchFamily="18" charset="0"/>
                <a:cs typeface="Times New Roman" panose="02020603050405020304" pitchFamily="18" charset="0"/>
              </a:rPr>
              <a:t>The last layer combines the predictions within a spatial neighborhood to produce the final high-resolution image F(Y).</a:t>
            </a:r>
          </a:p>
        </p:txBody>
      </p:sp>
      <p:pic>
        <p:nvPicPr>
          <p:cNvPr id="4" name="Picture 3"/>
          <p:cNvPicPr>
            <a:picLocks noChangeAspect="1"/>
          </p:cNvPicPr>
          <p:nvPr/>
        </p:nvPicPr>
        <p:blipFill>
          <a:blip r:embed="rId2"/>
          <a:stretch>
            <a:fillRect/>
          </a:stretch>
        </p:blipFill>
        <p:spPr>
          <a:xfrm>
            <a:off x="2468677" y="868979"/>
            <a:ext cx="5403268" cy="2309813"/>
          </a:xfrm>
          <a:prstGeom prst="rect">
            <a:avLst/>
          </a:prstGeom>
        </p:spPr>
      </p:pic>
    </p:spTree>
    <p:extLst>
      <p:ext uri="{BB962C8B-B14F-4D97-AF65-F5344CB8AC3E}">
        <p14:creationId xmlns:p14="http://schemas.microsoft.com/office/powerpoint/2010/main" val="230608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365125"/>
            <a:ext cx="10515600" cy="775053"/>
          </a:xfrm>
        </p:spPr>
        <p:txBody>
          <a:bodyPr>
            <a:normAutofit/>
          </a:bodyPr>
          <a:lstStyle/>
          <a:p>
            <a:r>
              <a:rPr lang="en-US" sz="3200" b="1" dirty="0">
                <a:latin typeface="Times New Roman" panose="02020603050405020304" pitchFamily="18" charset="0"/>
                <a:cs typeface="Times New Roman" panose="02020603050405020304" pitchFamily="18" charset="0"/>
              </a:rPr>
              <a:t>Formulation of SRCNN</a:t>
            </a:r>
          </a:p>
        </p:txBody>
      </p:sp>
      <p:sp>
        <p:nvSpPr>
          <p:cNvPr id="10" name="Content Placeholder 9"/>
          <p:cNvSpPr>
            <a:spLocks noGrp="1"/>
          </p:cNvSpPr>
          <p:nvPr>
            <p:ph idx="1"/>
          </p:nvPr>
        </p:nvSpPr>
        <p:spPr>
          <a:xfrm>
            <a:off x="838200" y="1307100"/>
            <a:ext cx="10515600" cy="539608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Bicubic Interpolation – upscale low-resolution image to desired size.</a:t>
            </a:r>
          </a:p>
          <a:p>
            <a:r>
              <a:rPr lang="en-US" dirty="0">
                <a:latin typeface="Times New Roman" panose="02020603050405020304" pitchFamily="18" charset="0"/>
                <a:cs typeface="Times New Roman" panose="02020603050405020304" pitchFamily="18" charset="0"/>
              </a:rPr>
              <a:t>Interpolated image – Y </a:t>
            </a:r>
          </a:p>
          <a:p>
            <a:r>
              <a:rPr lang="en-US" dirty="0">
                <a:latin typeface="Times New Roman" panose="02020603050405020304" pitchFamily="18" charset="0"/>
                <a:cs typeface="Times New Roman" panose="02020603050405020304" pitchFamily="18" charset="0"/>
              </a:rPr>
              <a:t>Recover Y from F(Y) which is similar to ground truth image X</a:t>
            </a:r>
          </a:p>
          <a:p>
            <a:r>
              <a:rPr lang="en-US" b="1" dirty="0">
                <a:latin typeface="Times New Roman" panose="02020603050405020304" pitchFamily="18" charset="0"/>
                <a:cs typeface="Times New Roman" panose="02020603050405020304" pitchFamily="18" charset="0"/>
              </a:rPr>
              <a:t>Patch extraction and representation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extracts patches from the low-resolution image Y and represents each patch as a high dimensional vector.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These vectors comprise a set of feature maps, of which the number equals to the dimensionality of the vectors.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our first layer is expressed as an operation F1:</a:t>
            </a:r>
          </a:p>
          <a:p>
            <a:pPr marL="0" indent="0">
              <a:buNone/>
            </a:pPr>
            <a:r>
              <a:rPr lang="en-US" dirty="0">
                <a:latin typeface="Times New Roman" panose="02020603050405020304" pitchFamily="18" charset="0"/>
                <a:cs typeface="Times New Roman" panose="02020603050405020304" pitchFamily="18" charset="0"/>
              </a:rPr>
              <a:t>                        F1(Y) = max(0,W1*Y+B1)</a:t>
            </a:r>
          </a:p>
          <a:p>
            <a:pPr marL="0" indent="0">
              <a:buNone/>
            </a:pPr>
            <a:r>
              <a:rPr lang="en-US" dirty="0">
                <a:latin typeface="Times New Roman" panose="02020603050405020304" pitchFamily="18" charset="0"/>
                <a:cs typeface="Times New Roman" panose="02020603050405020304" pitchFamily="18" charset="0"/>
              </a:rPr>
              <a:t>     where W1 = filters, B1 = biases, * = convolutional operation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W1 corresponds to n1 filters of support cXf1Xf1; c= no. of channels in the input image, f1= spatial size of a filter</a:t>
            </a:r>
          </a:p>
        </p:txBody>
      </p:sp>
    </p:spTree>
    <p:extLst>
      <p:ext uri="{BB962C8B-B14F-4D97-AF65-F5344CB8AC3E}">
        <p14:creationId xmlns:p14="http://schemas.microsoft.com/office/powerpoint/2010/main" val="17834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417689"/>
            <a:ext cx="10515600" cy="5542844"/>
          </a:xfrm>
        </p:spPr>
        <p:txBody>
          <a:bodyPr>
            <a:normAutofit fontScale="92500"/>
          </a:bodyPr>
          <a:lstStyle/>
          <a:p>
            <a:r>
              <a:rPr lang="en-US" b="1" dirty="0">
                <a:latin typeface="Times New Roman" panose="02020603050405020304" pitchFamily="18" charset="0"/>
                <a:cs typeface="Times New Roman" panose="02020603050405020304" pitchFamily="18" charset="0"/>
              </a:rPr>
              <a:t>Non-linear mapping</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From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stage we obtain an n1-Dimensional feature for each patch</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stage we map each of these n1-Dimentional vector into an n2-Dimentional one.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Equivalent to applying n2 filters.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operation of the second layer is:</a:t>
            </a:r>
          </a:p>
          <a:p>
            <a:pPr marL="0" indent="0">
              <a:buNone/>
            </a:pPr>
            <a:r>
              <a:rPr lang="en-US" dirty="0">
                <a:latin typeface="Times New Roman" panose="02020603050405020304" pitchFamily="18" charset="0"/>
                <a:cs typeface="Times New Roman" panose="02020603050405020304" pitchFamily="18" charset="0"/>
              </a:rPr>
              <a:t>        		F2(Y) = max(0,W2*F1(Y)+B2)</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Here W2 contains n2 filters of size n1Xf2Xf2, and B2 is n2-dimensional.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Each of the output n2-dimensional vectors is conceptually a representation of a high-resolution patch that will be used for reconstruction.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is possible to add more convolutional layers to increase non-linearity.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Increases complexity</a:t>
            </a:r>
          </a:p>
        </p:txBody>
      </p:sp>
    </p:spTree>
    <p:extLst>
      <p:ext uri="{BB962C8B-B14F-4D97-AF65-F5344CB8AC3E}">
        <p14:creationId xmlns:p14="http://schemas.microsoft.com/office/powerpoint/2010/main" val="424151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49489" y="857956"/>
            <a:ext cx="10515600" cy="4933243"/>
          </a:xfrm>
        </p:spPr>
        <p:txBody>
          <a:bodyPr>
            <a:normAutofit lnSpcReduction="10000"/>
          </a:bodyPr>
          <a:lstStyle/>
          <a:p>
            <a:r>
              <a:rPr lang="en-US" sz="2600" b="1" dirty="0">
                <a:latin typeface="Times New Roman" panose="02020603050405020304" pitchFamily="18" charset="0"/>
                <a:cs typeface="Times New Roman" panose="02020603050405020304" pitchFamily="18" charset="0"/>
              </a:rPr>
              <a:t>Reconstruction</a:t>
            </a:r>
          </a:p>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 we define a convolutional layer to produce the final high-resolution image. This image is expected to be similar to the ground truth X.</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convolutional layer defined to produce final high-resolution image is,</a:t>
            </a:r>
          </a:p>
          <a:p>
            <a:pPr marL="0" indent="0">
              <a:buNone/>
            </a:pPr>
            <a:r>
              <a:rPr lang="en-US" sz="2400" dirty="0">
                <a:latin typeface="Times New Roman" panose="02020603050405020304" pitchFamily="18" charset="0"/>
                <a:cs typeface="Times New Roman" panose="02020603050405020304" pitchFamily="18" charset="0"/>
              </a:rPr>
              <a:t>		F(Y) = W3* F2(Y)+B3</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Here W3 corresponds to c filters of a size n2Xf3Xf3, and B3 is a c-dimensional vector.</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representation of HR patches are in image domain, then the filter acts like an averaging filter</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represented in other domain first W3 projects the coefficient into image domain and then perform averaging.</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All these 3 operations together form a convolutional neural network (CNN)</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83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Sparse-Coding-Based method in view of CNN</a:t>
            </a:r>
          </a:p>
        </p:txBody>
      </p:sp>
      <p:sp>
        <p:nvSpPr>
          <p:cNvPr id="4" name="Content Placeholder 3"/>
          <p:cNvSpPr>
            <a:spLocks noGrp="1"/>
          </p:cNvSpPr>
          <p:nvPr>
            <p:ph idx="1"/>
          </p:nvPr>
        </p:nvSpPr>
        <p:spPr>
          <a:xfrm>
            <a:off x="828583" y="1278384"/>
            <a:ext cx="10515600" cy="5836027"/>
          </a:xfrm>
        </p:spPr>
        <p:txBody>
          <a:bodyPr>
            <a:normAutofit/>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 f1Xf1 low-resolution patch is extracted from the input image.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Then the sparse coding solver will first project the patch onto a (low-resolution) dictionary.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the dictionary size is n1, this is equivalent to applying n1 linear filters (f1X f1) on the input image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442" y="1553269"/>
            <a:ext cx="7097115" cy="2705478"/>
          </a:xfrm>
          <a:prstGeom prst="rect">
            <a:avLst/>
          </a:prstGeom>
        </p:spPr>
      </p:pic>
    </p:spTree>
    <p:extLst>
      <p:ext uri="{BB962C8B-B14F-4D97-AF65-F5344CB8AC3E}">
        <p14:creationId xmlns:p14="http://schemas.microsoft.com/office/powerpoint/2010/main" val="12401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TotalTime>
  <Words>1418</Words>
  <Application>Microsoft Office PowerPoint</Application>
  <PresentationFormat>Widescreen</PresentationFormat>
  <Paragraphs>169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Image Super-Resolution Using Deep Convolutional Networks </vt:lpstr>
      <vt:lpstr>Introduction</vt:lpstr>
      <vt:lpstr>Sparse-Coding based method</vt:lpstr>
      <vt:lpstr>CNN Method </vt:lpstr>
      <vt:lpstr>PowerPoint Presentation</vt:lpstr>
      <vt:lpstr>Formulation of SRCNN</vt:lpstr>
      <vt:lpstr>PowerPoint Presentation</vt:lpstr>
      <vt:lpstr>PowerPoint Presentation</vt:lpstr>
      <vt:lpstr>Sparse-Coding-Based method in view of CNN</vt:lpstr>
      <vt:lpstr>PowerPoint Presentation</vt:lpstr>
      <vt:lpstr>Training </vt:lpstr>
      <vt:lpstr>Training Data</vt:lpstr>
      <vt:lpstr>PowerPoint Presentation</vt:lpstr>
      <vt:lpstr>Learned filters for Super-Resolution</vt:lpstr>
      <vt:lpstr>Model Performance and Tradeoffs</vt:lpstr>
      <vt:lpstr> Demo</vt:lpstr>
      <vt:lpstr>Comparison to state-of-the-arts</vt:lpstr>
      <vt:lpstr>Experiments on color channels</vt:lpstr>
      <vt:lpstr>PowerPoint Presentation</vt:lpstr>
      <vt:lpstr>Results on color channels</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Super-Resolution Using Deep Convolutional Networks</dc:title>
  <dc:creator>Sandhya Bairi</dc:creator>
  <cp:lastModifiedBy>vasista avinash</cp:lastModifiedBy>
  <cp:revision>54</cp:revision>
  <dcterms:created xsi:type="dcterms:W3CDTF">2017-03-01T15:33:48Z</dcterms:created>
  <dcterms:modified xsi:type="dcterms:W3CDTF">2018-11-27T20:19:32Z</dcterms:modified>
</cp:coreProperties>
</file>