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3"/>
  </p:notesMasterIdLst>
  <p:sldIdLst>
    <p:sldId id="256" r:id="rId2"/>
    <p:sldId id="263" r:id="rId3"/>
    <p:sldId id="259" r:id="rId4"/>
    <p:sldId id="302" r:id="rId5"/>
    <p:sldId id="303" r:id="rId6"/>
    <p:sldId id="304" r:id="rId7"/>
    <p:sldId id="305" r:id="rId8"/>
    <p:sldId id="306" r:id="rId9"/>
    <p:sldId id="307" r:id="rId10"/>
    <p:sldId id="308" r:id="rId11"/>
    <p:sldId id="271" r:id="rId12"/>
  </p:sldIdLst>
  <p:sldSz cx="9144000" cy="5143500" type="screen16x9"/>
  <p:notesSz cx="6858000" cy="9144000"/>
  <p:embeddedFontLst>
    <p:embeddedFont>
      <p:font typeface="Consolas" panose="020B0609020204030204" pitchFamily="49" charset="0"/>
      <p:regular r:id="rId14"/>
      <p:bold r:id="rId15"/>
      <p:italic r:id="rId16"/>
      <p:boldItalic r:id="rId17"/>
    </p:embeddedFont>
    <p:embeddedFont>
      <p:font typeface="Montserrat" panose="00000500000000000000" pitchFamily="2" charset="0"/>
      <p:regular r:id="rId18"/>
      <p:bold r:id="rId19"/>
      <p:italic r:id="rId20"/>
      <p:boldItalic r:id="rId21"/>
    </p:embeddedFont>
    <p:embeddedFont>
      <p:font typeface="VT323"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7B3CA0-7D95-4589-A380-95B8C6CA9E4C}">
  <a:tblStyle styleId="{E87B3CA0-7D95-4589-A380-95B8C6CA9E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003bd6ff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003bd6f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0202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530745b07e_2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1530745b07e_2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530745b07e_2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530745b07e_2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003bd6ff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003bd6f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003bd6ff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003bd6f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7102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003bd6ff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003bd6f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5123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003bd6ff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003bd6f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4475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003bd6ff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003bd6f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7126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003bd6ff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003bd6f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1780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003bd6ff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003bd6f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0609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78550" y="258300"/>
            <a:ext cx="8586900" cy="4626900"/>
            <a:chOff x="278550" y="258300"/>
            <a:chExt cx="8586900" cy="4626900"/>
          </a:xfrm>
        </p:grpSpPr>
        <p:sp>
          <p:nvSpPr>
            <p:cNvPr id="10" name="Google Shape;10;p2"/>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 name="Google Shape;15;p2"/>
          <p:cNvSpPr txBox="1">
            <a:spLocks noGrp="1"/>
          </p:cNvSpPr>
          <p:nvPr>
            <p:ph type="ctrTitle"/>
          </p:nvPr>
        </p:nvSpPr>
        <p:spPr>
          <a:xfrm>
            <a:off x="1228500" y="1459350"/>
            <a:ext cx="6687000" cy="1905900"/>
          </a:xfrm>
          <a:prstGeom prst="rect">
            <a:avLst/>
          </a:prstGeom>
          <a:solidFill>
            <a:srgbClr val="BDD918"/>
          </a:solidFill>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500">
                <a:solidFill>
                  <a:schemeClr val="dk2"/>
                </a:solidFill>
                <a:latin typeface="VT323"/>
                <a:ea typeface="VT323"/>
                <a:cs typeface="VT323"/>
                <a:sym typeface="VT323"/>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1228500" y="3365250"/>
            <a:ext cx="6687000" cy="3873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grpSp>
        <p:nvGrpSpPr>
          <p:cNvPr id="48" name="Google Shape;48;p6"/>
          <p:cNvGrpSpPr/>
          <p:nvPr/>
        </p:nvGrpSpPr>
        <p:grpSpPr>
          <a:xfrm>
            <a:off x="278550" y="258300"/>
            <a:ext cx="8586900" cy="4626900"/>
            <a:chOff x="278550" y="258300"/>
            <a:chExt cx="8586900" cy="4626900"/>
          </a:xfrm>
        </p:grpSpPr>
        <p:sp>
          <p:nvSpPr>
            <p:cNvPr id="49" name="Google Shape;49;p6"/>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6"/>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6"/>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6"/>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6"/>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4" name="Google Shape;54;p6"/>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grpSp>
        <p:nvGrpSpPr>
          <p:cNvPr id="65" name="Google Shape;65;p8"/>
          <p:cNvGrpSpPr/>
          <p:nvPr/>
        </p:nvGrpSpPr>
        <p:grpSpPr>
          <a:xfrm>
            <a:off x="278550" y="258300"/>
            <a:ext cx="8586900" cy="4626900"/>
            <a:chOff x="278550" y="258300"/>
            <a:chExt cx="8586900" cy="4626900"/>
          </a:xfrm>
        </p:grpSpPr>
        <p:sp>
          <p:nvSpPr>
            <p:cNvPr id="66" name="Google Shape;66;p8"/>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8"/>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8"/>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8"/>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8"/>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1" name="Google Shape;71;p8"/>
          <p:cNvSpPr txBox="1">
            <a:spLocks noGrp="1"/>
          </p:cNvSpPr>
          <p:nvPr>
            <p:ph type="title"/>
          </p:nvPr>
        </p:nvSpPr>
        <p:spPr>
          <a:xfrm>
            <a:off x="2117850" y="1026900"/>
            <a:ext cx="4908300" cy="3089700"/>
          </a:xfrm>
          <a:prstGeom prst="rect">
            <a:avLst/>
          </a:prstGeom>
          <a:solidFill>
            <a:schemeClr val="accent1"/>
          </a:solidFill>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600">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grpSp>
        <p:nvGrpSpPr>
          <p:cNvPr id="73" name="Google Shape;73;p9"/>
          <p:cNvGrpSpPr/>
          <p:nvPr/>
        </p:nvGrpSpPr>
        <p:grpSpPr>
          <a:xfrm>
            <a:off x="278550" y="258300"/>
            <a:ext cx="8586900" cy="4626900"/>
            <a:chOff x="278550" y="258300"/>
            <a:chExt cx="8586900" cy="4626900"/>
          </a:xfrm>
        </p:grpSpPr>
        <p:sp>
          <p:nvSpPr>
            <p:cNvPr id="74" name="Google Shape;74;p9"/>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9"/>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9"/>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9"/>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9"/>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9" name="Google Shape;79;p9"/>
          <p:cNvSpPr txBox="1">
            <a:spLocks noGrp="1"/>
          </p:cNvSpPr>
          <p:nvPr>
            <p:ph type="title"/>
          </p:nvPr>
        </p:nvSpPr>
        <p:spPr>
          <a:xfrm>
            <a:off x="2083225" y="1247125"/>
            <a:ext cx="4977600" cy="9609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SzPts val="4200"/>
              <a:buNone/>
              <a:defRPr sz="7200">
                <a:solidFill>
                  <a:schemeClr val="dk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0" name="Google Shape;80;p9"/>
          <p:cNvSpPr txBox="1">
            <a:spLocks noGrp="1"/>
          </p:cNvSpPr>
          <p:nvPr>
            <p:ph type="subTitle" idx="1"/>
          </p:nvPr>
        </p:nvSpPr>
        <p:spPr>
          <a:xfrm>
            <a:off x="2083225" y="2207988"/>
            <a:ext cx="4977600" cy="1688400"/>
          </a:xfrm>
          <a:prstGeom prst="rect">
            <a:avLst/>
          </a:prstGeom>
          <a:solidFill>
            <a:schemeClr val="lt2"/>
          </a:solidFill>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24"/>
        <p:cNvGrpSpPr/>
        <p:nvPr/>
      </p:nvGrpSpPr>
      <p:grpSpPr>
        <a:xfrm>
          <a:off x="0" y="0"/>
          <a:ext cx="0" cy="0"/>
          <a:chOff x="0" y="0"/>
          <a:chExt cx="0" cy="0"/>
        </a:xfrm>
      </p:grpSpPr>
      <p:grpSp>
        <p:nvGrpSpPr>
          <p:cNvPr id="225" name="Google Shape;225;p23"/>
          <p:cNvGrpSpPr/>
          <p:nvPr/>
        </p:nvGrpSpPr>
        <p:grpSpPr>
          <a:xfrm>
            <a:off x="278550" y="258300"/>
            <a:ext cx="8586900" cy="4626900"/>
            <a:chOff x="278550" y="258300"/>
            <a:chExt cx="8586900" cy="4626900"/>
          </a:xfrm>
        </p:grpSpPr>
        <p:sp>
          <p:nvSpPr>
            <p:cNvPr id="226" name="Google Shape;226;p2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2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2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2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2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231"/>
        <p:cNvGrpSpPr/>
        <p:nvPr/>
      </p:nvGrpSpPr>
      <p:grpSpPr>
        <a:xfrm>
          <a:off x="0" y="0"/>
          <a:ext cx="0" cy="0"/>
          <a:chOff x="0" y="0"/>
          <a:chExt cx="0" cy="0"/>
        </a:xfrm>
      </p:grpSpPr>
      <p:grpSp>
        <p:nvGrpSpPr>
          <p:cNvPr id="232" name="Google Shape;232;p24"/>
          <p:cNvGrpSpPr/>
          <p:nvPr/>
        </p:nvGrpSpPr>
        <p:grpSpPr>
          <a:xfrm>
            <a:off x="2122627" y="1251953"/>
            <a:ext cx="4898826" cy="2639646"/>
            <a:chOff x="278550" y="258300"/>
            <a:chExt cx="8586900" cy="4626900"/>
          </a:xfrm>
        </p:grpSpPr>
        <p:sp>
          <p:nvSpPr>
            <p:cNvPr id="233" name="Google Shape;233;p24"/>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24"/>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24"/>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24"/>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24"/>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507025"/>
            <a:ext cx="7901700" cy="800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1pPr>
            <a:lvl2pPr lvl="1">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2pPr>
            <a:lvl3pPr lvl="2">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3pPr>
            <a:lvl4pPr lvl="3">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4pPr>
            <a:lvl5pPr lvl="4">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5pPr>
            <a:lvl6pPr lvl="5">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6pPr>
            <a:lvl7pPr lvl="6">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7pPr>
            <a:lvl8pPr lvl="7">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8pPr>
            <a:lvl9pPr lvl="8">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8" r:id="rId5"/>
    <p:sldLayoutId id="2147483669" r:id="rId6"/>
    <p:sldLayoutId id="214748367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a:spLocks noGrp="1"/>
          </p:cNvSpPr>
          <p:nvPr>
            <p:ph type="ctrTitle"/>
          </p:nvPr>
        </p:nvSpPr>
        <p:spPr>
          <a:xfrm>
            <a:off x="1228500" y="1459350"/>
            <a:ext cx="6687000" cy="190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dirty="0"/>
              <a:t>Paradiqma növləri</a:t>
            </a:r>
            <a:endParaRPr dirty="0"/>
          </a:p>
        </p:txBody>
      </p:sp>
      <p:sp>
        <p:nvSpPr>
          <p:cNvPr id="249" name="Google Shape;249;p28"/>
          <p:cNvSpPr txBox="1">
            <a:spLocks noGrp="1"/>
          </p:cNvSpPr>
          <p:nvPr>
            <p:ph type="subTitle" idx="1"/>
          </p:nvPr>
        </p:nvSpPr>
        <p:spPr>
          <a:xfrm>
            <a:off x="1228500" y="3365250"/>
            <a:ext cx="6687000" cy="38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z-Latn-AZ" dirty="0"/>
              <a:t>Vasiv Huseynov</a:t>
            </a:r>
            <a:endParaRPr dirty="0"/>
          </a:p>
        </p:txBody>
      </p:sp>
      <p:grpSp>
        <p:nvGrpSpPr>
          <p:cNvPr id="250" name="Google Shape;250;p28"/>
          <p:cNvGrpSpPr/>
          <p:nvPr/>
        </p:nvGrpSpPr>
        <p:grpSpPr>
          <a:xfrm>
            <a:off x="8561875" y="1266275"/>
            <a:ext cx="144000" cy="3342300"/>
            <a:chOff x="8561875" y="1266275"/>
            <a:chExt cx="144000" cy="3342300"/>
          </a:xfrm>
        </p:grpSpPr>
        <p:sp>
          <p:nvSpPr>
            <p:cNvPr id="251" name="Google Shape;251;p28"/>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2" name="Google Shape;252;p28"/>
            <p:cNvGrpSpPr/>
            <p:nvPr/>
          </p:nvGrpSpPr>
          <p:grpSpPr>
            <a:xfrm>
              <a:off x="8561875" y="1266275"/>
              <a:ext cx="144000" cy="144000"/>
              <a:chOff x="8561875" y="1266275"/>
              <a:chExt cx="144000" cy="144000"/>
            </a:xfrm>
          </p:grpSpPr>
          <p:sp>
            <p:nvSpPr>
              <p:cNvPr id="253" name="Google Shape;253;p28">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28"/>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 name="Google Shape;255;p28"/>
            <p:cNvGrpSpPr/>
            <p:nvPr/>
          </p:nvGrpSpPr>
          <p:grpSpPr>
            <a:xfrm>
              <a:off x="8561875" y="4464575"/>
              <a:ext cx="144000" cy="144000"/>
              <a:chOff x="8561875" y="4464575"/>
              <a:chExt cx="144000" cy="144000"/>
            </a:xfrm>
          </p:grpSpPr>
          <p:sp>
            <p:nvSpPr>
              <p:cNvPr id="256" name="Google Shape;256;p28">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28"/>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58" name="Google Shape;258;p28"/>
          <p:cNvSpPr/>
          <p:nvPr/>
        </p:nvSpPr>
        <p:spPr>
          <a:xfrm>
            <a:off x="8567350" y="1415075"/>
            <a:ext cx="134400" cy="94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1"/>
          <p:cNvSpPr txBox="1">
            <a:spLocks noGrp="1"/>
          </p:cNvSpPr>
          <p:nvPr>
            <p:ph type="title"/>
          </p:nvPr>
        </p:nvSpPr>
        <p:spPr>
          <a:xfrm>
            <a:off x="1319325" y="1092513"/>
            <a:ext cx="6505350" cy="9608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sz="4400" dirty="0">
                <a:solidFill>
                  <a:schemeClr val="bg2"/>
                </a:solidFill>
              </a:rPr>
              <a:t>Verilənlər bazasının emalı</a:t>
            </a:r>
            <a:endParaRPr sz="4400" dirty="0">
              <a:solidFill>
                <a:schemeClr val="bg2"/>
              </a:solidFill>
            </a:endParaRPr>
          </a:p>
        </p:txBody>
      </p:sp>
      <p:sp>
        <p:nvSpPr>
          <p:cNvPr id="308" name="Google Shape;308;p31"/>
          <p:cNvSpPr txBox="1">
            <a:spLocks noGrp="1"/>
          </p:cNvSpPr>
          <p:nvPr>
            <p:ph type="subTitle" idx="1"/>
          </p:nvPr>
        </p:nvSpPr>
        <p:spPr>
          <a:xfrm>
            <a:off x="1319325" y="2053375"/>
            <a:ext cx="6505350" cy="25341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b="0" i="0" dirty="0">
                <a:solidFill>
                  <a:schemeClr val="tx1"/>
                </a:solidFill>
                <a:effectLst/>
                <a:latin typeface="Montserrat" panose="00000500000000000000" pitchFamily="2" charset="0"/>
              </a:rPr>
              <a:t>Bu proqramlaşdırma metodologiyası verilənlərə və onların hərəkətinə əsaslanır. Proqram ifadələri bir sıra addımların kodlaşdırılmasından daha çox verilənlərlə müəyyən edilir. Nümunə olaraq deyə bilərik ki, qarşımızda plov var və orda ət, qara, kişmiş və s. </a:t>
            </a:r>
            <a:r>
              <a:rPr lang="az-Latn-AZ" dirty="0">
                <a:solidFill>
                  <a:schemeClr val="tx1"/>
                </a:solidFill>
                <a:latin typeface="Montserrat" panose="00000500000000000000" pitchFamily="2" charset="0"/>
              </a:rPr>
              <a:t>var</a:t>
            </a:r>
          </a:p>
        </p:txBody>
      </p:sp>
      <p:grpSp>
        <p:nvGrpSpPr>
          <p:cNvPr id="309" name="Google Shape;309;p31"/>
          <p:cNvGrpSpPr/>
          <p:nvPr/>
        </p:nvGrpSpPr>
        <p:grpSpPr>
          <a:xfrm>
            <a:off x="8561875" y="1266275"/>
            <a:ext cx="144000" cy="3342300"/>
            <a:chOff x="8561875" y="1266275"/>
            <a:chExt cx="144000" cy="3342300"/>
          </a:xfrm>
        </p:grpSpPr>
        <p:sp>
          <p:nvSpPr>
            <p:cNvPr id="310" name="Google Shape;310;p31"/>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1" name="Google Shape;311;p31"/>
            <p:cNvGrpSpPr/>
            <p:nvPr/>
          </p:nvGrpSpPr>
          <p:grpSpPr>
            <a:xfrm>
              <a:off x="8561875" y="1266275"/>
              <a:ext cx="144000" cy="144000"/>
              <a:chOff x="8561875" y="1266275"/>
              <a:chExt cx="144000" cy="144000"/>
            </a:xfrm>
          </p:grpSpPr>
          <p:sp>
            <p:nvSpPr>
              <p:cNvPr id="312" name="Google Shape;312;p31">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31"/>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4" name="Google Shape;314;p31"/>
            <p:cNvGrpSpPr/>
            <p:nvPr/>
          </p:nvGrpSpPr>
          <p:grpSpPr>
            <a:xfrm>
              <a:off x="8561875" y="4464575"/>
              <a:ext cx="144000" cy="144000"/>
              <a:chOff x="8561875" y="4464575"/>
              <a:chExt cx="144000" cy="144000"/>
            </a:xfrm>
          </p:grpSpPr>
          <p:sp>
            <p:nvSpPr>
              <p:cNvPr id="315" name="Google Shape;315;p31">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31"/>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17" name="Google Shape;317;p31"/>
          <p:cNvSpPr/>
          <p:nvPr/>
        </p:nvSpPr>
        <p:spPr>
          <a:xfrm>
            <a:off x="8571475" y="2842167"/>
            <a:ext cx="134400" cy="94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9909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3"/>
          <p:cNvSpPr txBox="1">
            <a:spLocks noGrp="1"/>
          </p:cNvSpPr>
          <p:nvPr>
            <p:ph type="title"/>
          </p:nvPr>
        </p:nvSpPr>
        <p:spPr>
          <a:xfrm>
            <a:off x="2117850" y="1026900"/>
            <a:ext cx="4908300" cy="30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sz="7200" dirty="0"/>
              <a:t>100 bal üçün təşəkkürlər</a:t>
            </a:r>
            <a:endParaRPr sz="7200" dirty="0"/>
          </a:p>
        </p:txBody>
      </p:sp>
      <p:grpSp>
        <p:nvGrpSpPr>
          <p:cNvPr id="674" name="Google Shape;674;p43"/>
          <p:cNvGrpSpPr/>
          <p:nvPr/>
        </p:nvGrpSpPr>
        <p:grpSpPr>
          <a:xfrm>
            <a:off x="8561875" y="1266275"/>
            <a:ext cx="144000" cy="3342300"/>
            <a:chOff x="8561875" y="1266275"/>
            <a:chExt cx="144000" cy="3342300"/>
          </a:xfrm>
        </p:grpSpPr>
        <p:sp>
          <p:nvSpPr>
            <p:cNvPr id="675" name="Google Shape;675;p43"/>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76" name="Google Shape;676;p43"/>
            <p:cNvGrpSpPr/>
            <p:nvPr/>
          </p:nvGrpSpPr>
          <p:grpSpPr>
            <a:xfrm>
              <a:off x="8561875" y="1266275"/>
              <a:ext cx="144000" cy="144000"/>
              <a:chOff x="8561875" y="1266275"/>
              <a:chExt cx="144000" cy="144000"/>
            </a:xfrm>
          </p:grpSpPr>
          <p:sp>
            <p:nvSpPr>
              <p:cNvPr id="677" name="Google Shape;677;p43">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43"/>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9" name="Google Shape;679;p43"/>
            <p:cNvGrpSpPr/>
            <p:nvPr/>
          </p:nvGrpSpPr>
          <p:grpSpPr>
            <a:xfrm>
              <a:off x="8561875" y="4464575"/>
              <a:ext cx="144000" cy="144000"/>
              <a:chOff x="8561875" y="4464575"/>
              <a:chExt cx="144000" cy="144000"/>
            </a:xfrm>
          </p:grpSpPr>
          <p:sp>
            <p:nvSpPr>
              <p:cNvPr id="680" name="Google Shape;680;p43">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43"/>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82" name="Google Shape;682;p43"/>
          <p:cNvSpPr/>
          <p:nvPr/>
        </p:nvSpPr>
        <p:spPr>
          <a:xfrm>
            <a:off x="8566675" y="4362955"/>
            <a:ext cx="134400" cy="94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5"/>
          <p:cNvSpPr txBox="1">
            <a:spLocks noGrp="1"/>
          </p:cNvSpPr>
          <p:nvPr>
            <p:ph type="title"/>
          </p:nvPr>
        </p:nvSpPr>
        <p:spPr>
          <a:xfrm>
            <a:off x="1079638" y="565215"/>
            <a:ext cx="6984723" cy="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dirty="0"/>
              <a:t>Paradiqma özü 2 yerə bölünür</a:t>
            </a:r>
            <a:endParaRPr dirty="0"/>
          </a:p>
        </p:txBody>
      </p:sp>
      <p:cxnSp>
        <p:nvCxnSpPr>
          <p:cNvPr id="416" name="Google Shape;416;p35"/>
          <p:cNvCxnSpPr>
            <a:cxnSpLocks/>
          </p:cNvCxnSpPr>
          <p:nvPr/>
        </p:nvCxnSpPr>
        <p:spPr>
          <a:xfrm>
            <a:off x="4441577" y="2270426"/>
            <a:ext cx="0" cy="1645200"/>
          </a:xfrm>
          <a:prstGeom prst="straightConnector1">
            <a:avLst/>
          </a:prstGeom>
          <a:noFill/>
          <a:ln w="19050" cap="flat" cmpd="sng">
            <a:solidFill>
              <a:schemeClr val="accent1"/>
            </a:solidFill>
            <a:prstDash val="solid"/>
            <a:round/>
            <a:headEnd type="none" w="med" len="med"/>
            <a:tailEnd type="none" w="med" len="med"/>
          </a:ln>
        </p:spPr>
      </p:cxnSp>
      <p:sp>
        <p:nvSpPr>
          <p:cNvPr id="419" name="Google Shape;419;p35"/>
          <p:cNvSpPr txBox="1"/>
          <p:nvPr/>
        </p:nvSpPr>
        <p:spPr>
          <a:xfrm>
            <a:off x="1029891" y="1441774"/>
            <a:ext cx="2068800" cy="640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az-Latn-AZ" sz="3000" dirty="0">
                <a:solidFill>
                  <a:schemeClr val="dk1"/>
                </a:solidFill>
                <a:latin typeface="VT323"/>
                <a:ea typeface="VT323"/>
                <a:cs typeface="VT323"/>
                <a:sym typeface="VT323"/>
              </a:rPr>
              <a:t>İmperativ</a:t>
            </a:r>
            <a:endParaRPr sz="3000" dirty="0">
              <a:solidFill>
                <a:schemeClr val="dk1"/>
              </a:solidFill>
              <a:latin typeface="VT323"/>
              <a:ea typeface="VT323"/>
              <a:cs typeface="VT323"/>
              <a:sym typeface="VT323"/>
            </a:endParaRPr>
          </a:p>
        </p:txBody>
      </p:sp>
      <p:sp>
        <p:nvSpPr>
          <p:cNvPr id="420" name="Google Shape;420;p35"/>
          <p:cNvSpPr txBox="1"/>
          <p:nvPr/>
        </p:nvSpPr>
        <p:spPr>
          <a:xfrm>
            <a:off x="5274577" y="1405512"/>
            <a:ext cx="2454300" cy="640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az-Latn-AZ" sz="3000" dirty="0">
                <a:solidFill>
                  <a:schemeClr val="dk1"/>
                </a:solidFill>
                <a:latin typeface="VT323"/>
                <a:ea typeface="VT323"/>
                <a:cs typeface="VT323"/>
                <a:sym typeface="VT323"/>
              </a:rPr>
              <a:t>Deklarativ</a:t>
            </a:r>
            <a:endParaRPr sz="3000" dirty="0">
              <a:solidFill>
                <a:schemeClr val="dk1"/>
              </a:solidFill>
              <a:latin typeface="VT323"/>
              <a:ea typeface="VT323"/>
              <a:cs typeface="VT323"/>
              <a:sym typeface="VT323"/>
            </a:endParaRPr>
          </a:p>
        </p:txBody>
      </p:sp>
      <p:sp>
        <p:nvSpPr>
          <p:cNvPr id="421" name="Google Shape;421;p35"/>
          <p:cNvSpPr/>
          <p:nvPr/>
        </p:nvSpPr>
        <p:spPr>
          <a:xfrm>
            <a:off x="511353" y="2193575"/>
            <a:ext cx="121200" cy="121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22" name="Google Shape;422;p35"/>
          <p:cNvCxnSpPr>
            <a:stCxn id="421" idx="2"/>
            <a:endCxn id="423" idx="0"/>
          </p:cNvCxnSpPr>
          <p:nvPr/>
        </p:nvCxnSpPr>
        <p:spPr>
          <a:xfrm>
            <a:off x="571953" y="2314775"/>
            <a:ext cx="0" cy="1650300"/>
          </a:xfrm>
          <a:prstGeom prst="straightConnector1">
            <a:avLst/>
          </a:prstGeom>
          <a:noFill/>
          <a:ln w="19050" cap="flat" cmpd="sng">
            <a:solidFill>
              <a:schemeClr val="accent1"/>
            </a:solidFill>
            <a:prstDash val="solid"/>
            <a:round/>
            <a:headEnd type="none" w="med" len="med"/>
            <a:tailEnd type="none" w="med" len="med"/>
          </a:ln>
        </p:spPr>
      </p:cxnSp>
      <p:sp>
        <p:nvSpPr>
          <p:cNvPr id="428" name="Google Shape;428;p35"/>
          <p:cNvSpPr/>
          <p:nvPr/>
        </p:nvSpPr>
        <p:spPr>
          <a:xfrm>
            <a:off x="511353" y="3080712"/>
            <a:ext cx="121200" cy="121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35"/>
          <p:cNvSpPr/>
          <p:nvPr/>
        </p:nvSpPr>
        <p:spPr>
          <a:xfrm>
            <a:off x="4380977" y="3910412"/>
            <a:ext cx="121200" cy="121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35"/>
          <p:cNvSpPr/>
          <p:nvPr/>
        </p:nvSpPr>
        <p:spPr>
          <a:xfrm>
            <a:off x="4380977" y="3028612"/>
            <a:ext cx="121200" cy="121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35"/>
          <p:cNvSpPr/>
          <p:nvPr/>
        </p:nvSpPr>
        <p:spPr>
          <a:xfrm>
            <a:off x="4380977" y="2144099"/>
            <a:ext cx="121200" cy="121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35"/>
          <p:cNvSpPr txBox="1"/>
          <p:nvPr/>
        </p:nvSpPr>
        <p:spPr>
          <a:xfrm>
            <a:off x="675907" y="2162368"/>
            <a:ext cx="2639856" cy="446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az-Latn-AZ" sz="2600" dirty="0">
                <a:solidFill>
                  <a:schemeClr val="dk1"/>
                </a:solidFill>
                <a:latin typeface="VT323"/>
                <a:ea typeface="VT323"/>
                <a:cs typeface="VT323"/>
                <a:sym typeface="VT323"/>
              </a:rPr>
              <a:t>Prosedur</a:t>
            </a:r>
            <a:endParaRPr sz="2600" dirty="0">
              <a:solidFill>
                <a:schemeClr val="dk1"/>
              </a:solidFill>
              <a:latin typeface="VT323"/>
              <a:ea typeface="VT323"/>
              <a:cs typeface="VT323"/>
              <a:sym typeface="VT323"/>
            </a:endParaRPr>
          </a:p>
        </p:txBody>
      </p:sp>
      <p:sp>
        <p:nvSpPr>
          <p:cNvPr id="423" name="Google Shape;423;p35"/>
          <p:cNvSpPr/>
          <p:nvPr/>
        </p:nvSpPr>
        <p:spPr>
          <a:xfrm>
            <a:off x="511353" y="3965150"/>
            <a:ext cx="121200" cy="121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35"/>
          <p:cNvSpPr txBox="1"/>
          <p:nvPr/>
        </p:nvSpPr>
        <p:spPr>
          <a:xfrm>
            <a:off x="614317" y="3806500"/>
            <a:ext cx="2288100" cy="446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az-Latn-AZ" sz="2600" dirty="0">
                <a:solidFill>
                  <a:schemeClr val="dk1"/>
                </a:solidFill>
                <a:latin typeface="VT323"/>
                <a:ea typeface="VT323"/>
                <a:cs typeface="VT323"/>
                <a:sym typeface="VT323"/>
              </a:rPr>
              <a:t>Obyekt yönümlü</a:t>
            </a:r>
            <a:endParaRPr sz="2600" dirty="0">
              <a:solidFill>
                <a:schemeClr val="dk1"/>
              </a:solidFill>
              <a:latin typeface="VT323"/>
              <a:ea typeface="VT323"/>
              <a:cs typeface="VT323"/>
              <a:sym typeface="VT323"/>
            </a:endParaRPr>
          </a:p>
        </p:txBody>
      </p:sp>
      <p:sp>
        <p:nvSpPr>
          <p:cNvPr id="435" name="Google Shape;435;p35"/>
          <p:cNvSpPr txBox="1"/>
          <p:nvPr/>
        </p:nvSpPr>
        <p:spPr>
          <a:xfrm>
            <a:off x="614317" y="2978025"/>
            <a:ext cx="2288100" cy="446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az-Latn-AZ" sz="2600" dirty="0">
                <a:solidFill>
                  <a:schemeClr val="dk1"/>
                </a:solidFill>
                <a:latin typeface="VT323"/>
                <a:ea typeface="VT323"/>
                <a:cs typeface="VT323"/>
                <a:sym typeface="VT323"/>
              </a:rPr>
              <a:t>Paralel emal</a:t>
            </a:r>
            <a:endParaRPr sz="2600" dirty="0">
              <a:solidFill>
                <a:schemeClr val="dk1"/>
              </a:solidFill>
              <a:latin typeface="VT323"/>
              <a:ea typeface="VT323"/>
              <a:cs typeface="VT323"/>
              <a:sym typeface="VT323"/>
            </a:endParaRPr>
          </a:p>
        </p:txBody>
      </p:sp>
      <p:sp>
        <p:nvSpPr>
          <p:cNvPr id="437" name="Google Shape;437;p35"/>
          <p:cNvSpPr txBox="1"/>
          <p:nvPr/>
        </p:nvSpPr>
        <p:spPr>
          <a:xfrm>
            <a:off x="4484932" y="2020200"/>
            <a:ext cx="2288100" cy="446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az-Latn-AZ" sz="2600" dirty="0">
                <a:solidFill>
                  <a:schemeClr val="dk1"/>
                </a:solidFill>
                <a:latin typeface="VT323"/>
                <a:ea typeface="VT323"/>
                <a:cs typeface="VT323"/>
                <a:sym typeface="VT323"/>
              </a:rPr>
              <a:t>Məntiqi</a:t>
            </a:r>
            <a:endParaRPr sz="2600" dirty="0">
              <a:solidFill>
                <a:schemeClr val="dk1"/>
              </a:solidFill>
              <a:latin typeface="VT323"/>
              <a:ea typeface="VT323"/>
              <a:cs typeface="VT323"/>
              <a:sym typeface="VT323"/>
            </a:endParaRPr>
          </a:p>
        </p:txBody>
      </p:sp>
      <p:sp>
        <p:nvSpPr>
          <p:cNvPr id="439" name="Google Shape;439;p35"/>
          <p:cNvSpPr txBox="1"/>
          <p:nvPr/>
        </p:nvSpPr>
        <p:spPr>
          <a:xfrm>
            <a:off x="4484932" y="2913350"/>
            <a:ext cx="2288100" cy="446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az-Latn-AZ" sz="2600" dirty="0">
                <a:solidFill>
                  <a:schemeClr val="dk1"/>
                </a:solidFill>
                <a:latin typeface="VT323"/>
                <a:ea typeface="VT323"/>
                <a:cs typeface="VT323"/>
                <a:sym typeface="VT323"/>
              </a:rPr>
              <a:t>Funksional</a:t>
            </a:r>
            <a:endParaRPr sz="2600" dirty="0">
              <a:solidFill>
                <a:schemeClr val="dk1"/>
              </a:solidFill>
              <a:latin typeface="VT323"/>
              <a:ea typeface="VT323"/>
              <a:cs typeface="VT323"/>
              <a:sym typeface="VT323"/>
            </a:endParaRPr>
          </a:p>
        </p:txBody>
      </p:sp>
      <p:sp>
        <p:nvSpPr>
          <p:cNvPr id="441" name="Google Shape;441;p35"/>
          <p:cNvSpPr txBox="1"/>
          <p:nvPr/>
        </p:nvSpPr>
        <p:spPr>
          <a:xfrm>
            <a:off x="4484931" y="3806500"/>
            <a:ext cx="3826269" cy="446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az-Latn-AZ" sz="2600" dirty="0">
                <a:solidFill>
                  <a:schemeClr val="dk1"/>
                </a:solidFill>
                <a:latin typeface="VT323"/>
                <a:ea typeface="VT323"/>
                <a:cs typeface="VT323"/>
                <a:sym typeface="VT323"/>
              </a:rPr>
              <a:t>Verilənlər bazasının emalı</a:t>
            </a:r>
            <a:endParaRPr sz="2600" dirty="0">
              <a:solidFill>
                <a:schemeClr val="dk1"/>
              </a:solidFill>
              <a:latin typeface="VT323"/>
              <a:ea typeface="VT323"/>
              <a:cs typeface="VT323"/>
              <a:sym typeface="VT323"/>
            </a:endParaRPr>
          </a:p>
        </p:txBody>
      </p:sp>
      <p:grpSp>
        <p:nvGrpSpPr>
          <p:cNvPr id="449" name="Google Shape;449;p35"/>
          <p:cNvGrpSpPr/>
          <p:nvPr/>
        </p:nvGrpSpPr>
        <p:grpSpPr>
          <a:xfrm>
            <a:off x="8561875" y="1266275"/>
            <a:ext cx="144000" cy="3342300"/>
            <a:chOff x="8561875" y="1266275"/>
            <a:chExt cx="144000" cy="3342300"/>
          </a:xfrm>
        </p:grpSpPr>
        <p:sp>
          <p:nvSpPr>
            <p:cNvPr id="450" name="Google Shape;450;p35"/>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51" name="Google Shape;451;p35"/>
            <p:cNvGrpSpPr/>
            <p:nvPr/>
          </p:nvGrpSpPr>
          <p:grpSpPr>
            <a:xfrm>
              <a:off x="8561875" y="1266275"/>
              <a:ext cx="144000" cy="144000"/>
              <a:chOff x="8561875" y="1266275"/>
              <a:chExt cx="144000" cy="144000"/>
            </a:xfrm>
          </p:grpSpPr>
          <p:sp>
            <p:nvSpPr>
              <p:cNvPr id="452" name="Google Shape;452;p35">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35"/>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4" name="Google Shape;454;p35"/>
            <p:cNvGrpSpPr/>
            <p:nvPr/>
          </p:nvGrpSpPr>
          <p:grpSpPr>
            <a:xfrm>
              <a:off x="8561875" y="4464575"/>
              <a:ext cx="144000" cy="144000"/>
              <a:chOff x="8561875" y="4464575"/>
              <a:chExt cx="144000" cy="144000"/>
            </a:xfrm>
          </p:grpSpPr>
          <p:sp>
            <p:nvSpPr>
              <p:cNvPr id="455" name="Google Shape;455;p35">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35"/>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57" name="Google Shape;457;p35"/>
          <p:cNvSpPr/>
          <p:nvPr/>
        </p:nvSpPr>
        <p:spPr>
          <a:xfrm>
            <a:off x="8568963" y="1521575"/>
            <a:ext cx="134400" cy="94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1"/>
          <p:cNvSpPr txBox="1">
            <a:spLocks noGrp="1"/>
          </p:cNvSpPr>
          <p:nvPr>
            <p:ph type="title"/>
          </p:nvPr>
        </p:nvSpPr>
        <p:spPr>
          <a:xfrm>
            <a:off x="1319325" y="1092513"/>
            <a:ext cx="6505350" cy="9608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0000"/>
                </a:solidFill>
              </a:rPr>
              <a:t>imperativ</a:t>
            </a:r>
            <a:endParaRPr dirty="0">
              <a:solidFill>
                <a:srgbClr val="FF0000"/>
              </a:solidFill>
            </a:endParaRPr>
          </a:p>
        </p:txBody>
      </p:sp>
      <p:sp>
        <p:nvSpPr>
          <p:cNvPr id="308" name="Google Shape;308;p31"/>
          <p:cNvSpPr txBox="1">
            <a:spLocks noGrp="1"/>
          </p:cNvSpPr>
          <p:nvPr>
            <p:ph type="subTitle" idx="1"/>
          </p:nvPr>
        </p:nvSpPr>
        <p:spPr>
          <a:xfrm>
            <a:off x="1319325" y="2053375"/>
            <a:ext cx="6505350" cy="25341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dirty="0"/>
              <a:t>İmperativ sözü latın sözü olan impero yəni əmr verirəm deməkdir. Biz isə burada əmr verən imperatoruq. Qısaca biz kompüterə kiçik tapşırıqlar veririk və o onları bir bir yerinə yetirir.</a:t>
            </a:r>
            <a:endParaRPr lang="en-US" dirty="0"/>
          </a:p>
        </p:txBody>
      </p:sp>
      <p:grpSp>
        <p:nvGrpSpPr>
          <p:cNvPr id="309" name="Google Shape;309;p31"/>
          <p:cNvGrpSpPr/>
          <p:nvPr/>
        </p:nvGrpSpPr>
        <p:grpSpPr>
          <a:xfrm>
            <a:off x="8561875" y="1266275"/>
            <a:ext cx="144000" cy="3342300"/>
            <a:chOff x="8561875" y="1266275"/>
            <a:chExt cx="144000" cy="3342300"/>
          </a:xfrm>
        </p:grpSpPr>
        <p:sp>
          <p:nvSpPr>
            <p:cNvPr id="310" name="Google Shape;310;p31"/>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1" name="Google Shape;311;p31"/>
            <p:cNvGrpSpPr/>
            <p:nvPr/>
          </p:nvGrpSpPr>
          <p:grpSpPr>
            <a:xfrm>
              <a:off x="8561875" y="1266275"/>
              <a:ext cx="144000" cy="144000"/>
              <a:chOff x="8561875" y="1266275"/>
              <a:chExt cx="144000" cy="144000"/>
            </a:xfrm>
          </p:grpSpPr>
          <p:sp>
            <p:nvSpPr>
              <p:cNvPr id="312" name="Google Shape;312;p31">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31"/>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4" name="Google Shape;314;p31"/>
            <p:cNvGrpSpPr/>
            <p:nvPr/>
          </p:nvGrpSpPr>
          <p:grpSpPr>
            <a:xfrm>
              <a:off x="8561875" y="4464575"/>
              <a:ext cx="144000" cy="144000"/>
              <a:chOff x="8561875" y="4464575"/>
              <a:chExt cx="144000" cy="144000"/>
            </a:xfrm>
          </p:grpSpPr>
          <p:sp>
            <p:nvSpPr>
              <p:cNvPr id="315" name="Google Shape;315;p31">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31"/>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17" name="Google Shape;317;p31"/>
          <p:cNvSpPr/>
          <p:nvPr/>
        </p:nvSpPr>
        <p:spPr>
          <a:xfrm>
            <a:off x="8571475" y="1594621"/>
            <a:ext cx="134400" cy="94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1"/>
          <p:cNvSpPr txBox="1">
            <a:spLocks noGrp="1"/>
          </p:cNvSpPr>
          <p:nvPr>
            <p:ph type="title"/>
          </p:nvPr>
        </p:nvSpPr>
        <p:spPr>
          <a:xfrm>
            <a:off x="1319325" y="1092513"/>
            <a:ext cx="6505350" cy="9608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dirty="0"/>
              <a:t>Prosedur </a:t>
            </a:r>
            <a:endParaRPr dirty="0"/>
          </a:p>
        </p:txBody>
      </p:sp>
      <p:sp>
        <p:nvSpPr>
          <p:cNvPr id="308" name="Google Shape;308;p31"/>
          <p:cNvSpPr txBox="1">
            <a:spLocks noGrp="1"/>
          </p:cNvSpPr>
          <p:nvPr>
            <p:ph type="subTitle" idx="1"/>
          </p:nvPr>
        </p:nvSpPr>
        <p:spPr>
          <a:xfrm>
            <a:off x="1319325" y="2053375"/>
            <a:ext cx="6505350" cy="25341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dirty="0"/>
              <a:t>Prosedur proqramlaşdırma təlimatları bölməyə imkan verir. Nümunə olaraq plovun hazırlanma mərhələlərini demək olar. </a:t>
            </a:r>
            <a:endParaRPr lang="en-US" dirty="0"/>
          </a:p>
        </p:txBody>
      </p:sp>
      <p:grpSp>
        <p:nvGrpSpPr>
          <p:cNvPr id="309" name="Google Shape;309;p31"/>
          <p:cNvGrpSpPr/>
          <p:nvPr/>
        </p:nvGrpSpPr>
        <p:grpSpPr>
          <a:xfrm>
            <a:off x="8561875" y="1266275"/>
            <a:ext cx="144000" cy="3342300"/>
            <a:chOff x="8561875" y="1266275"/>
            <a:chExt cx="144000" cy="3342300"/>
          </a:xfrm>
        </p:grpSpPr>
        <p:sp>
          <p:nvSpPr>
            <p:cNvPr id="310" name="Google Shape;310;p31"/>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1" name="Google Shape;311;p31"/>
            <p:cNvGrpSpPr/>
            <p:nvPr/>
          </p:nvGrpSpPr>
          <p:grpSpPr>
            <a:xfrm>
              <a:off x="8561875" y="1266275"/>
              <a:ext cx="144000" cy="144000"/>
              <a:chOff x="8561875" y="1266275"/>
              <a:chExt cx="144000" cy="144000"/>
            </a:xfrm>
          </p:grpSpPr>
          <p:sp>
            <p:nvSpPr>
              <p:cNvPr id="312" name="Google Shape;312;p31">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31"/>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4" name="Google Shape;314;p31"/>
            <p:cNvGrpSpPr/>
            <p:nvPr/>
          </p:nvGrpSpPr>
          <p:grpSpPr>
            <a:xfrm>
              <a:off x="8561875" y="4464575"/>
              <a:ext cx="144000" cy="144000"/>
              <a:chOff x="8561875" y="4464575"/>
              <a:chExt cx="144000" cy="144000"/>
            </a:xfrm>
          </p:grpSpPr>
          <p:sp>
            <p:nvSpPr>
              <p:cNvPr id="315" name="Google Shape;315;p31">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31"/>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17" name="Google Shape;317;p31"/>
          <p:cNvSpPr/>
          <p:nvPr/>
        </p:nvSpPr>
        <p:spPr>
          <a:xfrm>
            <a:off x="8571475" y="1715117"/>
            <a:ext cx="134400" cy="94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3849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1"/>
          <p:cNvSpPr txBox="1">
            <a:spLocks noGrp="1"/>
          </p:cNvSpPr>
          <p:nvPr>
            <p:ph type="title"/>
          </p:nvPr>
        </p:nvSpPr>
        <p:spPr>
          <a:xfrm>
            <a:off x="1319325" y="1092513"/>
            <a:ext cx="6505350" cy="9608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dirty="0"/>
              <a:t>Obyekt yönümlü</a:t>
            </a:r>
            <a:endParaRPr dirty="0"/>
          </a:p>
        </p:txBody>
      </p:sp>
      <p:sp>
        <p:nvSpPr>
          <p:cNvPr id="308" name="Google Shape;308;p31"/>
          <p:cNvSpPr txBox="1">
            <a:spLocks noGrp="1"/>
          </p:cNvSpPr>
          <p:nvPr>
            <p:ph type="subTitle" idx="1"/>
          </p:nvPr>
        </p:nvSpPr>
        <p:spPr>
          <a:xfrm>
            <a:off x="1319325" y="2053375"/>
            <a:ext cx="6505350" cy="25341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dirty="0">
                <a:solidFill>
                  <a:schemeClr val="tx1"/>
                </a:solidFill>
                <a:latin typeface="Montserrat" panose="00000500000000000000" pitchFamily="2" charset="0"/>
              </a:rPr>
              <a:t>Bu digərlərinə nisbətən unikal üstünlüklərə malik olduğu üçün ən məşhur olanıdır. </a:t>
            </a:r>
            <a:r>
              <a:rPr lang="en-US" b="0" i="0" dirty="0">
                <a:solidFill>
                  <a:schemeClr val="tx1"/>
                </a:solidFill>
                <a:effectLst/>
                <a:latin typeface="Montserrat" panose="00000500000000000000" pitchFamily="2" charset="0"/>
              </a:rPr>
              <a:t>narahatlıq və məsuliyyətlərin aydın şəkildə ayrılması ilə proqramın başa düşülməsini asanlaşdırır.</a:t>
            </a:r>
            <a:r>
              <a:rPr lang="az-Latn-AZ" b="0" i="0" dirty="0">
                <a:solidFill>
                  <a:schemeClr val="tx1"/>
                </a:solidFill>
                <a:effectLst/>
                <a:latin typeface="Montserrat" panose="00000500000000000000" pitchFamily="2" charset="0"/>
              </a:rPr>
              <a:t> Məsələn plovun özünü bir nəfər, qarasını isə başqa bir nəfər hazırlayır.</a:t>
            </a:r>
            <a:endParaRPr lang="en-US" dirty="0">
              <a:solidFill>
                <a:schemeClr val="tx1"/>
              </a:solidFill>
              <a:latin typeface="Montserrat" panose="00000500000000000000" pitchFamily="2" charset="0"/>
            </a:endParaRPr>
          </a:p>
        </p:txBody>
      </p:sp>
      <p:grpSp>
        <p:nvGrpSpPr>
          <p:cNvPr id="309" name="Google Shape;309;p31"/>
          <p:cNvGrpSpPr/>
          <p:nvPr/>
        </p:nvGrpSpPr>
        <p:grpSpPr>
          <a:xfrm>
            <a:off x="8561875" y="1266275"/>
            <a:ext cx="144000" cy="3342300"/>
            <a:chOff x="8561875" y="1266275"/>
            <a:chExt cx="144000" cy="3342300"/>
          </a:xfrm>
        </p:grpSpPr>
        <p:sp>
          <p:nvSpPr>
            <p:cNvPr id="310" name="Google Shape;310;p31"/>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1" name="Google Shape;311;p31"/>
            <p:cNvGrpSpPr/>
            <p:nvPr/>
          </p:nvGrpSpPr>
          <p:grpSpPr>
            <a:xfrm>
              <a:off x="8561875" y="1266275"/>
              <a:ext cx="144000" cy="144000"/>
              <a:chOff x="8561875" y="1266275"/>
              <a:chExt cx="144000" cy="144000"/>
            </a:xfrm>
          </p:grpSpPr>
          <p:sp>
            <p:nvSpPr>
              <p:cNvPr id="312" name="Google Shape;312;p31">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31"/>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4" name="Google Shape;314;p31"/>
            <p:cNvGrpSpPr/>
            <p:nvPr/>
          </p:nvGrpSpPr>
          <p:grpSpPr>
            <a:xfrm>
              <a:off x="8561875" y="4464575"/>
              <a:ext cx="144000" cy="144000"/>
              <a:chOff x="8561875" y="4464575"/>
              <a:chExt cx="144000" cy="144000"/>
            </a:xfrm>
          </p:grpSpPr>
          <p:sp>
            <p:nvSpPr>
              <p:cNvPr id="315" name="Google Shape;315;p31">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31"/>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17" name="Google Shape;317;p31"/>
          <p:cNvSpPr/>
          <p:nvPr/>
        </p:nvSpPr>
        <p:spPr>
          <a:xfrm>
            <a:off x="8571475" y="1849803"/>
            <a:ext cx="134400" cy="94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8847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1"/>
          <p:cNvSpPr txBox="1">
            <a:spLocks noGrp="1"/>
          </p:cNvSpPr>
          <p:nvPr>
            <p:ph type="title"/>
          </p:nvPr>
        </p:nvSpPr>
        <p:spPr>
          <a:xfrm>
            <a:off x="1319325" y="1092513"/>
            <a:ext cx="6505350" cy="9608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dirty="0"/>
              <a:t>Paralel emal</a:t>
            </a:r>
            <a:endParaRPr dirty="0"/>
          </a:p>
        </p:txBody>
      </p:sp>
      <p:sp>
        <p:nvSpPr>
          <p:cNvPr id="308" name="Google Shape;308;p31"/>
          <p:cNvSpPr txBox="1">
            <a:spLocks noGrp="1"/>
          </p:cNvSpPr>
          <p:nvPr>
            <p:ph type="subTitle" idx="1"/>
          </p:nvPr>
        </p:nvSpPr>
        <p:spPr>
          <a:xfrm>
            <a:off x="1319325" y="2053375"/>
            <a:ext cx="6505350" cy="25341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dirty="0">
                <a:solidFill>
                  <a:schemeClr val="tx1"/>
                </a:solidFill>
                <a:latin typeface="Montserrat" panose="00000500000000000000" pitchFamily="2" charset="0"/>
              </a:rPr>
              <a:t>Paralel emal proqram təlimatlarının çoxsaylı prosessorlar arasında bölünməsi yoli ilə işlənməsidir. Yəni eyni zamanda fərqli işlərin görülməsi. Nümunə olaraq bir əlimdə əti tutub digər əlimdə qaşıqla plovu yeməyimi göstərmək olar. </a:t>
            </a:r>
            <a:endParaRPr lang="en-US" dirty="0">
              <a:solidFill>
                <a:schemeClr val="tx1"/>
              </a:solidFill>
              <a:latin typeface="Montserrat" panose="00000500000000000000" pitchFamily="2" charset="0"/>
            </a:endParaRPr>
          </a:p>
        </p:txBody>
      </p:sp>
      <p:grpSp>
        <p:nvGrpSpPr>
          <p:cNvPr id="309" name="Google Shape;309;p31"/>
          <p:cNvGrpSpPr/>
          <p:nvPr/>
        </p:nvGrpSpPr>
        <p:grpSpPr>
          <a:xfrm>
            <a:off x="8561875" y="1266275"/>
            <a:ext cx="144000" cy="3342300"/>
            <a:chOff x="8561875" y="1266275"/>
            <a:chExt cx="144000" cy="3342300"/>
          </a:xfrm>
        </p:grpSpPr>
        <p:sp>
          <p:nvSpPr>
            <p:cNvPr id="310" name="Google Shape;310;p31"/>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1" name="Google Shape;311;p31"/>
            <p:cNvGrpSpPr/>
            <p:nvPr/>
          </p:nvGrpSpPr>
          <p:grpSpPr>
            <a:xfrm>
              <a:off x="8561875" y="1266275"/>
              <a:ext cx="144000" cy="144000"/>
              <a:chOff x="8561875" y="1266275"/>
              <a:chExt cx="144000" cy="144000"/>
            </a:xfrm>
          </p:grpSpPr>
          <p:sp>
            <p:nvSpPr>
              <p:cNvPr id="312" name="Google Shape;312;p31">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31"/>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4" name="Google Shape;314;p31"/>
            <p:cNvGrpSpPr/>
            <p:nvPr/>
          </p:nvGrpSpPr>
          <p:grpSpPr>
            <a:xfrm>
              <a:off x="8561875" y="4464575"/>
              <a:ext cx="144000" cy="144000"/>
              <a:chOff x="8561875" y="4464575"/>
              <a:chExt cx="144000" cy="144000"/>
            </a:xfrm>
          </p:grpSpPr>
          <p:sp>
            <p:nvSpPr>
              <p:cNvPr id="315" name="Google Shape;315;p31">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31"/>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17" name="Google Shape;317;p31"/>
          <p:cNvSpPr/>
          <p:nvPr/>
        </p:nvSpPr>
        <p:spPr>
          <a:xfrm>
            <a:off x="8571475" y="2034102"/>
            <a:ext cx="134400" cy="94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425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1"/>
          <p:cNvSpPr txBox="1">
            <a:spLocks noGrp="1"/>
          </p:cNvSpPr>
          <p:nvPr>
            <p:ph type="title"/>
          </p:nvPr>
        </p:nvSpPr>
        <p:spPr>
          <a:xfrm>
            <a:off x="1319325" y="1092513"/>
            <a:ext cx="6505350" cy="9608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dirty="0">
                <a:solidFill>
                  <a:srgbClr val="FF0000"/>
                </a:solidFill>
              </a:rPr>
              <a:t>Deklarativ</a:t>
            </a:r>
            <a:endParaRPr dirty="0">
              <a:solidFill>
                <a:srgbClr val="FF0000"/>
              </a:solidFill>
            </a:endParaRPr>
          </a:p>
        </p:txBody>
      </p:sp>
      <p:sp>
        <p:nvSpPr>
          <p:cNvPr id="308" name="Google Shape;308;p31"/>
          <p:cNvSpPr txBox="1">
            <a:spLocks noGrp="1"/>
          </p:cNvSpPr>
          <p:nvPr>
            <p:ph type="subTitle" idx="1"/>
          </p:nvPr>
        </p:nvSpPr>
        <p:spPr>
          <a:xfrm>
            <a:off x="1319325" y="2053375"/>
            <a:ext cx="6505350" cy="25341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dirty="0">
                <a:solidFill>
                  <a:schemeClr val="tx1"/>
                </a:solidFill>
                <a:effectLst/>
                <a:latin typeface="Montserrat" panose="00000500000000000000" pitchFamily="2" charset="0"/>
              </a:rPr>
              <a:t>Deklarativ proqramlaşdırma mürəkkəbliyi gizlətmək və proqramlaşdırma dillərini insan dilinə və düşüncəsinə yaxınlaşdırmaqdan ibarətdir. Bu, imperativ proqramlaşdırmanın birbaşa əksidir, o mənada ki, proqramçı kompüterin tapşırığı necə yerinə yetirməli olduğu barədə deyil, hansı nəticənin lazım olduğu barədə göstərişlər verir. Burada plova aid nümunə göstərə bilmirəm. Amma yuxarıda yazdığım buna nümunədir.</a:t>
            </a:r>
            <a:endParaRPr lang="az-Latn-AZ" dirty="0">
              <a:solidFill>
                <a:schemeClr val="tx1"/>
              </a:solidFill>
              <a:latin typeface="Montserrat" panose="00000500000000000000" pitchFamily="2" charset="0"/>
            </a:endParaRPr>
          </a:p>
        </p:txBody>
      </p:sp>
      <p:grpSp>
        <p:nvGrpSpPr>
          <p:cNvPr id="309" name="Google Shape;309;p31"/>
          <p:cNvGrpSpPr/>
          <p:nvPr/>
        </p:nvGrpSpPr>
        <p:grpSpPr>
          <a:xfrm>
            <a:off x="8561875" y="1266275"/>
            <a:ext cx="144000" cy="3342300"/>
            <a:chOff x="8561875" y="1266275"/>
            <a:chExt cx="144000" cy="3342300"/>
          </a:xfrm>
        </p:grpSpPr>
        <p:sp>
          <p:nvSpPr>
            <p:cNvPr id="310" name="Google Shape;310;p31"/>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1" name="Google Shape;311;p31"/>
            <p:cNvGrpSpPr/>
            <p:nvPr/>
          </p:nvGrpSpPr>
          <p:grpSpPr>
            <a:xfrm>
              <a:off x="8561875" y="1266275"/>
              <a:ext cx="144000" cy="144000"/>
              <a:chOff x="8561875" y="1266275"/>
              <a:chExt cx="144000" cy="144000"/>
            </a:xfrm>
          </p:grpSpPr>
          <p:sp>
            <p:nvSpPr>
              <p:cNvPr id="312" name="Google Shape;312;p31">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31"/>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4" name="Google Shape;314;p31"/>
            <p:cNvGrpSpPr/>
            <p:nvPr/>
          </p:nvGrpSpPr>
          <p:grpSpPr>
            <a:xfrm>
              <a:off x="8561875" y="4464575"/>
              <a:ext cx="144000" cy="144000"/>
              <a:chOff x="8561875" y="4464575"/>
              <a:chExt cx="144000" cy="144000"/>
            </a:xfrm>
          </p:grpSpPr>
          <p:sp>
            <p:nvSpPr>
              <p:cNvPr id="315" name="Google Shape;315;p31">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31"/>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17" name="Google Shape;317;p31"/>
          <p:cNvSpPr/>
          <p:nvPr/>
        </p:nvSpPr>
        <p:spPr>
          <a:xfrm>
            <a:off x="8571475" y="2175865"/>
            <a:ext cx="134400" cy="94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Rectangle 2">
            <a:extLst>
              <a:ext uri="{FF2B5EF4-FFF2-40B4-BE49-F238E27FC236}">
                <a16:creationId xmlns:a16="http://schemas.microsoft.com/office/drawing/2014/main" id="{388F6179-EC4A-4987-9E12-BFB940700AA8}"/>
              </a:ext>
            </a:extLst>
          </p:cNvPr>
          <p:cNvSpPr>
            <a:spLocks noChangeArrowheads="1"/>
          </p:cNvSpPr>
          <p:nvPr/>
        </p:nvSpPr>
        <p:spPr bwMode="auto">
          <a:xfrm>
            <a:off x="1319325" y="442805"/>
            <a:ext cx="6134986"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z-Latn-AZ" altLang="en-US" sz="1100" b="0" i="0" u="none" strike="noStrike" cap="none" normalizeH="0" baseline="0" dirty="0">
                <a:ln>
                  <a:noFill/>
                </a:ln>
                <a:solidFill>
                  <a:srgbClr val="0077AA"/>
                </a:solidFill>
                <a:effectLst/>
                <a:latin typeface="inherit"/>
              </a:rPr>
              <a:t>const</a:t>
            </a:r>
            <a:r>
              <a:rPr kumimoji="0" lang="az-Latn-AZ" altLang="en-US" sz="1100" b="0" i="0" u="none" strike="noStrike" cap="none" normalizeH="0" baseline="0" dirty="0">
                <a:ln>
                  <a:noFill/>
                </a:ln>
                <a:solidFill>
                  <a:srgbClr val="000000"/>
                </a:solidFill>
                <a:effectLst/>
                <a:latin typeface="Consolas" panose="020B0609020204030204" pitchFamily="49" charset="0"/>
              </a:rPr>
              <a:t> nums </a:t>
            </a:r>
            <a:r>
              <a:rPr kumimoji="0" lang="az-Latn-AZ" altLang="en-US" sz="1100" b="0" i="0" u="none" strike="noStrike" cap="none" normalizeH="0" baseline="0" dirty="0">
                <a:ln>
                  <a:noFill/>
                </a:ln>
                <a:solidFill>
                  <a:srgbClr val="9A6E3A"/>
                </a:solidFill>
                <a:effectLst/>
                <a:latin typeface="inherit"/>
              </a:rPr>
              <a:t>=</a:t>
            </a:r>
            <a:r>
              <a:rPr kumimoji="0" lang="az-Latn-AZ" altLang="en-US" sz="1100" b="0" i="0" u="none" strike="noStrike" cap="none" normalizeH="0" baseline="0" dirty="0">
                <a:ln>
                  <a:noFill/>
                </a:ln>
                <a:solidFill>
                  <a:srgbClr val="000000"/>
                </a:solidFill>
                <a:effectLst/>
                <a:latin typeface="Consolas" panose="020B0609020204030204" pitchFamily="49" charset="0"/>
              </a:rPr>
              <a:t> </a:t>
            </a:r>
            <a:r>
              <a:rPr kumimoji="0" lang="az-Latn-AZ" altLang="en-US" sz="1100" b="0" i="0" u="none" strike="noStrike" cap="none" normalizeH="0" baseline="0" dirty="0">
                <a:ln>
                  <a:noFill/>
                </a:ln>
                <a:solidFill>
                  <a:srgbClr val="999999"/>
                </a:solidFill>
                <a:effectLst/>
                <a:latin typeface="inherit"/>
              </a:rPr>
              <a:t>[</a:t>
            </a:r>
            <a:r>
              <a:rPr kumimoji="0" lang="az-Latn-AZ" altLang="en-US" sz="1100" b="0" i="0" u="none" strike="noStrike" cap="none" normalizeH="0" baseline="0" dirty="0">
                <a:ln>
                  <a:noFill/>
                </a:ln>
                <a:solidFill>
                  <a:srgbClr val="990055"/>
                </a:solidFill>
                <a:effectLst/>
                <a:latin typeface="inherit"/>
              </a:rPr>
              <a:t>1</a:t>
            </a:r>
            <a:r>
              <a:rPr kumimoji="0" lang="az-Latn-AZ" altLang="en-US" sz="1100" b="0" i="0" u="none" strike="noStrike" cap="none" normalizeH="0" baseline="0" dirty="0">
                <a:ln>
                  <a:noFill/>
                </a:ln>
                <a:solidFill>
                  <a:srgbClr val="999999"/>
                </a:solidFill>
                <a:effectLst/>
                <a:latin typeface="inherit"/>
              </a:rPr>
              <a:t>,</a:t>
            </a:r>
            <a:r>
              <a:rPr kumimoji="0" lang="az-Latn-AZ" altLang="en-US" sz="1100" b="0" i="0" u="none" strike="noStrike" cap="none" normalizeH="0" baseline="0" dirty="0">
                <a:ln>
                  <a:noFill/>
                </a:ln>
                <a:solidFill>
                  <a:srgbClr val="990055"/>
                </a:solidFill>
                <a:effectLst/>
                <a:latin typeface="inherit"/>
              </a:rPr>
              <a:t>4</a:t>
            </a:r>
            <a:r>
              <a:rPr kumimoji="0" lang="az-Latn-AZ" altLang="en-US" sz="1100" b="0" i="0" u="none" strike="noStrike" cap="none" normalizeH="0" baseline="0" dirty="0">
                <a:ln>
                  <a:noFill/>
                </a:ln>
                <a:solidFill>
                  <a:srgbClr val="999999"/>
                </a:solidFill>
                <a:effectLst/>
                <a:latin typeface="inherit"/>
              </a:rPr>
              <a:t>,</a:t>
            </a:r>
            <a:r>
              <a:rPr kumimoji="0" lang="az-Latn-AZ" altLang="en-US" sz="1100" b="0" i="0" u="none" strike="noStrike" cap="none" normalizeH="0" baseline="0" dirty="0">
                <a:ln>
                  <a:noFill/>
                </a:ln>
                <a:solidFill>
                  <a:srgbClr val="990055"/>
                </a:solidFill>
                <a:effectLst/>
                <a:latin typeface="inherit"/>
              </a:rPr>
              <a:t>3</a:t>
            </a:r>
            <a:r>
              <a:rPr kumimoji="0" lang="az-Latn-AZ" altLang="en-US" sz="1100" b="0" i="0" u="none" strike="noStrike" cap="none" normalizeH="0" baseline="0" dirty="0">
                <a:ln>
                  <a:noFill/>
                </a:ln>
                <a:solidFill>
                  <a:srgbClr val="999999"/>
                </a:solidFill>
                <a:effectLst/>
                <a:latin typeface="inherit"/>
              </a:rPr>
              <a:t>,</a:t>
            </a:r>
            <a:r>
              <a:rPr kumimoji="0" lang="az-Latn-AZ" altLang="en-US" sz="1100" b="0" i="0" u="none" strike="noStrike" cap="none" normalizeH="0" baseline="0" dirty="0">
                <a:ln>
                  <a:noFill/>
                </a:ln>
                <a:solidFill>
                  <a:srgbClr val="990055"/>
                </a:solidFill>
                <a:effectLst/>
                <a:latin typeface="inherit"/>
              </a:rPr>
              <a:t>6</a:t>
            </a:r>
            <a:r>
              <a:rPr kumimoji="0" lang="az-Latn-AZ" altLang="en-US" sz="1100" b="0" i="0" u="none" strike="noStrike" cap="none" normalizeH="0" baseline="0" dirty="0">
                <a:ln>
                  <a:noFill/>
                </a:ln>
                <a:solidFill>
                  <a:srgbClr val="999999"/>
                </a:solidFill>
                <a:effectLst/>
                <a:latin typeface="inherit"/>
              </a:rPr>
              <a:t>,</a:t>
            </a:r>
            <a:r>
              <a:rPr kumimoji="0" lang="az-Latn-AZ" altLang="en-US" sz="1100" b="0" i="0" u="none" strike="noStrike" cap="none" normalizeH="0" baseline="0" dirty="0">
                <a:ln>
                  <a:noFill/>
                </a:ln>
                <a:solidFill>
                  <a:srgbClr val="990055"/>
                </a:solidFill>
                <a:effectLst/>
                <a:latin typeface="inherit"/>
              </a:rPr>
              <a:t>7</a:t>
            </a:r>
            <a:r>
              <a:rPr kumimoji="0" lang="az-Latn-AZ" altLang="en-US" sz="1100" b="0" i="0" u="none" strike="noStrike" cap="none" normalizeH="0" baseline="0" dirty="0">
                <a:ln>
                  <a:noFill/>
                </a:ln>
                <a:solidFill>
                  <a:srgbClr val="999999"/>
                </a:solidFill>
                <a:effectLst/>
                <a:latin typeface="inherit"/>
              </a:rPr>
              <a:t>,</a:t>
            </a:r>
            <a:r>
              <a:rPr kumimoji="0" lang="az-Latn-AZ" altLang="en-US" sz="1100" b="0" i="0" u="none" strike="noStrike" cap="none" normalizeH="0" baseline="0" dirty="0">
                <a:ln>
                  <a:noFill/>
                </a:ln>
                <a:solidFill>
                  <a:srgbClr val="990055"/>
                </a:solidFill>
                <a:effectLst/>
                <a:latin typeface="inherit"/>
              </a:rPr>
              <a:t>8</a:t>
            </a:r>
            <a:r>
              <a:rPr kumimoji="0" lang="az-Latn-AZ" altLang="en-US" sz="1100" b="0" i="0" u="none" strike="noStrike" cap="none" normalizeH="0" baseline="0" dirty="0">
                <a:ln>
                  <a:noFill/>
                </a:ln>
                <a:solidFill>
                  <a:srgbClr val="999999"/>
                </a:solidFill>
                <a:effectLst/>
                <a:latin typeface="inherit"/>
              </a:rPr>
              <a:t>,</a:t>
            </a:r>
            <a:r>
              <a:rPr kumimoji="0" lang="az-Latn-AZ" altLang="en-US" sz="1100" b="0" i="0" u="none" strike="noStrike" cap="none" normalizeH="0" baseline="0" dirty="0">
                <a:ln>
                  <a:noFill/>
                </a:ln>
                <a:solidFill>
                  <a:srgbClr val="990055"/>
                </a:solidFill>
                <a:effectLst/>
                <a:latin typeface="inherit"/>
              </a:rPr>
              <a:t>9</a:t>
            </a:r>
            <a:r>
              <a:rPr kumimoji="0" lang="az-Latn-AZ" altLang="en-US" sz="1100" b="0" i="0" u="none" strike="noStrike" cap="none" normalizeH="0" baseline="0" dirty="0">
                <a:ln>
                  <a:noFill/>
                </a:ln>
                <a:solidFill>
                  <a:srgbClr val="999999"/>
                </a:solidFill>
                <a:effectLst/>
                <a:latin typeface="inherit"/>
              </a:rPr>
              <a:t>,</a:t>
            </a:r>
            <a:r>
              <a:rPr kumimoji="0" lang="az-Latn-AZ" altLang="en-US" sz="1100" b="0" i="0" u="none" strike="noStrike" cap="none" normalizeH="0" baseline="0" dirty="0">
                <a:ln>
                  <a:noFill/>
                </a:ln>
                <a:solidFill>
                  <a:srgbClr val="990055"/>
                </a:solidFill>
                <a:effectLst/>
                <a:latin typeface="inherit"/>
              </a:rPr>
              <a:t>2</a:t>
            </a:r>
            <a:r>
              <a:rPr kumimoji="0" lang="az-Latn-AZ" altLang="en-US" sz="1100" b="0" i="0" u="none" strike="noStrike" cap="none" normalizeH="0" baseline="0" dirty="0">
                <a:ln>
                  <a:noFill/>
                </a:ln>
                <a:solidFill>
                  <a:srgbClr val="999999"/>
                </a:solidFill>
                <a:effectLst/>
                <a:latin typeface="inherit"/>
              </a:rPr>
              <a:t>]</a:t>
            </a:r>
            <a:r>
              <a:rPr kumimoji="0" lang="az-Latn-AZ" altLang="en-US" sz="1100" b="0" i="0" u="none" strike="noStrike" cap="none" normalizeH="0" baseline="0" dirty="0">
                <a:ln>
                  <a:noFill/>
                </a:ln>
                <a:solidFill>
                  <a:srgbClr val="000000"/>
                </a:solidFill>
                <a:effectLst/>
                <a:latin typeface="Consolas" panose="020B0609020204030204" pitchFamily="49" charset="0"/>
              </a:rPr>
              <a:t> console</a:t>
            </a:r>
            <a:r>
              <a:rPr kumimoji="0" lang="az-Latn-AZ" altLang="en-US" sz="1100" b="0" i="0" u="none" strike="noStrike" cap="none" normalizeH="0" baseline="0" dirty="0">
                <a:ln>
                  <a:noFill/>
                </a:ln>
                <a:solidFill>
                  <a:srgbClr val="999999"/>
                </a:solidFill>
                <a:effectLst/>
                <a:latin typeface="inherit"/>
              </a:rPr>
              <a:t>.</a:t>
            </a:r>
            <a:r>
              <a:rPr kumimoji="0" lang="az-Latn-AZ" altLang="en-US" sz="1100" b="0" i="0" u="none" strike="noStrike" cap="none" normalizeH="0" baseline="0" dirty="0">
                <a:ln>
                  <a:noFill/>
                </a:ln>
                <a:solidFill>
                  <a:srgbClr val="DD4A68"/>
                </a:solidFill>
                <a:effectLst/>
                <a:latin typeface="inherit"/>
              </a:rPr>
              <a:t>log</a:t>
            </a:r>
            <a:r>
              <a:rPr kumimoji="0" lang="az-Latn-AZ" altLang="en-US" sz="1100" b="0" i="0" u="none" strike="noStrike" cap="none" normalizeH="0" baseline="0" dirty="0">
                <a:ln>
                  <a:noFill/>
                </a:ln>
                <a:solidFill>
                  <a:srgbClr val="999999"/>
                </a:solidFill>
                <a:effectLst/>
                <a:latin typeface="inherit"/>
              </a:rPr>
              <a:t>(</a:t>
            </a:r>
            <a:r>
              <a:rPr kumimoji="0" lang="az-Latn-AZ" altLang="en-US" sz="1100" b="0" i="0" u="none" strike="noStrike" cap="none" normalizeH="0" baseline="0" dirty="0">
                <a:ln>
                  <a:noFill/>
                </a:ln>
                <a:solidFill>
                  <a:srgbClr val="000000"/>
                </a:solidFill>
                <a:effectLst/>
                <a:latin typeface="Consolas" panose="020B0609020204030204" pitchFamily="49" charset="0"/>
              </a:rPr>
              <a:t>nums</a:t>
            </a:r>
            <a:r>
              <a:rPr kumimoji="0" lang="az-Latn-AZ" altLang="en-US" sz="1100" b="0" i="0" u="none" strike="noStrike" cap="none" normalizeH="0" baseline="0" dirty="0">
                <a:ln>
                  <a:noFill/>
                </a:ln>
                <a:solidFill>
                  <a:srgbClr val="999999"/>
                </a:solidFill>
                <a:effectLst/>
                <a:latin typeface="inherit"/>
              </a:rPr>
              <a:t>.</a:t>
            </a:r>
            <a:r>
              <a:rPr kumimoji="0" lang="az-Latn-AZ" altLang="en-US" sz="1100" b="0" i="0" u="none" strike="noStrike" cap="none" normalizeH="0" baseline="0" dirty="0">
                <a:ln>
                  <a:noFill/>
                </a:ln>
                <a:solidFill>
                  <a:srgbClr val="DD4A68"/>
                </a:solidFill>
                <a:effectLst/>
                <a:latin typeface="inherit"/>
              </a:rPr>
              <a:t>filter</a:t>
            </a:r>
            <a:r>
              <a:rPr kumimoji="0" lang="az-Latn-AZ" altLang="en-US" sz="1100" b="0" i="0" u="none" strike="noStrike" cap="none" normalizeH="0" baseline="0" dirty="0">
                <a:ln>
                  <a:noFill/>
                </a:ln>
                <a:solidFill>
                  <a:srgbClr val="999999"/>
                </a:solidFill>
                <a:effectLst/>
                <a:latin typeface="inherit"/>
              </a:rPr>
              <a:t>(</a:t>
            </a:r>
            <a:r>
              <a:rPr kumimoji="0" lang="az-Latn-AZ" altLang="en-US" sz="1100" b="0" i="0" u="none" strike="noStrike" cap="none" normalizeH="0" baseline="0" dirty="0">
                <a:ln>
                  <a:noFill/>
                </a:ln>
                <a:solidFill>
                  <a:srgbClr val="000000"/>
                </a:solidFill>
                <a:effectLst/>
                <a:latin typeface="inherit"/>
              </a:rPr>
              <a:t>num</a:t>
            </a:r>
            <a:r>
              <a:rPr kumimoji="0" lang="az-Latn-AZ" altLang="en-US" sz="1100" b="0" i="0" u="none" strike="noStrike" cap="none" normalizeH="0" baseline="0" dirty="0">
                <a:ln>
                  <a:noFill/>
                </a:ln>
                <a:solidFill>
                  <a:srgbClr val="000000"/>
                </a:solidFill>
                <a:effectLst/>
                <a:latin typeface="Consolas" panose="020B0609020204030204" pitchFamily="49" charset="0"/>
              </a:rPr>
              <a:t> </a:t>
            </a:r>
            <a:r>
              <a:rPr kumimoji="0" lang="az-Latn-AZ" altLang="en-US" sz="1100" b="0" i="0" u="none" strike="noStrike" cap="none" normalizeH="0" baseline="0" dirty="0">
                <a:ln>
                  <a:noFill/>
                </a:ln>
                <a:solidFill>
                  <a:srgbClr val="9A6E3A"/>
                </a:solidFill>
                <a:effectLst/>
                <a:latin typeface="inherit"/>
              </a:rPr>
              <a:t>=&gt;</a:t>
            </a:r>
            <a:r>
              <a:rPr kumimoji="0" lang="az-Latn-AZ" altLang="en-US" sz="1100" b="0" i="0" u="none" strike="noStrike" cap="none" normalizeH="0" baseline="0" dirty="0">
                <a:ln>
                  <a:noFill/>
                </a:ln>
                <a:solidFill>
                  <a:srgbClr val="000000"/>
                </a:solidFill>
                <a:effectLst/>
                <a:latin typeface="Consolas" panose="020B0609020204030204" pitchFamily="49" charset="0"/>
              </a:rPr>
              <a:t> num </a:t>
            </a:r>
            <a:r>
              <a:rPr kumimoji="0" lang="az-Latn-AZ" altLang="en-US" sz="1100" b="0" i="0" u="none" strike="noStrike" cap="none" normalizeH="0" baseline="0" dirty="0">
                <a:ln>
                  <a:noFill/>
                </a:ln>
                <a:solidFill>
                  <a:srgbClr val="9A6E3A"/>
                </a:solidFill>
                <a:effectLst/>
                <a:latin typeface="inherit"/>
              </a:rPr>
              <a:t>&gt;</a:t>
            </a:r>
            <a:r>
              <a:rPr kumimoji="0" lang="az-Latn-AZ" altLang="en-US" sz="1100" b="0" i="0" u="none" strike="noStrike" cap="none" normalizeH="0" baseline="0" dirty="0">
                <a:ln>
                  <a:noFill/>
                </a:ln>
                <a:solidFill>
                  <a:srgbClr val="000000"/>
                </a:solidFill>
                <a:effectLst/>
                <a:latin typeface="Consolas" panose="020B0609020204030204" pitchFamily="49" charset="0"/>
              </a:rPr>
              <a:t> </a:t>
            </a:r>
            <a:r>
              <a:rPr kumimoji="0" lang="az-Latn-AZ" altLang="en-US" sz="1100" b="0" i="0" u="none" strike="noStrike" cap="none" normalizeH="0" baseline="0" dirty="0">
                <a:ln>
                  <a:noFill/>
                </a:ln>
                <a:solidFill>
                  <a:srgbClr val="990055"/>
                </a:solidFill>
                <a:effectLst/>
                <a:latin typeface="inherit"/>
              </a:rPr>
              <a:t>5</a:t>
            </a:r>
            <a:r>
              <a:rPr kumimoji="0" lang="az-Latn-AZ" altLang="en-US" sz="1100" b="0" i="0" u="none" strike="noStrike" cap="none" normalizeH="0" baseline="0" dirty="0">
                <a:ln>
                  <a:noFill/>
                </a:ln>
                <a:solidFill>
                  <a:srgbClr val="999999"/>
                </a:solidFill>
                <a:effectLst/>
                <a:latin typeface="inherit"/>
              </a:rPr>
              <a:t>))</a:t>
            </a:r>
            <a:r>
              <a:rPr kumimoji="0" lang="az-Latn-AZ" altLang="en-US" sz="1100" b="0" i="0" u="none" strike="noStrike" cap="none" normalizeH="0" baseline="0" dirty="0">
                <a:ln>
                  <a:noFill/>
                </a:ln>
                <a:solidFill>
                  <a:srgbClr val="000000"/>
                </a:solidFill>
                <a:effectLst/>
                <a:latin typeface="Consolas" panose="020B0609020204030204" pitchFamily="49" charset="0"/>
              </a:rPr>
              <a:t> </a:t>
            </a:r>
            <a:r>
              <a:rPr kumimoji="0" lang="az-Latn-AZ" altLang="en-US" sz="1100" b="0" i="0" u="none" strike="noStrike" cap="none" normalizeH="0" baseline="0" dirty="0">
                <a:ln>
                  <a:noFill/>
                </a:ln>
                <a:solidFill>
                  <a:srgbClr val="708090"/>
                </a:solidFill>
                <a:effectLst/>
                <a:latin typeface="inherit"/>
              </a:rPr>
              <a:t>// Output: [ 6, 7, 8, 9 ]</a:t>
            </a:r>
            <a:r>
              <a:rPr kumimoji="0" lang="az-Latn-AZ" altLang="en-US" sz="800" b="0" i="0" u="none" strike="noStrike" cap="none" normalizeH="0" baseline="0" dirty="0">
                <a:ln>
                  <a:noFill/>
                </a:ln>
                <a:solidFill>
                  <a:schemeClr val="tx1"/>
                </a:solidFill>
                <a:effectLst/>
              </a:rPr>
              <a:t> </a:t>
            </a:r>
            <a:endParaRPr kumimoji="0" lang="az-Latn-AZ"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0959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1"/>
          <p:cNvSpPr txBox="1">
            <a:spLocks noGrp="1"/>
          </p:cNvSpPr>
          <p:nvPr>
            <p:ph type="title"/>
          </p:nvPr>
        </p:nvSpPr>
        <p:spPr>
          <a:xfrm>
            <a:off x="1319325" y="1092513"/>
            <a:ext cx="6505350" cy="9608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dirty="0">
                <a:solidFill>
                  <a:schemeClr val="bg2"/>
                </a:solidFill>
              </a:rPr>
              <a:t>Məntiqi</a:t>
            </a:r>
            <a:endParaRPr dirty="0">
              <a:solidFill>
                <a:schemeClr val="bg2"/>
              </a:solidFill>
            </a:endParaRPr>
          </a:p>
        </p:txBody>
      </p:sp>
      <p:sp>
        <p:nvSpPr>
          <p:cNvPr id="308" name="Google Shape;308;p31"/>
          <p:cNvSpPr txBox="1">
            <a:spLocks noGrp="1"/>
          </p:cNvSpPr>
          <p:nvPr>
            <p:ph type="subTitle" idx="1"/>
          </p:nvPr>
        </p:nvSpPr>
        <p:spPr>
          <a:xfrm>
            <a:off x="1319325" y="2053375"/>
            <a:ext cx="6505350" cy="25341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b="0" i="0" dirty="0">
                <a:solidFill>
                  <a:schemeClr val="tx1"/>
                </a:solidFill>
                <a:effectLst/>
                <a:latin typeface="Montserrat" panose="00000500000000000000" pitchFamily="2" charset="0"/>
              </a:rPr>
              <a:t>Məntiqi proqramlaşdırma paradiqması problemin həllinə deklarativ yanaşmadan istifadə edir. Formal məntiqə əsaslanır. Məntiqi proqramlaşdırma paradiqması təlimatlardan ibarət deyil, əksinə faktlar və müddəalardan ibarətdir.</a:t>
            </a:r>
            <a:r>
              <a:rPr lang="en-US" b="0" i="0" dirty="0">
                <a:solidFill>
                  <a:schemeClr val="tx1"/>
                </a:solidFill>
                <a:effectLst/>
                <a:latin typeface="Montserrat" panose="00000500000000000000" pitchFamily="2" charset="0"/>
              </a:rPr>
              <a:t> Y</a:t>
            </a:r>
            <a:r>
              <a:rPr lang="az-Latn-AZ" b="0" i="0" dirty="0">
                <a:solidFill>
                  <a:schemeClr val="tx1"/>
                </a:solidFill>
                <a:effectLst/>
                <a:latin typeface="Montserrat" panose="00000500000000000000" pitchFamily="2" charset="0"/>
              </a:rPr>
              <a:t>əni ki, əgər mən plovu yemişəmsə deməli plov yoxdur. Yəni plov ya var ya da yoxdur.</a:t>
            </a:r>
            <a:endParaRPr lang="az-Latn-AZ" dirty="0">
              <a:solidFill>
                <a:schemeClr val="tx1"/>
              </a:solidFill>
              <a:latin typeface="Montserrat" panose="00000500000000000000" pitchFamily="2" charset="0"/>
            </a:endParaRPr>
          </a:p>
        </p:txBody>
      </p:sp>
      <p:grpSp>
        <p:nvGrpSpPr>
          <p:cNvPr id="309" name="Google Shape;309;p31"/>
          <p:cNvGrpSpPr/>
          <p:nvPr/>
        </p:nvGrpSpPr>
        <p:grpSpPr>
          <a:xfrm>
            <a:off x="8561875" y="1266275"/>
            <a:ext cx="144000" cy="3342300"/>
            <a:chOff x="8561875" y="1266275"/>
            <a:chExt cx="144000" cy="3342300"/>
          </a:xfrm>
        </p:grpSpPr>
        <p:sp>
          <p:nvSpPr>
            <p:cNvPr id="310" name="Google Shape;310;p31"/>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1" name="Google Shape;311;p31"/>
            <p:cNvGrpSpPr/>
            <p:nvPr/>
          </p:nvGrpSpPr>
          <p:grpSpPr>
            <a:xfrm>
              <a:off x="8561875" y="1266275"/>
              <a:ext cx="144000" cy="144000"/>
              <a:chOff x="8561875" y="1266275"/>
              <a:chExt cx="144000" cy="144000"/>
            </a:xfrm>
          </p:grpSpPr>
          <p:sp>
            <p:nvSpPr>
              <p:cNvPr id="312" name="Google Shape;312;p31">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31"/>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4" name="Google Shape;314;p31"/>
            <p:cNvGrpSpPr/>
            <p:nvPr/>
          </p:nvGrpSpPr>
          <p:grpSpPr>
            <a:xfrm>
              <a:off x="8561875" y="4464575"/>
              <a:ext cx="144000" cy="144000"/>
              <a:chOff x="8561875" y="4464575"/>
              <a:chExt cx="144000" cy="144000"/>
            </a:xfrm>
          </p:grpSpPr>
          <p:sp>
            <p:nvSpPr>
              <p:cNvPr id="315" name="Google Shape;315;p31">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31"/>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17" name="Google Shape;317;p31"/>
          <p:cNvSpPr/>
          <p:nvPr/>
        </p:nvSpPr>
        <p:spPr>
          <a:xfrm>
            <a:off x="8571475" y="2466485"/>
            <a:ext cx="134400" cy="94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329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1"/>
          <p:cNvSpPr txBox="1">
            <a:spLocks noGrp="1"/>
          </p:cNvSpPr>
          <p:nvPr>
            <p:ph type="title"/>
          </p:nvPr>
        </p:nvSpPr>
        <p:spPr>
          <a:xfrm>
            <a:off x="1319325" y="1092513"/>
            <a:ext cx="6505350" cy="9608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dirty="0">
                <a:solidFill>
                  <a:schemeClr val="bg2"/>
                </a:solidFill>
              </a:rPr>
              <a:t>Funksional</a:t>
            </a:r>
            <a:endParaRPr dirty="0">
              <a:solidFill>
                <a:schemeClr val="bg2"/>
              </a:solidFill>
            </a:endParaRPr>
          </a:p>
        </p:txBody>
      </p:sp>
      <p:sp>
        <p:nvSpPr>
          <p:cNvPr id="308" name="Google Shape;308;p31"/>
          <p:cNvSpPr txBox="1">
            <a:spLocks noGrp="1"/>
          </p:cNvSpPr>
          <p:nvPr>
            <p:ph type="subTitle" idx="1"/>
          </p:nvPr>
        </p:nvSpPr>
        <p:spPr>
          <a:xfrm>
            <a:off x="1319325" y="2053375"/>
            <a:ext cx="6505350" cy="25341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i="0" dirty="0">
                <a:solidFill>
                  <a:schemeClr val="tx1"/>
                </a:solidFill>
                <a:effectLst/>
                <a:latin typeface="Montserrat" panose="00000500000000000000" pitchFamily="2" charset="0"/>
              </a:rPr>
              <a:t>Funksional proqramlaşdırmada funksiyalara birinci dərəcəli vətəndaşlar kimi baxılır , yəni onları dəyişənlərə təyin etmək, arqument kimi ötürmək və digər funksiyalardan geri qaytarmaq olar.</a:t>
            </a:r>
            <a:endParaRPr lang="az-Latn-AZ" dirty="0">
              <a:solidFill>
                <a:schemeClr val="tx1"/>
              </a:solidFill>
              <a:latin typeface="Montserrat" panose="00000500000000000000" pitchFamily="2" charset="0"/>
            </a:endParaRPr>
          </a:p>
        </p:txBody>
      </p:sp>
      <p:grpSp>
        <p:nvGrpSpPr>
          <p:cNvPr id="309" name="Google Shape;309;p31"/>
          <p:cNvGrpSpPr/>
          <p:nvPr/>
        </p:nvGrpSpPr>
        <p:grpSpPr>
          <a:xfrm>
            <a:off x="8561875" y="1266275"/>
            <a:ext cx="144000" cy="3342300"/>
            <a:chOff x="8561875" y="1266275"/>
            <a:chExt cx="144000" cy="3342300"/>
          </a:xfrm>
        </p:grpSpPr>
        <p:sp>
          <p:nvSpPr>
            <p:cNvPr id="310" name="Google Shape;310;p31"/>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1" name="Google Shape;311;p31"/>
            <p:cNvGrpSpPr/>
            <p:nvPr/>
          </p:nvGrpSpPr>
          <p:grpSpPr>
            <a:xfrm>
              <a:off x="8561875" y="1266275"/>
              <a:ext cx="144000" cy="144000"/>
              <a:chOff x="8561875" y="1266275"/>
              <a:chExt cx="144000" cy="144000"/>
            </a:xfrm>
          </p:grpSpPr>
          <p:sp>
            <p:nvSpPr>
              <p:cNvPr id="312" name="Google Shape;312;p31">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31"/>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4" name="Google Shape;314;p31"/>
            <p:cNvGrpSpPr/>
            <p:nvPr/>
          </p:nvGrpSpPr>
          <p:grpSpPr>
            <a:xfrm>
              <a:off x="8561875" y="4464575"/>
              <a:ext cx="144000" cy="144000"/>
              <a:chOff x="8561875" y="4464575"/>
              <a:chExt cx="144000" cy="144000"/>
            </a:xfrm>
          </p:grpSpPr>
          <p:sp>
            <p:nvSpPr>
              <p:cNvPr id="315" name="Google Shape;315;p31">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31"/>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17" name="Google Shape;317;p31"/>
          <p:cNvSpPr/>
          <p:nvPr/>
        </p:nvSpPr>
        <p:spPr>
          <a:xfrm>
            <a:off x="8571475" y="2551543"/>
            <a:ext cx="134400" cy="94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0230115"/>
      </p:ext>
    </p:extLst>
  </p:cSld>
  <p:clrMapOvr>
    <a:masterClrMapping/>
  </p:clrMapOvr>
</p:sld>
</file>

<file path=ppt/theme/theme1.xml><?xml version="1.0" encoding="utf-8"?>
<a:theme xmlns:a="http://schemas.openxmlformats.org/drawingml/2006/main" name="Software Developer Portfolio by Slidesgo">
  <a:themeElements>
    <a:clrScheme name="Simple Light">
      <a:dk1>
        <a:srgbClr val="FFFFFF"/>
      </a:dk1>
      <a:lt1>
        <a:srgbClr val="666666"/>
      </a:lt1>
      <a:dk2>
        <a:srgbClr val="000000"/>
      </a:dk2>
      <a:lt2>
        <a:srgbClr val="0015FF"/>
      </a:lt2>
      <a:accent1>
        <a:srgbClr val="BDD918"/>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355</Words>
  <Application>Microsoft Office PowerPoint</Application>
  <PresentationFormat>On-screen Show (16:9)</PresentationFormat>
  <Paragraphs>29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inherit</vt:lpstr>
      <vt:lpstr>VT323</vt:lpstr>
      <vt:lpstr>Montserrat</vt:lpstr>
      <vt:lpstr>Consolas</vt:lpstr>
      <vt:lpstr>Arial</vt:lpstr>
      <vt:lpstr>Software Developer Portfolio by Slidesgo</vt:lpstr>
      <vt:lpstr>Paradiqma növləri</vt:lpstr>
      <vt:lpstr>Paradiqma özü 2 yerə bölünür</vt:lpstr>
      <vt:lpstr>imperativ</vt:lpstr>
      <vt:lpstr>Prosedur </vt:lpstr>
      <vt:lpstr>Obyekt yönümlü</vt:lpstr>
      <vt:lpstr>Paralel emal</vt:lpstr>
      <vt:lpstr>Deklarativ</vt:lpstr>
      <vt:lpstr>Məntiqi</vt:lpstr>
      <vt:lpstr>Funksional</vt:lpstr>
      <vt:lpstr>Verilənlər bazasının emalı</vt:lpstr>
      <vt:lpstr>100 bal üçün təşəkkürlər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Paradiqma növləri</dc:title>
  <dc:creator>Vasivvv</dc:creator>
  <cp:lastModifiedBy>Vasiv Huseynov</cp:lastModifiedBy>
  <cp:revision>2</cp:revision>
  <dcterms:modified xsi:type="dcterms:W3CDTF">2022-10-25T15:56:22Z</dcterms:modified>
</cp:coreProperties>
</file>