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72" r:id="rId6"/>
    <p:sldId id="273" r:id="rId7"/>
    <p:sldId id="274" r:id="rId8"/>
    <p:sldId id="275" r:id="rId9"/>
    <p:sldId id="276" r:id="rId10"/>
    <p:sldId id="277" r:id="rId11"/>
    <p:sldId id="278" r:id="rId12"/>
    <p:sldId id="279" r:id="rId13"/>
    <p:sldId id="280" r:id="rId14"/>
    <p:sldId id="261" r:id="rId15"/>
    <p:sldId id="281" r:id="rId16"/>
    <p:sldId id="262" r:id="rId17"/>
    <p:sldId id="263" r:id="rId18"/>
    <p:sldId id="264" r:id="rId19"/>
    <p:sldId id="266" r:id="rId20"/>
    <p:sldId id="267" r:id="rId21"/>
    <p:sldId id="268" r:id="rId22"/>
    <p:sldId id="269"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38710" autoAdjust="0"/>
  </p:normalViewPr>
  <p:slideViewPr>
    <p:cSldViewPr snapToGrid="0">
      <p:cViewPr varScale="1">
        <p:scale>
          <a:sx n="29" d="100"/>
          <a:sy n="29" d="100"/>
        </p:scale>
        <p:origin x="23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3E2BB-D312-4C9C-8865-5EEA6D965DF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B54A410-75C3-47EB-A60C-3615677346E9}">
      <dgm:prSet/>
      <dgm:spPr/>
      <dgm:t>
        <a:bodyPr/>
        <a:lstStyle/>
        <a:p>
          <a:pPr rtl="0"/>
          <a:r>
            <a:rPr lang="en-US" dirty="0" smtClean="0">
              <a:latin typeface="Segoe UI Light" panose="020B0502040204020203" pitchFamily="34" charset="0"/>
              <a:cs typeface="Segoe UI Light" panose="020B0502040204020203" pitchFamily="34" charset="0"/>
            </a:rPr>
            <a:t>Accessibility</a:t>
          </a:r>
          <a:endParaRPr lang="en-US" dirty="0">
            <a:latin typeface="Segoe UI Light" panose="020B0502040204020203" pitchFamily="34" charset="0"/>
            <a:cs typeface="Segoe UI Light" panose="020B0502040204020203" pitchFamily="34" charset="0"/>
          </a:endParaRPr>
        </a:p>
      </dgm:t>
    </dgm:pt>
    <dgm:pt modelId="{4D639A9A-770A-4EF2-A082-FC9545A0C5A8}" type="parTrans" cxnId="{FC871DDD-3B79-4A41-AB40-BF450A10DF4D}">
      <dgm:prSet/>
      <dgm:spPr/>
      <dgm:t>
        <a:bodyPr/>
        <a:lstStyle/>
        <a:p>
          <a:endParaRPr lang="en-US">
            <a:latin typeface="Segoe UI Light" panose="020B0502040204020203" pitchFamily="34" charset="0"/>
            <a:cs typeface="Segoe UI Light" panose="020B0502040204020203" pitchFamily="34" charset="0"/>
          </a:endParaRPr>
        </a:p>
      </dgm:t>
    </dgm:pt>
    <dgm:pt modelId="{DBFCE20C-5D46-4B92-8C3D-6A2C34315513}" type="sibTrans" cxnId="{FC871DDD-3B79-4A41-AB40-BF450A10DF4D}">
      <dgm:prSet/>
      <dgm:spPr/>
      <dgm:t>
        <a:bodyPr/>
        <a:lstStyle/>
        <a:p>
          <a:endParaRPr lang="en-US">
            <a:latin typeface="Segoe UI Light" panose="020B0502040204020203" pitchFamily="34" charset="0"/>
            <a:cs typeface="Segoe UI Light" panose="020B0502040204020203" pitchFamily="34" charset="0"/>
          </a:endParaRPr>
        </a:p>
      </dgm:t>
    </dgm:pt>
    <dgm:pt modelId="{687E7308-A4C7-4F8A-BFF8-5CBC28C6D2C0}">
      <dgm:prSet/>
      <dgm:spPr/>
      <dgm:t>
        <a:bodyPr/>
        <a:lstStyle/>
        <a:p>
          <a:pPr rtl="0"/>
          <a:r>
            <a:rPr lang="en-US" dirty="0" smtClean="0">
              <a:latin typeface="Segoe UI Light" panose="020B0502040204020203" pitchFamily="34" charset="0"/>
              <a:cs typeface="Segoe UI Light" panose="020B0502040204020203" pitchFamily="34" charset="0"/>
            </a:rPr>
            <a:t>One or more partitions can be rebuilt</a:t>
          </a:r>
          <a:endParaRPr lang="en-US" dirty="0">
            <a:latin typeface="Segoe UI Light" panose="020B0502040204020203" pitchFamily="34" charset="0"/>
            <a:cs typeface="Segoe UI Light" panose="020B0502040204020203" pitchFamily="34" charset="0"/>
          </a:endParaRPr>
        </a:p>
      </dgm:t>
    </dgm:pt>
    <dgm:pt modelId="{7F1EF780-C56B-47B5-8649-DC2CB2599BE4}" type="parTrans" cxnId="{D883CD06-7BEE-4820-B1EB-A3966BA0C082}">
      <dgm:prSet/>
      <dgm:spPr/>
      <dgm:t>
        <a:bodyPr/>
        <a:lstStyle/>
        <a:p>
          <a:endParaRPr lang="en-US">
            <a:latin typeface="Segoe UI Light" panose="020B0502040204020203" pitchFamily="34" charset="0"/>
            <a:cs typeface="Segoe UI Light" panose="020B0502040204020203" pitchFamily="34" charset="0"/>
          </a:endParaRPr>
        </a:p>
      </dgm:t>
    </dgm:pt>
    <dgm:pt modelId="{9E94B8BB-5A94-4A89-8B60-5EDECECDC4E3}" type="sibTrans" cxnId="{D883CD06-7BEE-4820-B1EB-A3966BA0C082}">
      <dgm:prSet/>
      <dgm:spPr/>
      <dgm:t>
        <a:bodyPr/>
        <a:lstStyle/>
        <a:p>
          <a:endParaRPr lang="en-US">
            <a:latin typeface="Segoe UI Light" panose="020B0502040204020203" pitchFamily="34" charset="0"/>
            <a:cs typeface="Segoe UI Light" panose="020B0502040204020203" pitchFamily="34" charset="0"/>
          </a:endParaRPr>
        </a:p>
      </dgm:t>
    </dgm:pt>
    <dgm:pt modelId="{DE8B746A-C2C0-4034-9E90-74D6A2BC8DDC}">
      <dgm:prSet/>
      <dgm:spPr/>
      <dgm:t>
        <a:bodyPr/>
        <a:lstStyle/>
        <a:p>
          <a:pPr rtl="0"/>
          <a:r>
            <a:rPr lang="en-US" baseline="0" smtClean="0">
              <a:latin typeface="Segoe UI Light" panose="020B0502040204020203" pitchFamily="34" charset="0"/>
              <a:cs typeface="Segoe UI Light" panose="020B0502040204020203" pitchFamily="34" charset="0"/>
            </a:rPr>
            <a:t>Lock Priority</a:t>
          </a:r>
          <a:endParaRPr lang="en-US">
            <a:latin typeface="Segoe UI Light" panose="020B0502040204020203" pitchFamily="34" charset="0"/>
            <a:cs typeface="Segoe UI Light" panose="020B0502040204020203" pitchFamily="34" charset="0"/>
          </a:endParaRPr>
        </a:p>
      </dgm:t>
    </dgm:pt>
    <dgm:pt modelId="{664081FC-CE4B-41E1-92A7-AC3F180F2AF9}" type="parTrans" cxnId="{FE2C9517-3698-44C2-87FA-BCBCEA6F16E5}">
      <dgm:prSet/>
      <dgm:spPr/>
      <dgm:t>
        <a:bodyPr/>
        <a:lstStyle/>
        <a:p>
          <a:endParaRPr lang="en-US">
            <a:latin typeface="Segoe UI Light" panose="020B0502040204020203" pitchFamily="34" charset="0"/>
            <a:cs typeface="Segoe UI Light" panose="020B0502040204020203" pitchFamily="34" charset="0"/>
          </a:endParaRPr>
        </a:p>
      </dgm:t>
    </dgm:pt>
    <dgm:pt modelId="{F6C79A05-5DE8-4E52-803F-3474A50E753C}" type="sibTrans" cxnId="{FE2C9517-3698-44C2-87FA-BCBCEA6F16E5}">
      <dgm:prSet/>
      <dgm:spPr/>
      <dgm:t>
        <a:bodyPr/>
        <a:lstStyle/>
        <a:p>
          <a:endParaRPr lang="en-US">
            <a:latin typeface="Segoe UI Light" panose="020B0502040204020203" pitchFamily="34" charset="0"/>
            <a:cs typeface="Segoe UI Light" panose="020B0502040204020203" pitchFamily="34" charset="0"/>
          </a:endParaRPr>
        </a:p>
      </dgm:t>
    </dgm:pt>
    <dgm:pt modelId="{2163781D-0827-40E3-980B-7CA60FF7E8A0}">
      <dgm:prSet/>
      <dgm:spPr/>
      <dgm:t>
        <a:bodyPr/>
        <a:lstStyle/>
        <a:p>
          <a:pPr rtl="0"/>
          <a:r>
            <a:rPr lang="en-US" dirty="0" smtClean="0">
              <a:latin typeface="Segoe UI Light" panose="020B0502040204020203" pitchFamily="34" charset="0"/>
              <a:cs typeface="Segoe UI Light" panose="020B0502040204020203" pitchFamily="34" charset="0"/>
            </a:rPr>
            <a:t>Use Managed Lock Priority with </a:t>
          </a:r>
          <a:r>
            <a:rPr lang="en-GB" dirty="0" smtClean="0">
              <a:latin typeface="Segoe UI Light" panose="020B0502040204020203" pitchFamily="34" charset="0"/>
              <a:cs typeface="Segoe UI Light" panose="020B0502040204020203" pitchFamily="34" charset="0"/>
            </a:rPr>
            <a:t>Single Partition Online Index Rebuild</a:t>
          </a:r>
          <a:endParaRPr lang="en-US" dirty="0">
            <a:latin typeface="Segoe UI Light" panose="020B0502040204020203" pitchFamily="34" charset="0"/>
            <a:cs typeface="Segoe UI Light" panose="020B0502040204020203" pitchFamily="34" charset="0"/>
          </a:endParaRPr>
        </a:p>
      </dgm:t>
    </dgm:pt>
    <dgm:pt modelId="{2C9FDD1B-F0A0-4EE9-9794-ABA0FE260DA3}" type="parTrans" cxnId="{66612D12-CE1F-4917-995A-31C85370A8C5}">
      <dgm:prSet/>
      <dgm:spPr/>
      <dgm:t>
        <a:bodyPr/>
        <a:lstStyle/>
        <a:p>
          <a:endParaRPr lang="en-US">
            <a:latin typeface="Segoe UI Light" panose="020B0502040204020203" pitchFamily="34" charset="0"/>
            <a:cs typeface="Segoe UI Light" panose="020B0502040204020203" pitchFamily="34" charset="0"/>
          </a:endParaRPr>
        </a:p>
      </dgm:t>
    </dgm:pt>
    <dgm:pt modelId="{B8132447-AC56-4A07-917E-ABD0D1C94F19}" type="sibTrans" cxnId="{66612D12-CE1F-4917-995A-31C85370A8C5}">
      <dgm:prSet/>
      <dgm:spPr/>
      <dgm:t>
        <a:bodyPr/>
        <a:lstStyle/>
        <a:p>
          <a:endParaRPr lang="en-US">
            <a:latin typeface="Segoe UI Light" panose="020B0502040204020203" pitchFamily="34" charset="0"/>
            <a:cs typeface="Segoe UI Light" panose="020B0502040204020203" pitchFamily="34" charset="0"/>
          </a:endParaRPr>
        </a:p>
      </dgm:t>
    </dgm:pt>
    <dgm:pt modelId="{0FAAD08F-894D-449F-82EC-C6584FDBB5AC}">
      <dgm:prSet/>
      <dgm:spPr/>
      <dgm:t>
        <a:bodyPr/>
        <a:lstStyle/>
        <a:p>
          <a:pPr rtl="0"/>
          <a:r>
            <a:rPr lang="en-US" baseline="0" smtClean="0">
              <a:latin typeface="Segoe UI Light" panose="020B0502040204020203" pitchFamily="34" charset="0"/>
              <a:cs typeface="Segoe UI Light" panose="020B0502040204020203" pitchFamily="34" charset="0"/>
            </a:rPr>
            <a:t>Availability</a:t>
          </a:r>
          <a:endParaRPr lang="en-US">
            <a:latin typeface="Segoe UI Light" panose="020B0502040204020203" pitchFamily="34" charset="0"/>
            <a:cs typeface="Segoe UI Light" panose="020B0502040204020203" pitchFamily="34" charset="0"/>
          </a:endParaRPr>
        </a:p>
      </dgm:t>
    </dgm:pt>
    <dgm:pt modelId="{EC278D5F-7B83-4F43-9D3A-8C8FBB48AD64}" type="parTrans" cxnId="{27DF4D89-2009-4254-930E-D81C0898BC79}">
      <dgm:prSet/>
      <dgm:spPr/>
      <dgm:t>
        <a:bodyPr/>
        <a:lstStyle/>
        <a:p>
          <a:endParaRPr lang="en-US">
            <a:latin typeface="Segoe UI Light" panose="020B0502040204020203" pitchFamily="34" charset="0"/>
            <a:cs typeface="Segoe UI Light" panose="020B0502040204020203" pitchFamily="34" charset="0"/>
          </a:endParaRPr>
        </a:p>
      </dgm:t>
    </dgm:pt>
    <dgm:pt modelId="{CAD469CC-909D-4FD6-B182-6A51B806C9CE}" type="sibTrans" cxnId="{27DF4D89-2009-4254-930E-D81C0898BC79}">
      <dgm:prSet/>
      <dgm:spPr/>
      <dgm:t>
        <a:bodyPr/>
        <a:lstStyle/>
        <a:p>
          <a:endParaRPr lang="en-US">
            <a:latin typeface="Segoe UI Light" panose="020B0502040204020203" pitchFamily="34" charset="0"/>
            <a:cs typeface="Segoe UI Light" panose="020B0502040204020203" pitchFamily="34" charset="0"/>
          </a:endParaRPr>
        </a:p>
      </dgm:t>
    </dgm:pt>
    <dgm:pt modelId="{B0D8EBAA-E62B-43CA-9F83-388F350D87A8}">
      <dgm:prSet/>
      <dgm:spPr/>
      <dgm:t>
        <a:bodyPr/>
        <a:lstStyle/>
        <a:p>
          <a:pPr rtl="0"/>
          <a:r>
            <a:rPr lang="en-US" smtClean="0">
              <a:latin typeface="Segoe UI Light" panose="020B0502040204020203" pitchFamily="34" charset="0"/>
              <a:cs typeface="Segoe UI Light" panose="020B0502040204020203" pitchFamily="34" charset="0"/>
            </a:rPr>
            <a:t>Reduced down time for mission critical workloads</a:t>
          </a:r>
          <a:endParaRPr lang="en-US">
            <a:latin typeface="Segoe UI Light" panose="020B0502040204020203" pitchFamily="34" charset="0"/>
            <a:cs typeface="Segoe UI Light" panose="020B0502040204020203" pitchFamily="34" charset="0"/>
          </a:endParaRPr>
        </a:p>
      </dgm:t>
    </dgm:pt>
    <dgm:pt modelId="{B099BD0B-63BA-4D87-AB02-A0A128B38CEF}" type="parTrans" cxnId="{68163D16-D699-4C29-B804-EF47B6D51582}">
      <dgm:prSet/>
      <dgm:spPr/>
      <dgm:t>
        <a:bodyPr/>
        <a:lstStyle/>
        <a:p>
          <a:endParaRPr lang="en-US">
            <a:latin typeface="Segoe UI Light" panose="020B0502040204020203" pitchFamily="34" charset="0"/>
            <a:cs typeface="Segoe UI Light" panose="020B0502040204020203" pitchFamily="34" charset="0"/>
          </a:endParaRPr>
        </a:p>
      </dgm:t>
    </dgm:pt>
    <dgm:pt modelId="{04D81CC0-BC8E-4478-B2CD-1DF1BC1EEADD}" type="sibTrans" cxnId="{68163D16-D699-4C29-B804-EF47B6D51582}">
      <dgm:prSet/>
      <dgm:spPr/>
      <dgm:t>
        <a:bodyPr/>
        <a:lstStyle/>
        <a:p>
          <a:endParaRPr lang="en-US">
            <a:latin typeface="Segoe UI Light" panose="020B0502040204020203" pitchFamily="34" charset="0"/>
            <a:cs typeface="Segoe UI Light" panose="020B0502040204020203" pitchFamily="34" charset="0"/>
          </a:endParaRPr>
        </a:p>
      </dgm:t>
    </dgm:pt>
    <dgm:pt modelId="{3F7E338A-FF29-4B47-B60A-5357DC060DD7}">
      <dgm:prSet/>
      <dgm:spPr/>
      <dgm:t>
        <a:bodyPr/>
        <a:lstStyle/>
        <a:p>
          <a:pPr rtl="0"/>
          <a:r>
            <a:rPr lang="en-US" baseline="0" smtClean="0">
              <a:latin typeface="Segoe UI Light" panose="020B0502040204020203" pitchFamily="34" charset="0"/>
              <a:cs typeface="Segoe UI Light" panose="020B0502040204020203" pitchFamily="34" charset="0"/>
            </a:rPr>
            <a:t>Resource savings</a:t>
          </a:r>
          <a:endParaRPr lang="en-US">
            <a:latin typeface="Segoe UI Light" panose="020B0502040204020203" pitchFamily="34" charset="0"/>
            <a:cs typeface="Segoe UI Light" panose="020B0502040204020203" pitchFamily="34" charset="0"/>
          </a:endParaRPr>
        </a:p>
      </dgm:t>
    </dgm:pt>
    <dgm:pt modelId="{8123D8FE-6179-4751-893E-DBC4482A15CA}" type="parTrans" cxnId="{B53DBFFB-3BF6-49A2-BC39-98726424A10A}">
      <dgm:prSet/>
      <dgm:spPr/>
      <dgm:t>
        <a:bodyPr/>
        <a:lstStyle/>
        <a:p>
          <a:endParaRPr lang="en-US">
            <a:latin typeface="Segoe UI Light" panose="020B0502040204020203" pitchFamily="34" charset="0"/>
            <a:cs typeface="Segoe UI Light" panose="020B0502040204020203" pitchFamily="34" charset="0"/>
          </a:endParaRPr>
        </a:p>
      </dgm:t>
    </dgm:pt>
    <dgm:pt modelId="{123DD97F-AD8C-400D-8407-1322490D1908}" type="sibTrans" cxnId="{B53DBFFB-3BF6-49A2-BC39-98726424A10A}">
      <dgm:prSet/>
      <dgm:spPr/>
      <dgm:t>
        <a:bodyPr/>
        <a:lstStyle/>
        <a:p>
          <a:endParaRPr lang="en-US">
            <a:latin typeface="Segoe UI Light" panose="020B0502040204020203" pitchFamily="34" charset="0"/>
            <a:cs typeface="Segoe UI Light" panose="020B0502040204020203" pitchFamily="34" charset="0"/>
          </a:endParaRPr>
        </a:p>
      </dgm:t>
    </dgm:pt>
    <dgm:pt modelId="{F59E6567-0F5A-4473-BA37-442484F13F2A}">
      <dgm:prSet/>
      <dgm:spPr/>
      <dgm:t>
        <a:bodyPr/>
        <a:lstStyle/>
        <a:p>
          <a:pPr rtl="0"/>
          <a:r>
            <a:rPr lang="en-US" smtClean="0">
              <a:latin typeface="Segoe UI Light" panose="020B0502040204020203" pitchFamily="34" charset="0"/>
              <a:cs typeface="Segoe UI Light" panose="020B0502040204020203" pitchFamily="34" charset="0"/>
            </a:rPr>
            <a:t>CPU, memory and disk space</a:t>
          </a:r>
          <a:endParaRPr lang="en-US">
            <a:latin typeface="Segoe UI Light" panose="020B0502040204020203" pitchFamily="34" charset="0"/>
            <a:cs typeface="Segoe UI Light" panose="020B0502040204020203" pitchFamily="34" charset="0"/>
          </a:endParaRPr>
        </a:p>
      </dgm:t>
    </dgm:pt>
    <dgm:pt modelId="{FEEDE002-BCDC-4754-B78E-3C9ABABAFE8B}" type="parTrans" cxnId="{53898304-51F8-46C5-AF30-A1EBE777A754}">
      <dgm:prSet/>
      <dgm:spPr/>
      <dgm:t>
        <a:bodyPr/>
        <a:lstStyle/>
        <a:p>
          <a:endParaRPr lang="en-US">
            <a:latin typeface="Segoe UI Light" panose="020B0502040204020203" pitchFamily="34" charset="0"/>
            <a:cs typeface="Segoe UI Light" panose="020B0502040204020203" pitchFamily="34" charset="0"/>
          </a:endParaRPr>
        </a:p>
      </dgm:t>
    </dgm:pt>
    <dgm:pt modelId="{015A9E2E-CCBD-4E02-A7E3-FCD308C81173}" type="sibTrans" cxnId="{53898304-51F8-46C5-AF30-A1EBE777A754}">
      <dgm:prSet/>
      <dgm:spPr/>
      <dgm:t>
        <a:bodyPr/>
        <a:lstStyle/>
        <a:p>
          <a:endParaRPr lang="en-US">
            <a:latin typeface="Segoe UI Light" panose="020B0502040204020203" pitchFamily="34" charset="0"/>
            <a:cs typeface="Segoe UI Light" panose="020B0502040204020203" pitchFamily="34" charset="0"/>
          </a:endParaRPr>
        </a:p>
      </dgm:t>
    </dgm:pt>
    <dgm:pt modelId="{DAD5DD76-B383-4E2B-9DB0-69B4057B5D68}">
      <dgm:prSet/>
      <dgm:spPr/>
      <dgm:t>
        <a:bodyPr/>
        <a:lstStyle/>
        <a:p>
          <a:pPr rtl="0"/>
          <a:r>
            <a:rPr lang="en-US" smtClean="0">
              <a:latin typeface="Segoe UI Light" panose="020B0502040204020203" pitchFamily="34" charset="0"/>
              <a:cs typeface="Segoe UI Light" panose="020B0502040204020203" pitchFamily="34" charset="0"/>
            </a:rPr>
            <a:t>Log space usage reduced</a:t>
          </a:r>
          <a:endParaRPr lang="en-US">
            <a:latin typeface="Segoe UI Light" panose="020B0502040204020203" pitchFamily="34" charset="0"/>
            <a:cs typeface="Segoe UI Light" panose="020B0502040204020203" pitchFamily="34" charset="0"/>
          </a:endParaRPr>
        </a:p>
      </dgm:t>
    </dgm:pt>
    <dgm:pt modelId="{BEADBD8A-9438-4DC3-93FC-D41A25CC6CFD}" type="parTrans" cxnId="{E34BE575-F3C3-4976-A3A1-E6E9A3D55D99}">
      <dgm:prSet/>
      <dgm:spPr/>
      <dgm:t>
        <a:bodyPr/>
        <a:lstStyle/>
        <a:p>
          <a:endParaRPr lang="en-US">
            <a:latin typeface="Segoe UI Light" panose="020B0502040204020203" pitchFamily="34" charset="0"/>
            <a:cs typeface="Segoe UI Light" panose="020B0502040204020203" pitchFamily="34" charset="0"/>
          </a:endParaRPr>
        </a:p>
      </dgm:t>
    </dgm:pt>
    <dgm:pt modelId="{C3D429CA-A5B7-4554-AE57-8351EBCAECDB}" type="sibTrans" cxnId="{E34BE575-F3C3-4976-A3A1-E6E9A3D55D99}">
      <dgm:prSet/>
      <dgm:spPr/>
      <dgm:t>
        <a:bodyPr/>
        <a:lstStyle/>
        <a:p>
          <a:endParaRPr lang="en-US">
            <a:latin typeface="Segoe UI Light" panose="020B0502040204020203" pitchFamily="34" charset="0"/>
            <a:cs typeface="Segoe UI Light" panose="020B0502040204020203" pitchFamily="34" charset="0"/>
          </a:endParaRPr>
        </a:p>
      </dgm:t>
    </dgm:pt>
    <dgm:pt modelId="{CCB07802-1122-4B25-BAB3-5BD16E26394A}">
      <dgm:prSet/>
      <dgm:spPr/>
      <dgm:t>
        <a:bodyPr/>
        <a:lstStyle/>
        <a:p>
          <a:pPr rtl="0"/>
          <a:r>
            <a:rPr lang="en-US" smtClean="0">
              <a:latin typeface="Segoe UI Light" panose="020B0502040204020203" pitchFamily="34" charset="0"/>
              <a:cs typeface="Segoe UI Light" panose="020B0502040204020203" pitchFamily="34" charset="0"/>
            </a:rPr>
            <a:t>Table accessible for DML and query operations </a:t>
          </a:r>
          <a:endParaRPr lang="en-US" dirty="0">
            <a:latin typeface="Segoe UI Light" panose="020B0502040204020203" pitchFamily="34" charset="0"/>
            <a:cs typeface="Segoe UI Light" panose="020B0502040204020203" pitchFamily="34" charset="0"/>
          </a:endParaRPr>
        </a:p>
      </dgm:t>
    </dgm:pt>
    <dgm:pt modelId="{A23D43EA-3319-4849-8A51-31B776BD0018}" type="parTrans" cxnId="{E43F6036-5DB5-44B5-B7A1-B750AD448593}">
      <dgm:prSet/>
      <dgm:spPr/>
      <dgm:t>
        <a:bodyPr/>
        <a:lstStyle/>
        <a:p>
          <a:endParaRPr lang="en-US">
            <a:latin typeface="Segoe UI Light" panose="020B0502040204020203" pitchFamily="34" charset="0"/>
            <a:cs typeface="Segoe UI Light" panose="020B0502040204020203" pitchFamily="34" charset="0"/>
          </a:endParaRPr>
        </a:p>
      </dgm:t>
    </dgm:pt>
    <dgm:pt modelId="{606997BA-54FF-4F33-8660-30A86F00CBD7}" type="sibTrans" cxnId="{E43F6036-5DB5-44B5-B7A1-B750AD448593}">
      <dgm:prSet/>
      <dgm:spPr/>
      <dgm:t>
        <a:bodyPr/>
        <a:lstStyle/>
        <a:p>
          <a:endParaRPr lang="en-US">
            <a:latin typeface="Segoe UI Light" panose="020B0502040204020203" pitchFamily="34" charset="0"/>
            <a:cs typeface="Segoe UI Light" panose="020B0502040204020203" pitchFamily="34" charset="0"/>
          </a:endParaRPr>
        </a:p>
      </dgm:t>
    </dgm:pt>
    <dgm:pt modelId="{C7C89161-AD24-4446-9E45-430729404D5B}">
      <dgm:prSet/>
      <dgm:spPr/>
      <dgm:t>
        <a:bodyPr/>
        <a:lstStyle/>
        <a:p>
          <a:pPr rtl="0"/>
          <a:r>
            <a:rPr lang="en-US" smtClean="0">
              <a:latin typeface="Segoe UI Light" panose="020B0502040204020203" pitchFamily="34" charset="0"/>
              <a:cs typeface="Segoe UI Light" panose="020B0502040204020203" pitchFamily="34" charset="0"/>
            </a:rPr>
            <a:t>Short term locks beginning and end of the index rebuild</a:t>
          </a:r>
          <a:endParaRPr lang="en-US" dirty="0">
            <a:latin typeface="Segoe UI Light" panose="020B0502040204020203" pitchFamily="34" charset="0"/>
            <a:cs typeface="Segoe UI Light" panose="020B0502040204020203" pitchFamily="34" charset="0"/>
          </a:endParaRPr>
        </a:p>
      </dgm:t>
    </dgm:pt>
    <dgm:pt modelId="{8FCB44CE-883D-4B35-884A-752338A0A6FE}" type="parTrans" cxnId="{70D68E6B-3EC8-42AE-8D17-B3A4B5F0CA26}">
      <dgm:prSet/>
      <dgm:spPr/>
      <dgm:t>
        <a:bodyPr/>
        <a:lstStyle/>
        <a:p>
          <a:endParaRPr lang="en-US">
            <a:latin typeface="Segoe UI Light" panose="020B0502040204020203" pitchFamily="34" charset="0"/>
            <a:cs typeface="Segoe UI Light" panose="020B0502040204020203" pitchFamily="34" charset="0"/>
          </a:endParaRPr>
        </a:p>
      </dgm:t>
    </dgm:pt>
    <dgm:pt modelId="{06DAF4BD-CC84-476D-A252-85185CAD9B53}" type="sibTrans" cxnId="{70D68E6B-3EC8-42AE-8D17-B3A4B5F0CA26}">
      <dgm:prSet/>
      <dgm:spPr/>
      <dgm:t>
        <a:bodyPr/>
        <a:lstStyle/>
        <a:p>
          <a:endParaRPr lang="en-US">
            <a:latin typeface="Segoe UI Light" panose="020B0502040204020203" pitchFamily="34" charset="0"/>
            <a:cs typeface="Segoe UI Light" panose="020B0502040204020203" pitchFamily="34" charset="0"/>
          </a:endParaRPr>
        </a:p>
      </dgm:t>
    </dgm:pt>
    <dgm:pt modelId="{FE359596-A3D2-442B-B4AC-32A0E5777D9D}" type="pres">
      <dgm:prSet presAssocID="{6E13E2BB-D312-4C9C-8865-5EEA6D965DFA}" presName="linear" presStyleCnt="0">
        <dgm:presLayoutVars>
          <dgm:dir/>
          <dgm:animLvl val="lvl"/>
          <dgm:resizeHandles val="exact"/>
        </dgm:presLayoutVars>
      </dgm:prSet>
      <dgm:spPr/>
      <dgm:t>
        <a:bodyPr/>
        <a:lstStyle/>
        <a:p>
          <a:endParaRPr lang="en-US"/>
        </a:p>
      </dgm:t>
    </dgm:pt>
    <dgm:pt modelId="{7A7EB280-2B5A-41D9-ABFB-618566470A18}" type="pres">
      <dgm:prSet presAssocID="{5B54A410-75C3-47EB-A60C-3615677346E9}" presName="parentLin" presStyleCnt="0"/>
      <dgm:spPr/>
      <dgm:t>
        <a:bodyPr/>
        <a:lstStyle/>
        <a:p>
          <a:endParaRPr lang="en-US"/>
        </a:p>
      </dgm:t>
    </dgm:pt>
    <dgm:pt modelId="{E42FAE5D-D24D-4A13-9C9D-BBC07618B36E}" type="pres">
      <dgm:prSet presAssocID="{5B54A410-75C3-47EB-A60C-3615677346E9}" presName="parentLeftMargin" presStyleLbl="node1" presStyleIdx="0" presStyleCnt="4"/>
      <dgm:spPr/>
      <dgm:t>
        <a:bodyPr/>
        <a:lstStyle/>
        <a:p>
          <a:endParaRPr lang="en-US"/>
        </a:p>
      </dgm:t>
    </dgm:pt>
    <dgm:pt modelId="{C49661F3-6D5D-4E68-945D-4CCD77C8D7DB}" type="pres">
      <dgm:prSet presAssocID="{5B54A410-75C3-47EB-A60C-3615677346E9}" presName="parentText" presStyleLbl="node1" presStyleIdx="0" presStyleCnt="4">
        <dgm:presLayoutVars>
          <dgm:chMax val="0"/>
          <dgm:bulletEnabled val="1"/>
        </dgm:presLayoutVars>
      </dgm:prSet>
      <dgm:spPr/>
      <dgm:t>
        <a:bodyPr/>
        <a:lstStyle/>
        <a:p>
          <a:endParaRPr lang="en-US"/>
        </a:p>
      </dgm:t>
    </dgm:pt>
    <dgm:pt modelId="{4F5EE5F8-50BC-4FC5-84FD-766B55D39B01}" type="pres">
      <dgm:prSet presAssocID="{5B54A410-75C3-47EB-A60C-3615677346E9}" presName="negativeSpace" presStyleCnt="0"/>
      <dgm:spPr/>
      <dgm:t>
        <a:bodyPr/>
        <a:lstStyle/>
        <a:p>
          <a:endParaRPr lang="en-US"/>
        </a:p>
      </dgm:t>
    </dgm:pt>
    <dgm:pt modelId="{2BDB89DA-0A06-4DEE-819D-F2E998BDF16E}" type="pres">
      <dgm:prSet presAssocID="{5B54A410-75C3-47EB-A60C-3615677346E9}" presName="childText" presStyleLbl="conFgAcc1" presStyleIdx="0" presStyleCnt="4">
        <dgm:presLayoutVars>
          <dgm:bulletEnabled val="1"/>
        </dgm:presLayoutVars>
      </dgm:prSet>
      <dgm:spPr/>
      <dgm:t>
        <a:bodyPr/>
        <a:lstStyle/>
        <a:p>
          <a:endParaRPr lang="en-US"/>
        </a:p>
      </dgm:t>
    </dgm:pt>
    <dgm:pt modelId="{19690D0C-B662-48D3-953A-FA0252B97F83}" type="pres">
      <dgm:prSet presAssocID="{DBFCE20C-5D46-4B92-8C3D-6A2C34315513}" presName="spaceBetweenRectangles" presStyleCnt="0"/>
      <dgm:spPr/>
      <dgm:t>
        <a:bodyPr/>
        <a:lstStyle/>
        <a:p>
          <a:endParaRPr lang="en-US"/>
        </a:p>
      </dgm:t>
    </dgm:pt>
    <dgm:pt modelId="{3C38DB35-CE3E-4FD9-A64B-1797C129C01D}" type="pres">
      <dgm:prSet presAssocID="{DE8B746A-C2C0-4034-9E90-74D6A2BC8DDC}" presName="parentLin" presStyleCnt="0"/>
      <dgm:spPr/>
      <dgm:t>
        <a:bodyPr/>
        <a:lstStyle/>
        <a:p>
          <a:endParaRPr lang="en-US"/>
        </a:p>
      </dgm:t>
    </dgm:pt>
    <dgm:pt modelId="{ED42E6DA-B93B-44BC-863B-E4D1FF633385}" type="pres">
      <dgm:prSet presAssocID="{DE8B746A-C2C0-4034-9E90-74D6A2BC8DDC}" presName="parentLeftMargin" presStyleLbl="node1" presStyleIdx="0" presStyleCnt="4"/>
      <dgm:spPr/>
      <dgm:t>
        <a:bodyPr/>
        <a:lstStyle/>
        <a:p>
          <a:endParaRPr lang="en-US"/>
        </a:p>
      </dgm:t>
    </dgm:pt>
    <dgm:pt modelId="{747A7A2F-F13F-43FB-A942-43383079C450}" type="pres">
      <dgm:prSet presAssocID="{DE8B746A-C2C0-4034-9E90-74D6A2BC8DDC}" presName="parentText" presStyleLbl="node1" presStyleIdx="1" presStyleCnt="4">
        <dgm:presLayoutVars>
          <dgm:chMax val="0"/>
          <dgm:bulletEnabled val="1"/>
        </dgm:presLayoutVars>
      </dgm:prSet>
      <dgm:spPr/>
      <dgm:t>
        <a:bodyPr/>
        <a:lstStyle/>
        <a:p>
          <a:endParaRPr lang="en-US"/>
        </a:p>
      </dgm:t>
    </dgm:pt>
    <dgm:pt modelId="{0FA626FC-0562-499C-9C1A-DCB618442C66}" type="pres">
      <dgm:prSet presAssocID="{DE8B746A-C2C0-4034-9E90-74D6A2BC8DDC}" presName="negativeSpace" presStyleCnt="0"/>
      <dgm:spPr/>
      <dgm:t>
        <a:bodyPr/>
        <a:lstStyle/>
        <a:p>
          <a:endParaRPr lang="en-US"/>
        </a:p>
      </dgm:t>
    </dgm:pt>
    <dgm:pt modelId="{D9177FA3-FBCE-4593-B995-CEC637492F42}" type="pres">
      <dgm:prSet presAssocID="{DE8B746A-C2C0-4034-9E90-74D6A2BC8DDC}" presName="childText" presStyleLbl="conFgAcc1" presStyleIdx="1" presStyleCnt="4">
        <dgm:presLayoutVars>
          <dgm:bulletEnabled val="1"/>
        </dgm:presLayoutVars>
      </dgm:prSet>
      <dgm:spPr/>
      <dgm:t>
        <a:bodyPr/>
        <a:lstStyle/>
        <a:p>
          <a:endParaRPr lang="en-US"/>
        </a:p>
      </dgm:t>
    </dgm:pt>
    <dgm:pt modelId="{E56E1BE0-F56B-4F3D-805F-A77912251D08}" type="pres">
      <dgm:prSet presAssocID="{F6C79A05-5DE8-4E52-803F-3474A50E753C}" presName="spaceBetweenRectangles" presStyleCnt="0"/>
      <dgm:spPr/>
      <dgm:t>
        <a:bodyPr/>
        <a:lstStyle/>
        <a:p>
          <a:endParaRPr lang="en-US"/>
        </a:p>
      </dgm:t>
    </dgm:pt>
    <dgm:pt modelId="{43032856-F6B4-44FF-BE45-8817DA9A5624}" type="pres">
      <dgm:prSet presAssocID="{0FAAD08F-894D-449F-82EC-C6584FDBB5AC}" presName="parentLin" presStyleCnt="0"/>
      <dgm:spPr/>
      <dgm:t>
        <a:bodyPr/>
        <a:lstStyle/>
        <a:p>
          <a:endParaRPr lang="en-US"/>
        </a:p>
      </dgm:t>
    </dgm:pt>
    <dgm:pt modelId="{D2376F3D-FEBB-49B7-AA90-F91DE29483A6}" type="pres">
      <dgm:prSet presAssocID="{0FAAD08F-894D-449F-82EC-C6584FDBB5AC}" presName="parentLeftMargin" presStyleLbl="node1" presStyleIdx="1" presStyleCnt="4"/>
      <dgm:spPr/>
      <dgm:t>
        <a:bodyPr/>
        <a:lstStyle/>
        <a:p>
          <a:endParaRPr lang="en-US"/>
        </a:p>
      </dgm:t>
    </dgm:pt>
    <dgm:pt modelId="{55E9B189-4118-4271-8CB4-80E962FE9F59}" type="pres">
      <dgm:prSet presAssocID="{0FAAD08F-894D-449F-82EC-C6584FDBB5AC}" presName="parentText" presStyleLbl="node1" presStyleIdx="2" presStyleCnt="4">
        <dgm:presLayoutVars>
          <dgm:chMax val="0"/>
          <dgm:bulletEnabled val="1"/>
        </dgm:presLayoutVars>
      </dgm:prSet>
      <dgm:spPr/>
      <dgm:t>
        <a:bodyPr/>
        <a:lstStyle/>
        <a:p>
          <a:endParaRPr lang="en-US"/>
        </a:p>
      </dgm:t>
    </dgm:pt>
    <dgm:pt modelId="{385DEC6C-993F-4CE5-808B-AF027A1534A4}" type="pres">
      <dgm:prSet presAssocID="{0FAAD08F-894D-449F-82EC-C6584FDBB5AC}" presName="negativeSpace" presStyleCnt="0"/>
      <dgm:spPr/>
      <dgm:t>
        <a:bodyPr/>
        <a:lstStyle/>
        <a:p>
          <a:endParaRPr lang="en-US"/>
        </a:p>
      </dgm:t>
    </dgm:pt>
    <dgm:pt modelId="{1688AF0C-1709-4A31-B125-0DB579EBBD92}" type="pres">
      <dgm:prSet presAssocID="{0FAAD08F-894D-449F-82EC-C6584FDBB5AC}" presName="childText" presStyleLbl="conFgAcc1" presStyleIdx="2" presStyleCnt="4">
        <dgm:presLayoutVars>
          <dgm:bulletEnabled val="1"/>
        </dgm:presLayoutVars>
      </dgm:prSet>
      <dgm:spPr/>
      <dgm:t>
        <a:bodyPr/>
        <a:lstStyle/>
        <a:p>
          <a:endParaRPr lang="en-US"/>
        </a:p>
      </dgm:t>
    </dgm:pt>
    <dgm:pt modelId="{735E2D20-DD5C-4648-A97C-40180D5ED947}" type="pres">
      <dgm:prSet presAssocID="{CAD469CC-909D-4FD6-B182-6A51B806C9CE}" presName="spaceBetweenRectangles" presStyleCnt="0"/>
      <dgm:spPr/>
      <dgm:t>
        <a:bodyPr/>
        <a:lstStyle/>
        <a:p>
          <a:endParaRPr lang="en-US"/>
        </a:p>
      </dgm:t>
    </dgm:pt>
    <dgm:pt modelId="{14D0A723-AE87-47BE-889E-B460980823C0}" type="pres">
      <dgm:prSet presAssocID="{3F7E338A-FF29-4B47-B60A-5357DC060DD7}" presName="parentLin" presStyleCnt="0"/>
      <dgm:spPr/>
      <dgm:t>
        <a:bodyPr/>
        <a:lstStyle/>
        <a:p>
          <a:endParaRPr lang="en-US"/>
        </a:p>
      </dgm:t>
    </dgm:pt>
    <dgm:pt modelId="{DF91DD50-697F-485E-86B2-686CB6FCF245}" type="pres">
      <dgm:prSet presAssocID="{3F7E338A-FF29-4B47-B60A-5357DC060DD7}" presName="parentLeftMargin" presStyleLbl="node1" presStyleIdx="2" presStyleCnt="4"/>
      <dgm:spPr/>
      <dgm:t>
        <a:bodyPr/>
        <a:lstStyle/>
        <a:p>
          <a:endParaRPr lang="en-US"/>
        </a:p>
      </dgm:t>
    </dgm:pt>
    <dgm:pt modelId="{E12E629D-1A18-4995-9521-A072D17B7353}" type="pres">
      <dgm:prSet presAssocID="{3F7E338A-FF29-4B47-B60A-5357DC060DD7}" presName="parentText" presStyleLbl="node1" presStyleIdx="3" presStyleCnt="4">
        <dgm:presLayoutVars>
          <dgm:chMax val="0"/>
          <dgm:bulletEnabled val="1"/>
        </dgm:presLayoutVars>
      </dgm:prSet>
      <dgm:spPr/>
      <dgm:t>
        <a:bodyPr/>
        <a:lstStyle/>
        <a:p>
          <a:endParaRPr lang="en-US"/>
        </a:p>
      </dgm:t>
    </dgm:pt>
    <dgm:pt modelId="{8AC7D002-DB7B-4A4C-8B9A-030F53AC23EE}" type="pres">
      <dgm:prSet presAssocID="{3F7E338A-FF29-4B47-B60A-5357DC060DD7}" presName="negativeSpace" presStyleCnt="0"/>
      <dgm:spPr/>
      <dgm:t>
        <a:bodyPr/>
        <a:lstStyle/>
        <a:p>
          <a:endParaRPr lang="en-US"/>
        </a:p>
      </dgm:t>
    </dgm:pt>
    <dgm:pt modelId="{B710406D-5423-46F3-BCA3-975C88A99B56}" type="pres">
      <dgm:prSet presAssocID="{3F7E338A-FF29-4B47-B60A-5357DC060DD7}" presName="childText" presStyleLbl="conFgAcc1" presStyleIdx="3" presStyleCnt="4">
        <dgm:presLayoutVars>
          <dgm:bulletEnabled val="1"/>
        </dgm:presLayoutVars>
      </dgm:prSet>
      <dgm:spPr/>
      <dgm:t>
        <a:bodyPr/>
        <a:lstStyle/>
        <a:p>
          <a:endParaRPr lang="en-US"/>
        </a:p>
      </dgm:t>
    </dgm:pt>
  </dgm:ptLst>
  <dgm:cxnLst>
    <dgm:cxn modelId="{FC871DDD-3B79-4A41-AB40-BF450A10DF4D}" srcId="{6E13E2BB-D312-4C9C-8865-5EEA6D965DFA}" destId="{5B54A410-75C3-47EB-A60C-3615677346E9}" srcOrd="0" destOrd="0" parTransId="{4D639A9A-770A-4EF2-A082-FC9545A0C5A8}" sibTransId="{DBFCE20C-5D46-4B92-8C3D-6A2C34315513}"/>
    <dgm:cxn modelId="{68163D16-D699-4C29-B804-EF47B6D51582}" srcId="{0FAAD08F-894D-449F-82EC-C6584FDBB5AC}" destId="{B0D8EBAA-E62B-43CA-9F83-388F350D87A8}" srcOrd="0" destOrd="0" parTransId="{B099BD0B-63BA-4D87-AB02-A0A128B38CEF}" sibTransId="{04D81CC0-BC8E-4478-B2CD-1DF1BC1EEADD}"/>
    <dgm:cxn modelId="{E34BE575-F3C3-4976-A3A1-E6E9A3D55D99}" srcId="{3F7E338A-FF29-4B47-B60A-5357DC060DD7}" destId="{DAD5DD76-B383-4E2B-9DB0-69B4057B5D68}" srcOrd="1" destOrd="0" parTransId="{BEADBD8A-9438-4DC3-93FC-D41A25CC6CFD}" sibTransId="{C3D429CA-A5B7-4554-AE57-8351EBCAECDB}"/>
    <dgm:cxn modelId="{531FD7BF-40BC-4EAB-9F6D-135EBFBF393A}" type="presOf" srcId="{0FAAD08F-894D-449F-82EC-C6584FDBB5AC}" destId="{55E9B189-4118-4271-8CB4-80E962FE9F59}" srcOrd="1" destOrd="0" presId="urn:microsoft.com/office/officeart/2005/8/layout/list1"/>
    <dgm:cxn modelId="{FE2C9517-3698-44C2-87FA-BCBCEA6F16E5}" srcId="{6E13E2BB-D312-4C9C-8865-5EEA6D965DFA}" destId="{DE8B746A-C2C0-4034-9E90-74D6A2BC8DDC}" srcOrd="1" destOrd="0" parTransId="{664081FC-CE4B-41E1-92A7-AC3F180F2AF9}" sibTransId="{F6C79A05-5DE8-4E52-803F-3474A50E753C}"/>
    <dgm:cxn modelId="{21609C94-596F-4ECB-911C-559CEB23071D}" type="presOf" srcId="{5B54A410-75C3-47EB-A60C-3615677346E9}" destId="{C49661F3-6D5D-4E68-945D-4CCD77C8D7DB}" srcOrd="1" destOrd="0" presId="urn:microsoft.com/office/officeart/2005/8/layout/list1"/>
    <dgm:cxn modelId="{66612D12-CE1F-4917-995A-31C85370A8C5}" srcId="{DE8B746A-C2C0-4034-9E90-74D6A2BC8DDC}" destId="{2163781D-0827-40E3-980B-7CA60FF7E8A0}" srcOrd="0" destOrd="0" parTransId="{2C9FDD1B-F0A0-4EE9-9794-ABA0FE260DA3}" sibTransId="{B8132447-AC56-4A07-917E-ABD0D1C94F19}"/>
    <dgm:cxn modelId="{EE874723-0ABF-4807-9D9D-6D6B70BA7367}" type="presOf" srcId="{5B54A410-75C3-47EB-A60C-3615677346E9}" destId="{E42FAE5D-D24D-4A13-9C9D-BBC07618B36E}" srcOrd="0" destOrd="0" presId="urn:microsoft.com/office/officeart/2005/8/layout/list1"/>
    <dgm:cxn modelId="{E43F6036-5DB5-44B5-B7A1-B750AD448593}" srcId="{5B54A410-75C3-47EB-A60C-3615677346E9}" destId="{CCB07802-1122-4B25-BAB3-5BD16E26394A}" srcOrd="1" destOrd="0" parTransId="{A23D43EA-3319-4849-8A51-31B776BD0018}" sibTransId="{606997BA-54FF-4F33-8660-30A86F00CBD7}"/>
    <dgm:cxn modelId="{27DF4D89-2009-4254-930E-D81C0898BC79}" srcId="{6E13E2BB-D312-4C9C-8865-5EEA6D965DFA}" destId="{0FAAD08F-894D-449F-82EC-C6584FDBB5AC}" srcOrd="2" destOrd="0" parTransId="{EC278D5F-7B83-4F43-9D3A-8C8FBB48AD64}" sibTransId="{CAD469CC-909D-4FD6-B182-6A51B806C9CE}"/>
    <dgm:cxn modelId="{29E8A1DB-2BAA-4B33-B57E-B0B7170B3BDE}" type="presOf" srcId="{3F7E338A-FF29-4B47-B60A-5357DC060DD7}" destId="{E12E629D-1A18-4995-9521-A072D17B7353}" srcOrd="1" destOrd="0" presId="urn:microsoft.com/office/officeart/2005/8/layout/list1"/>
    <dgm:cxn modelId="{BCC05A3D-D97F-410D-AC4A-3629614E409B}" type="presOf" srcId="{2163781D-0827-40E3-980B-7CA60FF7E8A0}" destId="{D9177FA3-FBCE-4593-B995-CEC637492F42}" srcOrd="0" destOrd="0" presId="urn:microsoft.com/office/officeart/2005/8/layout/list1"/>
    <dgm:cxn modelId="{70D68E6B-3EC8-42AE-8D17-B3A4B5F0CA26}" srcId="{5B54A410-75C3-47EB-A60C-3615677346E9}" destId="{C7C89161-AD24-4446-9E45-430729404D5B}" srcOrd="2" destOrd="0" parTransId="{8FCB44CE-883D-4B35-884A-752338A0A6FE}" sibTransId="{06DAF4BD-CC84-476D-A252-85185CAD9B53}"/>
    <dgm:cxn modelId="{8E34C67A-35E1-4662-8063-D13DC43D7222}" type="presOf" srcId="{687E7308-A4C7-4F8A-BFF8-5CBC28C6D2C0}" destId="{2BDB89DA-0A06-4DEE-819D-F2E998BDF16E}" srcOrd="0" destOrd="0" presId="urn:microsoft.com/office/officeart/2005/8/layout/list1"/>
    <dgm:cxn modelId="{05B3DFE9-3828-409B-97A1-6CBBCCC4622C}" type="presOf" srcId="{0FAAD08F-894D-449F-82EC-C6584FDBB5AC}" destId="{D2376F3D-FEBB-49B7-AA90-F91DE29483A6}" srcOrd="0" destOrd="0" presId="urn:microsoft.com/office/officeart/2005/8/layout/list1"/>
    <dgm:cxn modelId="{A8CDAB7A-A487-48AB-9300-FA9BCF079F08}" type="presOf" srcId="{CCB07802-1122-4B25-BAB3-5BD16E26394A}" destId="{2BDB89DA-0A06-4DEE-819D-F2E998BDF16E}" srcOrd="0" destOrd="1" presId="urn:microsoft.com/office/officeart/2005/8/layout/list1"/>
    <dgm:cxn modelId="{9724FD58-A736-4880-8287-4B7DCF0DE80D}" type="presOf" srcId="{DAD5DD76-B383-4E2B-9DB0-69B4057B5D68}" destId="{B710406D-5423-46F3-BCA3-975C88A99B56}" srcOrd="0" destOrd="1" presId="urn:microsoft.com/office/officeart/2005/8/layout/list1"/>
    <dgm:cxn modelId="{D883CD06-7BEE-4820-B1EB-A3966BA0C082}" srcId="{5B54A410-75C3-47EB-A60C-3615677346E9}" destId="{687E7308-A4C7-4F8A-BFF8-5CBC28C6D2C0}" srcOrd="0" destOrd="0" parTransId="{7F1EF780-C56B-47B5-8649-DC2CB2599BE4}" sibTransId="{9E94B8BB-5A94-4A89-8B60-5EDECECDC4E3}"/>
    <dgm:cxn modelId="{B53DBFFB-3BF6-49A2-BC39-98726424A10A}" srcId="{6E13E2BB-D312-4C9C-8865-5EEA6D965DFA}" destId="{3F7E338A-FF29-4B47-B60A-5357DC060DD7}" srcOrd="3" destOrd="0" parTransId="{8123D8FE-6179-4751-893E-DBC4482A15CA}" sibTransId="{123DD97F-AD8C-400D-8407-1322490D1908}"/>
    <dgm:cxn modelId="{F60139A7-669A-4D11-A0D7-830800D21820}" type="presOf" srcId="{3F7E338A-FF29-4B47-B60A-5357DC060DD7}" destId="{DF91DD50-697F-485E-86B2-686CB6FCF245}" srcOrd="0" destOrd="0" presId="urn:microsoft.com/office/officeart/2005/8/layout/list1"/>
    <dgm:cxn modelId="{DA08670B-5F47-450C-B937-B7299E878C5E}" type="presOf" srcId="{DE8B746A-C2C0-4034-9E90-74D6A2BC8DDC}" destId="{ED42E6DA-B93B-44BC-863B-E4D1FF633385}" srcOrd="0" destOrd="0" presId="urn:microsoft.com/office/officeart/2005/8/layout/list1"/>
    <dgm:cxn modelId="{5FDFC200-644E-4A1E-9ED4-BBB67025E767}" type="presOf" srcId="{DE8B746A-C2C0-4034-9E90-74D6A2BC8DDC}" destId="{747A7A2F-F13F-43FB-A942-43383079C450}" srcOrd="1" destOrd="0" presId="urn:microsoft.com/office/officeart/2005/8/layout/list1"/>
    <dgm:cxn modelId="{85632559-9525-4500-B356-3037426FC025}" type="presOf" srcId="{6E13E2BB-D312-4C9C-8865-5EEA6D965DFA}" destId="{FE359596-A3D2-442B-B4AC-32A0E5777D9D}" srcOrd="0" destOrd="0" presId="urn:microsoft.com/office/officeart/2005/8/layout/list1"/>
    <dgm:cxn modelId="{53898304-51F8-46C5-AF30-A1EBE777A754}" srcId="{3F7E338A-FF29-4B47-B60A-5357DC060DD7}" destId="{F59E6567-0F5A-4473-BA37-442484F13F2A}" srcOrd="0" destOrd="0" parTransId="{FEEDE002-BCDC-4754-B78E-3C9ABABAFE8B}" sibTransId="{015A9E2E-CCBD-4E02-A7E3-FCD308C81173}"/>
    <dgm:cxn modelId="{45A396B0-5E15-4B37-89E3-AA8D26765872}" type="presOf" srcId="{F59E6567-0F5A-4473-BA37-442484F13F2A}" destId="{B710406D-5423-46F3-BCA3-975C88A99B56}" srcOrd="0" destOrd="0" presId="urn:microsoft.com/office/officeart/2005/8/layout/list1"/>
    <dgm:cxn modelId="{53C2D5E9-8413-4692-AF05-1F18AC5EB368}" type="presOf" srcId="{C7C89161-AD24-4446-9E45-430729404D5B}" destId="{2BDB89DA-0A06-4DEE-819D-F2E998BDF16E}" srcOrd="0" destOrd="2" presId="urn:microsoft.com/office/officeart/2005/8/layout/list1"/>
    <dgm:cxn modelId="{8AF7FCA9-228A-468C-B972-4ABF86AEF5A8}" type="presOf" srcId="{B0D8EBAA-E62B-43CA-9F83-388F350D87A8}" destId="{1688AF0C-1709-4A31-B125-0DB579EBBD92}" srcOrd="0" destOrd="0" presId="urn:microsoft.com/office/officeart/2005/8/layout/list1"/>
    <dgm:cxn modelId="{70614E7E-ACB3-4C68-A90D-8F603B6D5844}" type="presParOf" srcId="{FE359596-A3D2-442B-B4AC-32A0E5777D9D}" destId="{7A7EB280-2B5A-41D9-ABFB-618566470A18}" srcOrd="0" destOrd="0" presId="urn:microsoft.com/office/officeart/2005/8/layout/list1"/>
    <dgm:cxn modelId="{AE253207-E9F5-4E7C-AEA3-FB34B231C84A}" type="presParOf" srcId="{7A7EB280-2B5A-41D9-ABFB-618566470A18}" destId="{E42FAE5D-D24D-4A13-9C9D-BBC07618B36E}" srcOrd="0" destOrd="0" presId="urn:microsoft.com/office/officeart/2005/8/layout/list1"/>
    <dgm:cxn modelId="{CF0A9316-9B98-43E9-88EF-48F58CA4EE08}" type="presParOf" srcId="{7A7EB280-2B5A-41D9-ABFB-618566470A18}" destId="{C49661F3-6D5D-4E68-945D-4CCD77C8D7DB}" srcOrd="1" destOrd="0" presId="urn:microsoft.com/office/officeart/2005/8/layout/list1"/>
    <dgm:cxn modelId="{1D339CE3-B251-41C9-82D5-E2B27E04124E}" type="presParOf" srcId="{FE359596-A3D2-442B-B4AC-32A0E5777D9D}" destId="{4F5EE5F8-50BC-4FC5-84FD-766B55D39B01}" srcOrd="1" destOrd="0" presId="urn:microsoft.com/office/officeart/2005/8/layout/list1"/>
    <dgm:cxn modelId="{87701D00-369B-4DC4-95D0-BA7DD7A6A588}" type="presParOf" srcId="{FE359596-A3D2-442B-B4AC-32A0E5777D9D}" destId="{2BDB89DA-0A06-4DEE-819D-F2E998BDF16E}" srcOrd="2" destOrd="0" presId="urn:microsoft.com/office/officeart/2005/8/layout/list1"/>
    <dgm:cxn modelId="{38EDA705-877A-4F3A-9F2E-04F6F5355F68}" type="presParOf" srcId="{FE359596-A3D2-442B-B4AC-32A0E5777D9D}" destId="{19690D0C-B662-48D3-953A-FA0252B97F83}" srcOrd="3" destOrd="0" presId="urn:microsoft.com/office/officeart/2005/8/layout/list1"/>
    <dgm:cxn modelId="{59B99577-2AF8-47BB-93F4-051EFF0336C8}" type="presParOf" srcId="{FE359596-A3D2-442B-B4AC-32A0E5777D9D}" destId="{3C38DB35-CE3E-4FD9-A64B-1797C129C01D}" srcOrd="4" destOrd="0" presId="urn:microsoft.com/office/officeart/2005/8/layout/list1"/>
    <dgm:cxn modelId="{35E15218-828D-4C26-B0C2-2C6319179079}" type="presParOf" srcId="{3C38DB35-CE3E-4FD9-A64B-1797C129C01D}" destId="{ED42E6DA-B93B-44BC-863B-E4D1FF633385}" srcOrd="0" destOrd="0" presId="urn:microsoft.com/office/officeart/2005/8/layout/list1"/>
    <dgm:cxn modelId="{5A29A048-9C7C-4207-9AD5-DE3AA6845E63}" type="presParOf" srcId="{3C38DB35-CE3E-4FD9-A64B-1797C129C01D}" destId="{747A7A2F-F13F-43FB-A942-43383079C450}" srcOrd="1" destOrd="0" presId="urn:microsoft.com/office/officeart/2005/8/layout/list1"/>
    <dgm:cxn modelId="{4F1C3E11-F6B2-4C54-ABD0-F6701085ABA5}" type="presParOf" srcId="{FE359596-A3D2-442B-B4AC-32A0E5777D9D}" destId="{0FA626FC-0562-499C-9C1A-DCB618442C66}" srcOrd="5" destOrd="0" presId="urn:microsoft.com/office/officeart/2005/8/layout/list1"/>
    <dgm:cxn modelId="{3F8FB395-73C5-4F31-A3E0-ECF614A23EF3}" type="presParOf" srcId="{FE359596-A3D2-442B-B4AC-32A0E5777D9D}" destId="{D9177FA3-FBCE-4593-B995-CEC637492F42}" srcOrd="6" destOrd="0" presId="urn:microsoft.com/office/officeart/2005/8/layout/list1"/>
    <dgm:cxn modelId="{AF22F75A-3CCA-4658-A259-99C0B7FFF096}" type="presParOf" srcId="{FE359596-A3D2-442B-B4AC-32A0E5777D9D}" destId="{E56E1BE0-F56B-4F3D-805F-A77912251D08}" srcOrd="7" destOrd="0" presId="urn:microsoft.com/office/officeart/2005/8/layout/list1"/>
    <dgm:cxn modelId="{1E660F0F-09C0-45B8-B51A-9CE7BDE07437}" type="presParOf" srcId="{FE359596-A3D2-442B-B4AC-32A0E5777D9D}" destId="{43032856-F6B4-44FF-BE45-8817DA9A5624}" srcOrd="8" destOrd="0" presId="urn:microsoft.com/office/officeart/2005/8/layout/list1"/>
    <dgm:cxn modelId="{D2168D43-CB9D-4C78-A71B-BD9E0FE2714B}" type="presParOf" srcId="{43032856-F6B4-44FF-BE45-8817DA9A5624}" destId="{D2376F3D-FEBB-49B7-AA90-F91DE29483A6}" srcOrd="0" destOrd="0" presId="urn:microsoft.com/office/officeart/2005/8/layout/list1"/>
    <dgm:cxn modelId="{3FE34A13-57B5-4F37-8E06-5F635C253D52}" type="presParOf" srcId="{43032856-F6B4-44FF-BE45-8817DA9A5624}" destId="{55E9B189-4118-4271-8CB4-80E962FE9F59}" srcOrd="1" destOrd="0" presId="urn:microsoft.com/office/officeart/2005/8/layout/list1"/>
    <dgm:cxn modelId="{FA3C4DC9-1B1B-4F2F-9BC2-EADF83DF3807}" type="presParOf" srcId="{FE359596-A3D2-442B-B4AC-32A0E5777D9D}" destId="{385DEC6C-993F-4CE5-808B-AF027A1534A4}" srcOrd="9" destOrd="0" presId="urn:microsoft.com/office/officeart/2005/8/layout/list1"/>
    <dgm:cxn modelId="{093E8AA3-2F77-4EEE-BB67-EE2EA6FD268C}" type="presParOf" srcId="{FE359596-A3D2-442B-B4AC-32A0E5777D9D}" destId="{1688AF0C-1709-4A31-B125-0DB579EBBD92}" srcOrd="10" destOrd="0" presId="urn:microsoft.com/office/officeart/2005/8/layout/list1"/>
    <dgm:cxn modelId="{F9730AED-2FD2-467E-9200-4C440C74BE0A}" type="presParOf" srcId="{FE359596-A3D2-442B-B4AC-32A0E5777D9D}" destId="{735E2D20-DD5C-4648-A97C-40180D5ED947}" srcOrd="11" destOrd="0" presId="urn:microsoft.com/office/officeart/2005/8/layout/list1"/>
    <dgm:cxn modelId="{CC2D6B83-D7FA-4F34-8048-A0FC849D2AF0}" type="presParOf" srcId="{FE359596-A3D2-442B-B4AC-32A0E5777D9D}" destId="{14D0A723-AE87-47BE-889E-B460980823C0}" srcOrd="12" destOrd="0" presId="urn:microsoft.com/office/officeart/2005/8/layout/list1"/>
    <dgm:cxn modelId="{1D0A7CDB-9DE4-428B-90D7-65378CCC00DA}" type="presParOf" srcId="{14D0A723-AE87-47BE-889E-B460980823C0}" destId="{DF91DD50-697F-485E-86B2-686CB6FCF245}" srcOrd="0" destOrd="0" presId="urn:microsoft.com/office/officeart/2005/8/layout/list1"/>
    <dgm:cxn modelId="{147FA742-D6F0-4D01-A3F3-9415A467030C}" type="presParOf" srcId="{14D0A723-AE87-47BE-889E-B460980823C0}" destId="{E12E629D-1A18-4995-9521-A072D17B7353}" srcOrd="1" destOrd="0" presId="urn:microsoft.com/office/officeart/2005/8/layout/list1"/>
    <dgm:cxn modelId="{B4F2C4B4-2D77-479C-B238-171BDDEC1D9C}" type="presParOf" srcId="{FE359596-A3D2-442B-B4AC-32A0E5777D9D}" destId="{8AC7D002-DB7B-4A4C-8B9A-030F53AC23EE}" srcOrd="13" destOrd="0" presId="urn:microsoft.com/office/officeart/2005/8/layout/list1"/>
    <dgm:cxn modelId="{7ECB1163-6682-434E-A1CC-DF50A26A960A}" type="presParOf" srcId="{FE359596-A3D2-442B-B4AC-32A0E5777D9D}" destId="{B710406D-5423-46F3-BCA3-975C88A99B5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B89DA-0A06-4DEE-819D-F2E998BDF16E}">
      <dsp:nvSpPr>
        <dsp:cNvPr id="0" name=""/>
        <dsp:cNvSpPr/>
      </dsp:nvSpPr>
      <dsp:spPr>
        <a:xfrm>
          <a:off x="0" y="432600"/>
          <a:ext cx="7010400" cy="1181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085" tIns="312420" rIns="544085"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latin typeface="Segoe UI Light" panose="020B0502040204020203" pitchFamily="34" charset="0"/>
              <a:cs typeface="Segoe UI Light" panose="020B0502040204020203" pitchFamily="34" charset="0"/>
            </a:rPr>
            <a:t>One or more partitions can be rebuilt</a:t>
          </a:r>
          <a:endParaRPr lang="en-US" sz="1500" kern="1200" dirty="0">
            <a:latin typeface="Segoe UI Light" panose="020B0502040204020203" pitchFamily="34" charset="0"/>
            <a:cs typeface="Segoe UI Light" panose="020B0502040204020203" pitchFamily="34" charset="0"/>
          </a:endParaRPr>
        </a:p>
        <a:p>
          <a:pPr marL="114300" lvl="1" indent="-114300" algn="l" defTabSz="666750" rtl="0">
            <a:lnSpc>
              <a:spcPct val="90000"/>
            </a:lnSpc>
            <a:spcBef>
              <a:spcPct val="0"/>
            </a:spcBef>
            <a:spcAft>
              <a:spcPct val="15000"/>
            </a:spcAft>
            <a:buChar char="••"/>
          </a:pPr>
          <a:r>
            <a:rPr lang="en-US" sz="1500" kern="1200" smtClean="0">
              <a:latin typeface="Segoe UI Light" panose="020B0502040204020203" pitchFamily="34" charset="0"/>
              <a:cs typeface="Segoe UI Light" panose="020B0502040204020203" pitchFamily="34" charset="0"/>
            </a:rPr>
            <a:t>Table accessible for DML and query operations </a:t>
          </a:r>
          <a:endParaRPr lang="en-US" sz="1500" kern="1200" dirty="0">
            <a:latin typeface="Segoe UI Light" panose="020B0502040204020203" pitchFamily="34" charset="0"/>
            <a:cs typeface="Segoe UI Light" panose="020B0502040204020203" pitchFamily="34" charset="0"/>
          </a:endParaRPr>
        </a:p>
        <a:p>
          <a:pPr marL="114300" lvl="1" indent="-114300" algn="l" defTabSz="666750" rtl="0">
            <a:lnSpc>
              <a:spcPct val="90000"/>
            </a:lnSpc>
            <a:spcBef>
              <a:spcPct val="0"/>
            </a:spcBef>
            <a:spcAft>
              <a:spcPct val="15000"/>
            </a:spcAft>
            <a:buChar char="••"/>
          </a:pPr>
          <a:r>
            <a:rPr lang="en-US" sz="1500" kern="1200" smtClean="0">
              <a:latin typeface="Segoe UI Light" panose="020B0502040204020203" pitchFamily="34" charset="0"/>
              <a:cs typeface="Segoe UI Light" panose="020B0502040204020203" pitchFamily="34" charset="0"/>
            </a:rPr>
            <a:t>Short term locks beginning and end of the index rebuild</a:t>
          </a:r>
          <a:endParaRPr lang="en-US" sz="1500" kern="1200" dirty="0">
            <a:latin typeface="Segoe UI Light" panose="020B0502040204020203" pitchFamily="34" charset="0"/>
            <a:cs typeface="Segoe UI Light" panose="020B0502040204020203" pitchFamily="34" charset="0"/>
          </a:endParaRPr>
        </a:p>
      </dsp:txBody>
      <dsp:txXfrm>
        <a:off x="0" y="432600"/>
        <a:ext cx="7010400" cy="1181250"/>
      </dsp:txXfrm>
    </dsp:sp>
    <dsp:sp modelId="{C49661F3-6D5D-4E68-945D-4CCD77C8D7DB}">
      <dsp:nvSpPr>
        <dsp:cNvPr id="0" name=""/>
        <dsp:cNvSpPr/>
      </dsp:nvSpPr>
      <dsp:spPr>
        <a:xfrm>
          <a:off x="350520" y="211200"/>
          <a:ext cx="4907280"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484" tIns="0" rIns="185484" bIns="0" numCol="1" spcCol="1270" anchor="ctr" anchorCtr="0">
          <a:noAutofit/>
        </a:bodyPr>
        <a:lstStyle/>
        <a:p>
          <a:pPr lvl="0" algn="l" defTabSz="666750" rtl="0">
            <a:lnSpc>
              <a:spcPct val="90000"/>
            </a:lnSpc>
            <a:spcBef>
              <a:spcPct val="0"/>
            </a:spcBef>
            <a:spcAft>
              <a:spcPct val="35000"/>
            </a:spcAft>
          </a:pPr>
          <a:r>
            <a:rPr lang="en-US" sz="1500" kern="1200" dirty="0" smtClean="0">
              <a:latin typeface="Segoe UI Light" panose="020B0502040204020203" pitchFamily="34" charset="0"/>
              <a:cs typeface="Segoe UI Light" panose="020B0502040204020203" pitchFamily="34" charset="0"/>
            </a:rPr>
            <a:t>Accessibility</a:t>
          </a:r>
          <a:endParaRPr lang="en-US" sz="1500" kern="1200" dirty="0">
            <a:latin typeface="Segoe UI Light" panose="020B0502040204020203" pitchFamily="34" charset="0"/>
            <a:cs typeface="Segoe UI Light" panose="020B0502040204020203" pitchFamily="34" charset="0"/>
          </a:endParaRPr>
        </a:p>
      </dsp:txBody>
      <dsp:txXfrm>
        <a:off x="372136" y="232816"/>
        <a:ext cx="4864048" cy="399568"/>
      </dsp:txXfrm>
    </dsp:sp>
    <dsp:sp modelId="{D9177FA3-FBCE-4593-B995-CEC637492F42}">
      <dsp:nvSpPr>
        <dsp:cNvPr id="0" name=""/>
        <dsp:cNvSpPr/>
      </dsp:nvSpPr>
      <dsp:spPr>
        <a:xfrm>
          <a:off x="0" y="1916250"/>
          <a:ext cx="7010400" cy="64968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085" tIns="312420" rIns="544085"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latin typeface="Segoe UI Light" panose="020B0502040204020203" pitchFamily="34" charset="0"/>
              <a:cs typeface="Segoe UI Light" panose="020B0502040204020203" pitchFamily="34" charset="0"/>
            </a:rPr>
            <a:t>Use Managed Lock Priority with </a:t>
          </a:r>
          <a:r>
            <a:rPr lang="en-GB" sz="1500" kern="1200" dirty="0" smtClean="0">
              <a:latin typeface="Segoe UI Light" panose="020B0502040204020203" pitchFamily="34" charset="0"/>
              <a:cs typeface="Segoe UI Light" panose="020B0502040204020203" pitchFamily="34" charset="0"/>
            </a:rPr>
            <a:t>Single Partition Online Index Rebuild</a:t>
          </a:r>
          <a:endParaRPr lang="en-US" sz="1500" kern="1200" dirty="0">
            <a:latin typeface="Segoe UI Light" panose="020B0502040204020203" pitchFamily="34" charset="0"/>
            <a:cs typeface="Segoe UI Light" panose="020B0502040204020203" pitchFamily="34" charset="0"/>
          </a:endParaRPr>
        </a:p>
      </dsp:txBody>
      <dsp:txXfrm>
        <a:off x="0" y="1916250"/>
        <a:ext cx="7010400" cy="649687"/>
      </dsp:txXfrm>
    </dsp:sp>
    <dsp:sp modelId="{747A7A2F-F13F-43FB-A942-43383079C450}">
      <dsp:nvSpPr>
        <dsp:cNvPr id="0" name=""/>
        <dsp:cNvSpPr/>
      </dsp:nvSpPr>
      <dsp:spPr>
        <a:xfrm>
          <a:off x="350520" y="1694850"/>
          <a:ext cx="4907280"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484" tIns="0" rIns="185484" bIns="0" numCol="1" spcCol="1270" anchor="ctr" anchorCtr="0">
          <a:noAutofit/>
        </a:bodyPr>
        <a:lstStyle/>
        <a:p>
          <a:pPr lvl="0" algn="l" defTabSz="666750" rtl="0">
            <a:lnSpc>
              <a:spcPct val="90000"/>
            </a:lnSpc>
            <a:spcBef>
              <a:spcPct val="0"/>
            </a:spcBef>
            <a:spcAft>
              <a:spcPct val="35000"/>
            </a:spcAft>
          </a:pPr>
          <a:r>
            <a:rPr lang="en-US" sz="1500" kern="1200" baseline="0" smtClean="0">
              <a:latin typeface="Segoe UI Light" panose="020B0502040204020203" pitchFamily="34" charset="0"/>
              <a:cs typeface="Segoe UI Light" panose="020B0502040204020203" pitchFamily="34" charset="0"/>
            </a:rPr>
            <a:t>Lock Priority</a:t>
          </a:r>
          <a:endParaRPr lang="en-US" sz="1500" kern="1200">
            <a:latin typeface="Segoe UI Light" panose="020B0502040204020203" pitchFamily="34" charset="0"/>
            <a:cs typeface="Segoe UI Light" panose="020B0502040204020203" pitchFamily="34" charset="0"/>
          </a:endParaRPr>
        </a:p>
      </dsp:txBody>
      <dsp:txXfrm>
        <a:off x="372136" y="1716466"/>
        <a:ext cx="4864048" cy="399568"/>
      </dsp:txXfrm>
    </dsp:sp>
    <dsp:sp modelId="{1688AF0C-1709-4A31-B125-0DB579EBBD92}">
      <dsp:nvSpPr>
        <dsp:cNvPr id="0" name=""/>
        <dsp:cNvSpPr/>
      </dsp:nvSpPr>
      <dsp:spPr>
        <a:xfrm>
          <a:off x="0" y="2868337"/>
          <a:ext cx="7010400" cy="649687"/>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085" tIns="312420" rIns="544085"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smtClean="0">
              <a:latin typeface="Segoe UI Light" panose="020B0502040204020203" pitchFamily="34" charset="0"/>
              <a:cs typeface="Segoe UI Light" panose="020B0502040204020203" pitchFamily="34" charset="0"/>
            </a:rPr>
            <a:t>Reduced down time for mission critical workloads</a:t>
          </a:r>
          <a:endParaRPr lang="en-US" sz="1500" kern="1200">
            <a:latin typeface="Segoe UI Light" panose="020B0502040204020203" pitchFamily="34" charset="0"/>
            <a:cs typeface="Segoe UI Light" panose="020B0502040204020203" pitchFamily="34" charset="0"/>
          </a:endParaRPr>
        </a:p>
      </dsp:txBody>
      <dsp:txXfrm>
        <a:off x="0" y="2868337"/>
        <a:ext cx="7010400" cy="649687"/>
      </dsp:txXfrm>
    </dsp:sp>
    <dsp:sp modelId="{55E9B189-4118-4271-8CB4-80E962FE9F59}">
      <dsp:nvSpPr>
        <dsp:cNvPr id="0" name=""/>
        <dsp:cNvSpPr/>
      </dsp:nvSpPr>
      <dsp:spPr>
        <a:xfrm>
          <a:off x="350520" y="2646937"/>
          <a:ext cx="4907280"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484" tIns="0" rIns="185484" bIns="0" numCol="1" spcCol="1270" anchor="ctr" anchorCtr="0">
          <a:noAutofit/>
        </a:bodyPr>
        <a:lstStyle/>
        <a:p>
          <a:pPr lvl="0" algn="l" defTabSz="666750" rtl="0">
            <a:lnSpc>
              <a:spcPct val="90000"/>
            </a:lnSpc>
            <a:spcBef>
              <a:spcPct val="0"/>
            </a:spcBef>
            <a:spcAft>
              <a:spcPct val="35000"/>
            </a:spcAft>
          </a:pPr>
          <a:r>
            <a:rPr lang="en-US" sz="1500" kern="1200" baseline="0" smtClean="0">
              <a:latin typeface="Segoe UI Light" panose="020B0502040204020203" pitchFamily="34" charset="0"/>
              <a:cs typeface="Segoe UI Light" panose="020B0502040204020203" pitchFamily="34" charset="0"/>
            </a:rPr>
            <a:t>Availability</a:t>
          </a:r>
          <a:endParaRPr lang="en-US" sz="1500" kern="1200">
            <a:latin typeface="Segoe UI Light" panose="020B0502040204020203" pitchFamily="34" charset="0"/>
            <a:cs typeface="Segoe UI Light" panose="020B0502040204020203" pitchFamily="34" charset="0"/>
          </a:endParaRPr>
        </a:p>
      </dsp:txBody>
      <dsp:txXfrm>
        <a:off x="372136" y="2668553"/>
        <a:ext cx="4864048" cy="399568"/>
      </dsp:txXfrm>
    </dsp:sp>
    <dsp:sp modelId="{B710406D-5423-46F3-BCA3-975C88A99B56}">
      <dsp:nvSpPr>
        <dsp:cNvPr id="0" name=""/>
        <dsp:cNvSpPr/>
      </dsp:nvSpPr>
      <dsp:spPr>
        <a:xfrm>
          <a:off x="0" y="3820425"/>
          <a:ext cx="7010400" cy="9213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085" tIns="312420" rIns="544085"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smtClean="0">
              <a:latin typeface="Segoe UI Light" panose="020B0502040204020203" pitchFamily="34" charset="0"/>
              <a:cs typeface="Segoe UI Light" panose="020B0502040204020203" pitchFamily="34" charset="0"/>
            </a:rPr>
            <a:t>CPU, memory and disk space</a:t>
          </a:r>
          <a:endParaRPr lang="en-US" sz="1500" kern="1200">
            <a:latin typeface="Segoe UI Light" panose="020B0502040204020203" pitchFamily="34" charset="0"/>
            <a:cs typeface="Segoe UI Light" panose="020B0502040204020203" pitchFamily="34" charset="0"/>
          </a:endParaRPr>
        </a:p>
        <a:p>
          <a:pPr marL="114300" lvl="1" indent="-114300" algn="l" defTabSz="666750" rtl="0">
            <a:lnSpc>
              <a:spcPct val="90000"/>
            </a:lnSpc>
            <a:spcBef>
              <a:spcPct val="0"/>
            </a:spcBef>
            <a:spcAft>
              <a:spcPct val="15000"/>
            </a:spcAft>
            <a:buChar char="••"/>
          </a:pPr>
          <a:r>
            <a:rPr lang="en-US" sz="1500" kern="1200" smtClean="0">
              <a:latin typeface="Segoe UI Light" panose="020B0502040204020203" pitchFamily="34" charset="0"/>
              <a:cs typeface="Segoe UI Light" panose="020B0502040204020203" pitchFamily="34" charset="0"/>
            </a:rPr>
            <a:t>Log space usage reduced</a:t>
          </a:r>
          <a:endParaRPr lang="en-US" sz="1500" kern="1200">
            <a:latin typeface="Segoe UI Light" panose="020B0502040204020203" pitchFamily="34" charset="0"/>
            <a:cs typeface="Segoe UI Light" panose="020B0502040204020203" pitchFamily="34" charset="0"/>
          </a:endParaRPr>
        </a:p>
      </dsp:txBody>
      <dsp:txXfrm>
        <a:off x="0" y="3820425"/>
        <a:ext cx="7010400" cy="921375"/>
      </dsp:txXfrm>
    </dsp:sp>
    <dsp:sp modelId="{E12E629D-1A18-4995-9521-A072D17B7353}">
      <dsp:nvSpPr>
        <dsp:cNvPr id="0" name=""/>
        <dsp:cNvSpPr/>
      </dsp:nvSpPr>
      <dsp:spPr>
        <a:xfrm>
          <a:off x="350520" y="3599025"/>
          <a:ext cx="4907280"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484" tIns="0" rIns="185484" bIns="0" numCol="1" spcCol="1270" anchor="ctr" anchorCtr="0">
          <a:noAutofit/>
        </a:bodyPr>
        <a:lstStyle/>
        <a:p>
          <a:pPr lvl="0" algn="l" defTabSz="666750" rtl="0">
            <a:lnSpc>
              <a:spcPct val="90000"/>
            </a:lnSpc>
            <a:spcBef>
              <a:spcPct val="0"/>
            </a:spcBef>
            <a:spcAft>
              <a:spcPct val="35000"/>
            </a:spcAft>
          </a:pPr>
          <a:r>
            <a:rPr lang="en-US" sz="1500" kern="1200" baseline="0" smtClean="0">
              <a:latin typeface="Segoe UI Light" panose="020B0502040204020203" pitchFamily="34" charset="0"/>
              <a:cs typeface="Segoe UI Light" panose="020B0502040204020203" pitchFamily="34" charset="0"/>
            </a:rPr>
            <a:t>Resource savings</a:t>
          </a:r>
          <a:endParaRPr lang="en-US" sz="1500" kern="1200">
            <a:latin typeface="Segoe UI Light" panose="020B0502040204020203" pitchFamily="34" charset="0"/>
            <a:cs typeface="Segoe UI Light" panose="020B0502040204020203" pitchFamily="34" charset="0"/>
          </a:endParaRPr>
        </a:p>
      </dsp:txBody>
      <dsp:txXfrm>
        <a:off x="372136" y="3620641"/>
        <a:ext cx="486404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C1C68-4A3F-4B38-8D26-38ECC1C427B3}" type="datetimeFigureOut">
              <a:rPr lang="en-US" smtClean="0"/>
              <a:t>11/25/2015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719E8-F7CC-45D0-964D-50F08A3D0B9D}" type="slidenum">
              <a:rPr lang="en-US" smtClean="0"/>
              <a:t>‹#›</a:t>
            </a:fld>
            <a:endParaRPr lang="en-US"/>
          </a:p>
        </p:txBody>
      </p:sp>
    </p:spTree>
    <p:extLst>
      <p:ext uri="{BB962C8B-B14F-4D97-AF65-F5344CB8AC3E}">
        <p14:creationId xmlns:p14="http://schemas.microsoft.com/office/powerpoint/2010/main" val="4833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sdn.microsoft.com/en-us/library/ms190764(v=sql.105).aspx"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msdn.microsoft.com/en-us/library/ms190273(v=sql.105).aspx"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spcAft>
                <a:spcPts val="0"/>
              </a:spcAft>
              <a:defRPr/>
            </a:pPr>
            <a:r>
              <a:rPr lang="en-US" dirty="0" smtClean="0"/>
              <a:t>After this lesson, you will be able to:</a:t>
            </a:r>
          </a:p>
          <a:p>
            <a:pPr marL="171450" indent="-171450" fontAlgn="auto">
              <a:spcBef>
                <a:spcPts val="0"/>
              </a:spcBef>
              <a:spcAft>
                <a:spcPts val="0"/>
              </a:spcAft>
              <a:buFont typeface="Arial" panose="020B0604020202020204" pitchFamily="34" charset="0"/>
              <a:buChar char="•"/>
              <a:defRPr/>
            </a:pPr>
            <a:r>
              <a:rPr lang="en-US" dirty="0" smtClean="0"/>
              <a:t>Objective</a:t>
            </a:r>
          </a:p>
          <a:p>
            <a:pPr marL="171450" indent="-171450" fontAlgn="auto">
              <a:spcBef>
                <a:spcPts val="0"/>
              </a:spcBef>
              <a:spcAft>
                <a:spcPts val="0"/>
              </a:spcAft>
              <a:buFont typeface="Arial" panose="020B0604020202020204" pitchFamily="34" charset="0"/>
              <a:buChar char="•"/>
              <a:defRPr/>
            </a:pPr>
            <a:r>
              <a:rPr lang="en-US" dirty="0" smtClean="0"/>
              <a:t>Objective</a:t>
            </a:r>
          </a:p>
          <a:p>
            <a:pPr marL="171450" indent="-171450" fontAlgn="auto">
              <a:spcBef>
                <a:spcPts val="0"/>
              </a:spcBef>
              <a:spcAft>
                <a:spcPts val="0"/>
              </a:spcAft>
              <a:buFont typeface="Arial" panose="020B0604020202020204" pitchFamily="34" charset="0"/>
              <a:buChar char="•"/>
              <a:defRPr/>
            </a:pPr>
            <a:endParaRPr lang="en-US" dirty="0" smtClean="0"/>
          </a:p>
          <a:p>
            <a:pPr fontAlgn="auto">
              <a:spcBef>
                <a:spcPts val="0"/>
              </a:spcBef>
              <a:spcAft>
                <a:spcPts val="0"/>
              </a:spcAft>
              <a:buFont typeface="Arial" panose="020B0604020202020204" pitchFamily="34" charset="0"/>
              <a:buNone/>
              <a:defRPr/>
            </a:pPr>
            <a:r>
              <a:rPr lang="en-US" b="1" dirty="0" smtClean="0"/>
              <a:t>Why should you learn this material?</a:t>
            </a:r>
          </a:p>
          <a:p>
            <a:pPr fontAlgn="auto">
              <a:spcBef>
                <a:spcPts val="0"/>
              </a:spcBef>
              <a:spcAft>
                <a:spcPts val="0"/>
              </a:spcAft>
              <a:buFont typeface="Arial" panose="020B0604020202020204" pitchFamily="34" charset="0"/>
              <a:buNone/>
              <a:defRPr/>
            </a:pPr>
            <a:r>
              <a:rPr lang="en-US" dirty="0" smtClean="0"/>
              <a:t>&lt;Insert a paragraph explaining why it is useful to learn this material.&gt;</a:t>
            </a:r>
          </a:p>
          <a:p>
            <a:endParaRPr lang="en-US" dirty="0"/>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1</a:t>
            </a:fld>
            <a:endParaRPr lang="en-US"/>
          </a:p>
        </p:txBody>
      </p:sp>
    </p:spTree>
    <p:extLst>
      <p:ext uri="{BB962C8B-B14F-4D97-AF65-F5344CB8AC3E}">
        <p14:creationId xmlns:p14="http://schemas.microsoft.com/office/powerpoint/2010/main" val="2143976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p:txBody>
          <a:bodyPr/>
          <a:lstStyle/>
          <a:p>
            <a:r>
              <a:rPr lang="en-US" dirty="0" smtClean="0"/>
              <a:t>© 2013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2495066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p:txBody>
          <a:bodyPr/>
          <a:lstStyle/>
          <a:p>
            <a:r>
              <a:rPr lang="en-US" dirty="0" smtClean="0"/>
              <a:t>© 2013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dirty="0"/>
          </a:p>
        </p:txBody>
      </p:sp>
    </p:spTree>
    <p:extLst>
      <p:ext uri="{BB962C8B-B14F-4D97-AF65-F5344CB8AC3E}">
        <p14:creationId xmlns:p14="http://schemas.microsoft.com/office/powerpoint/2010/main" val="49612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p:txBody>
          <a:bodyPr/>
          <a:lstStyle/>
          <a:p>
            <a:r>
              <a:rPr lang="en-US" dirty="0" smtClean="0"/>
              <a:t>© 2013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dirty="0"/>
          </a:p>
        </p:txBody>
      </p:sp>
    </p:spTree>
    <p:extLst>
      <p:ext uri="{BB962C8B-B14F-4D97-AF65-F5344CB8AC3E}">
        <p14:creationId xmlns:p14="http://schemas.microsoft.com/office/powerpoint/2010/main" val="2041265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a:xfrm>
            <a:off x="702310" y="3130550"/>
            <a:ext cx="5618480" cy="5949638"/>
          </a:xfrm>
        </p:spPr>
        <p:txBody>
          <a:bodyPr>
            <a:noAutofit/>
          </a:bodyPr>
          <a:lstStyle/>
          <a:p>
            <a:pPr marL="0" indent="0">
              <a:buNone/>
            </a:pPr>
            <a:endParaRPr lang="en-US" sz="600" b="1" baseline="0" dirty="0" smtClean="0">
              <a:solidFill>
                <a:srgbClr val="008000"/>
              </a:solidFill>
              <a:latin typeface="Consolas"/>
            </a:endParaRPr>
          </a:p>
        </p:txBody>
      </p:sp>
      <p:sp>
        <p:nvSpPr>
          <p:cNvPr id="4" name="Footer Placeholder 3"/>
          <p:cNvSpPr>
            <a:spLocks noGrp="1"/>
          </p:cNvSpPr>
          <p:nvPr>
            <p:ph type="ftr" sz="quarter" idx="10"/>
          </p:nvPr>
        </p:nvSpPr>
        <p:spPr>
          <a:xfrm>
            <a:off x="0" y="8994638"/>
            <a:ext cx="4580283" cy="314462"/>
          </a:xfrm>
        </p:spPr>
        <p:txBody>
          <a:bodyPr/>
          <a:lstStyle/>
          <a:p>
            <a:r>
              <a:rPr lang="en-US" dirty="0" smtClean="0"/>
              <a:t>© 2013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dirty="0"/>
          </a:p>
        </p:txBody>
      </p:sp>
    </p:spTree>
    <p:extLst>
      <p:ext uri="{BB962C8B-B14F-4D97-AF65-F5344CB8AC3E}">
        <p14:creationId xmlns:p14="http://schemas.microsoft.com/office/powerpoint/2010/main" val="1346678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file </a:t>
            </a:r>
            <a:r>
              <a:rPr lang="en-US" dirty="0" err="1" smtClean="0"/>
              <a:t>PartitionTable.SQL</a:t>
            </a:r>
            <a:r>
              <a:rPr lang="en-US" dirty="0" smtClean="0"/>
              <a:t> from the module4_demos.sql</a:t>
            </a:r>
            <a:r>
              <a:rPr lang="en-US" baseline="0" dirty="0" smtClean="0"/>
              <a:t> solution</a:t>
            </a:r>
            <a:endParaRPr lang="en-US" dirty="0"/>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14</a:t>
            </a:fld>
            <a:endParaRPr lang="en-US"/>
          </a:p>
        </p:txBody>
      </p:sp>
    </p:spTree>
    <p:extLst>
      <p:ext uri="{BB962C8B-B14F-4D97-AF65-F5344CB8AC3E}">
        <p14:creationId xmlns:p14="http://schemas.microsoft.com/office/powerpoint/2010/main" val="4098481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77500" lnSpcReduction="20000"/>
          </a:bodyPr>
          <a:lstStyle/>
          <a:p>
            <a:r>
              <a:rPr lang="en-GB" dirty="0" smtClean="0"/>
              <a:t>When rebuilding an index and the ONLINE option is set to ON, the underlying objects, the tables and associated indexes, are available for queries and data modification. You can also rebuild online a portion of an index residing on a single partition. Exclusive table locks are held only for a very short amount of time during the alteration process.</a:t>
            </a:r>
          </a:p>
          <a:p>
            <a:endParaRPr lang="en-GB" dirty="0" smtClean="0"/>
          </a:p>
          <a:p>
            <a:r>
              <a:rPr lang="en-GB" dirty="0" smtClean="0"/>
              <a:t>Reorganizing an index is always performed online. The process does not hold locks long term and, therefore, does not block queries or updates that are running.</a:t>
            </a:r>
          </a:p>
          <a:p>
            <a:endParaRPr lang="en-GB" dirty="0" smtClean="0"/>
          </a:p>
          <a:p>
            <a:r>
              <a:rPr lang="en-GB" dirty="0" smtClean="0"/>
              <a:t>In SQL Server 2014 Enterprise Edition you can perform concurrent online index operations on the same table or table partition only when doing the following: </a:t>
            </a:r>
          </a:p>
          <a:p>
            <a:pPr marL="171450" indent="-171450">
              <a:buFont typeface="Arial" panose="020B0604020202020204" pitchFamily="34" charset="0"/>
              <a:buChar char="•"/>
            </a:pPr>
            <a:r>
              <a:rPr lang="en-GB" dirty="0" smtClean="0"/>
              <a:t>Creating multiple non-clustered indexes.</a:t>
            </a:r>
          </a:p>
          <a:p>
            <a:pPr marL="171450" indent="-171450">
              <a:buFont typeface="Arial" panose="020B0604020202020204" pitchFamily="34" charset="0"/>
              <a:buChar char="•"/>
            </a:pPr>
            <a:r>
              <a:rPr lang="en-GB" dirty="0" smtClean="0"/>
              <a:t>Reorganizing different indexes on the same table.</a:t>
            </a:r>
          </a:p>
          <a:p>
            <a:pPr marL="171450" indent="-171450">
              <a:buFont typeface="Arial" panose="020B0604020202020204" pitchFamily="34" charset="0"/>
              <a:buChar char="•"/>
            </a:pPr>
            <a:r>
              <a:rPr lang="en-GB" dirty="0" smtClean="0"/>
              <a:t>Reorganizing different indexes while rebuilding non-overlapping indexes on the same table. </a:t>
            </a:r>
          </a:p>
          <a:p>
            <a:endParaRPr lang="en-GB" dirty="0" smtClean="0"/>
          </a:p>
          <a:p>
            <a:r>
              <a:rPr lang="en-GB" dirty="0" smtClean="0"/>
              <a:t>All other online index operations performed at the same time fail. For example, you cannot rebuild two or more indexes on the same table concurrently, or create a new index while rebuilding an existing index on the same table.</a:t>
            </a:r>
          </a:p>
          <a:p>
            <a:endParaRPr lang="en-GB" dirty="0" smtClean="0"/>
          </a:p>
          <a:p>
            <a:r>
              <a:rPr lang="en-GB" dirty="0" smtClean="0"/>
              <a:t>WAIT_AT_LOW_PRIORITY</a:t>
            </a:r>
          </a:p>
          <a:p>
            <a:r>
              <a:rPr lang="en-GB" dirty="0" smtClean="0"/>
              <a:t>In order to execute the DDL statement for an online index rebuild, all active blocking transactions running on a particular table must be completed. When the online index rebuild executes, it blocks all new transactions that are ready to start execution on this table. Although the duration of the lock for online index rebuild is very short, waiting for all open transactions on a given table to complete and blocking the new transactions to start, might significantly affect the throughput, causing a workload slow down or timeout, and significantly limit access to the underlying table. The WAIT_AT_LOW_PRIORITY option allows DBA's to manage the S-lock and </a:t>
            </a:r>
            <a:r>
              <a:rPr lang="en-GB" dirty="0" err="1" smtClean="0"/>
              <a:t>Sch</a:t>
            </a:r>
            <a:r>
              <a:rPr lang="en-GB" dirty="0" smtClean="0"/>
              <a:t>-M locks required for online index rebuilds and allows them to select one of 3 options. In all 3 cases, if during the wait time ( (MAX_DURATION = n [minutes]) ) there are no blocking activities, the online index rebuild is executed immediately without waiting and the DDL statement is completed.</a:t>
            </a:r>
          </a:p>
          <a:p>
            <a:endParaRPr lang="en-GB" dirty="0"/>
          </a:p>
        </p:txBody>
      </p:sp>
      <p:sp>
        <p:nvSpPr>
          <p:cNvPr id="9" name="Slide Image Placeholder 8"/>
          <p:cNvSpPr>
            <a:spLocks noGrp="1" noRot="1" noChangeAspect="1"/>
          </p:cNvSpPr>
          <p:nvPr>
            <p:ph type="sldImg"/>
          </p:nvPr>
        </p:nvSpPr>
        <p:spPr/>
      </p:sp>
      <p:sp>
        <p:nvSpPr>
          <p:cNvPr id="10" name="Footer Placeholder 9"/>
          <p:cNvSpPr>
            <a:spLocks noGrp="1"/>
          </p:cNvSpPr>
          <p:nvPr>
            <p:ph type="ftr" sz="quarter" idx="10"/>
          </p:nvPr>
        </p:nvSpPr>
        <p:spPr>
          <a:xfrm>
            <a:off x="0" y="8685213"/>
            <a:ext cx="3581400" cy="458787"/>
          </a:xfrm>
          <a:prstGeom prst="rect">
            <a:avLst/>
          </a:prstGeom>
        </p:spPr>
        <p:txBody>
          <a:bodyPr/>
          <a:lstStyle/>
          <a:p>
            <a:r>
              <a:rPr lang="en-GB" smtClean="0"/>
              <a:t>© 2014 Microsoft Corporation  Microsoft Confidential</a:t>
            </a:r>
            <a:endParaRPr lang="en-GB" dirty="0" smtClean="0"/>
          </a:p>
        </p:txBody>
      </p:sp>
      <p:sp>
        <p:nvSpPr>
          <p:cNvPr id="11" name="Slide Number Placeholder 10"/>
          <p:cNvSpPr>
            <a:spLocks noGrp="1"/>
          </p:cNvSpPr>
          <p:nvPr>
            <p:ph type="sldNum" sz="quarter" idx="11"/>
          </p:nvPr>
        </p:nvSpPr>
        <p:spPr>
          <a:xfrm>
            <a:off x="3884613" y="8685213"/>
            <a:ext cx="2971800" cy="458787"/>
          </a:xfrm>
          <a:prstGeom prst="rect">
            <a:avLst/>
          </a:prstGeom>
        </p:spPr>
        <p:txBody>
          <a:bodyPr/>
          <a:lstStyle/>
          <a:p>
            <a:fld id="{162C2F3A-862E-48B1-8716-10019DE68B37}" type="slidenum">
              <a:rPr lang="en-GB" smtClean="0"/>
              <a:t>16</a:t>
            </a:fld>
            <a:endParaRPr lang="en-GB"/>
          </a:p>
        </p:txBody>
      </p:sp>
    </p:spTree>
    <p:extLst>
      <p:ext uri="{BB962C8B-B14F-4D97-AF65-F5344CB8AC3E}">
        <p14:creationId xmlns:p14="http://schemas.microsoft.com/office/powerpoint/2010/main" val="1238264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mtClean="0"/>
              <a:t>Use the File</a:t>
            </a:r>
            <a:r>
              <a:rPr lang="en-US" baseline="0" smtClean="0"/>
              <a:t> OnlineIndexReduild_MLP.sql from Module4_Demos SSMS Solutions.. </a:t>
            </a:r>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17</a:t>
            </a:fld>
            <a:endParaRPr lang="en-US"/>
          </a:p>
        </p:txBody>
      </p:sp>
    </p:spTree>
    <p:extLst>
      <p:ext uri="{BB962C8B-B14F-4D97-AF65-F5344CB8AC3E}">
        <p14:creationId xmlns:p14="http://schemas.microsoft.com/office/powerpoint/2010/main" val="976568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effectLst/>
              </a:rPr>
              <a:t>Memory Usage and Guidelines</a:t>
            </a:r>
          </a:p>
          <a:p>
            <a:r>
              <a:rPr lang="en-US" dirty="0" smtClean="0">
                <a:effectLst/>
              </a:rPr>
              <a:t>We recommend that you use at least 16 GB of RAM if a large number of partitions are in use. If the system does not have enough memory, Data Manipulation Language (DML) statements, Data Definition Language (DDL) statements and other operations can fail due to insufficient memory. Systems with 16 GB of RAM that run many memory-intensive processes may run out of memory on operations that run on a large number of partitions. Therefore, the more memory you have over 16 GB, the less likely you are to encounter performance and memory issues.</a:t>
            </a:r>
          </a:p>
          <a:p>
            <a:r>
              <a:rPr lang="en-US" dirty="0" smtClean="0">
                <a:effectLst/>
              </a:rPr>
              <a:t>Memory limitations can affect the performance or ability of SQL Server to build a partitioned index. This is especially the case when the index is not aligned with its base table or is not aligned with its clustered index, if the table already has a clustered index applied to it.</a:t>
            </a:r>
          </a:p>
          <a:p>
            <a:r>
              <a:rPr lang="en-US" b="1" dirty="0" smtClean="0">
                <a:effectLst/>
              </a:rPr>
              <a:t>Partitioned Index Operations</a:t>
            </a:r>
          </a:p>
          <a:p>
            <a:r>
              <a:rPr lang="en-US" dirty="0" smtClean="0">
                <a:effectLst/>
              </a:rPr>
              <a:t>Memory limitations can affect the performance or ability of SQL Server to build a partitioned index. This is especially the case with nonaligned indexes. Creating and rebuilding nonaligned indexes on a table with more than 1,000 partitions is possible, but is not supported. Doing so may cause degraded performance or excessive memory consumption during these operations.</a:t>
            </a:r>
          </a:p>
          <a:p>
            <a:r>
              <a:rPr lang="en-US" dirty="0" smtClean="0">
                <a:effectLst/>
              </a:rPr>
              <a:t>Creating and rebuilding aligned indexes could take longer to execute as the number of partitions increases. We recommend that you do not run multiple create and rebuild index commands at the same time as you may run into performance and memory issues.</a:t>
            </a:r>
          </a:p>
          <a:p>
            <a:r>
              <a:rPr lang="en-US" dirty="0" smtClean="0">
                <a:effectLst/>
              </a:rPr>
              <a:t>When SQL Server performs sorting to build partitioned indexes, it first builds one sort table for each partition. It then builds the sort tables either in the respective filegroup of each partition or in </a:t>
            </a:r>
            <a:r>
              <a:rPr lang="en-US" dirty="0" err="1" smtClean="0">
                <a:effectLst/>
              </a:rPr>
              <a:t>tempdb</a:t>
            </a:r>
            <a:r>
              <a:rPr lang="en-US" dirty="0" smtClean="0">
                <a:effectLst/>
              </a:rPr>
              <a:t>, if the SORT_IN_TEMPDB index option is specified. Each sort table requires a minimum amount of memory to build. When you are building a partitioned index that is aligned with its base table, sort tables are built one at a time, using less memory. However, when you are building a nonaligned partitioned index, the sort tables are built at the same time. As a result, there must be sufficient memory to handle these concurrent sorts. The larger the number of partitions, the more memory required. The minimum size for each sort table, for each partition, is 40 pages, with 8 kilobytes per page. For example, a nonaligned partitioned index with 100 partitions requires sufficient memory to serially sort 4,000 (40 * 100) pages at the same time. If this memory is available, the build operation will succeed, but performance may suffer. If this memory is not available, the build operation will fail. Alternatively, an aligned partitioned index with 100 partitions requires only sufficient memory to sort 40 pages, because the sorts are not performed at the same time. </a:t>
            </a:r>
          </a:p>
          <a:p>
            <a:r>
              <a:rPr lang="en-US" dirty="0" smtClean="0">
                <a:effectLst/>
              </a:rPr>
              <a:t>For both aligned and nonaligned indexes, the memory requirement can be greater if SQL Server is applying degrees of parallelism to the build operation on a multiprocessor computer. This is because the greater the degrees of parallelism, the greater the memory requirement. For example, if SQL Server sets degrees of parallelism to 4, a nonaligned partitioned index with 100 partitions requires sufficient memory for four processors to sort 4,000 pages at the same time, or 16,000 pages. If the partitioned index is aligned, the memory requirement is reduced to four processors sorting 40 pages, or 160 (4 * 40) pages. You can use the MAXDOP index option to manually reduce the degrees of parallelism.</a:t>
            </a:r>
          </a:p>
          <a:p>
            <a:r>
              <a:rPr lang="en-US" b="1" dirty="0" smtClean="0">
                <a:effectLst/>
              </a:rPr>
              <a:t>DBCC Commands</a:t>
            </a:r>
          </a:p>
          <a:p>
            <a:r>
              <a:rPr lang="en-US" dirty="0" smtClean="0">
                <a:effectLst/>
              </a:rPr>
              <a:t>With a larger number of partitions, DBCC commands could take longer to execute as the number of partitions increases.</a:t>
            </a:r>
          </a:p>
          <a:p>
            <a:r>
              <a:rPr lang="en-US" b="1" dirty="0" smtClean="0">
                <a:effectLst/>
              </a:rPr>
              <a:t>Queries</a:t>
            </a:r>
          </a:p>
          <a:p>
            <a:r>
              <a:rPr lang="en-US" dirty="0" smtClean="0">
                <a:effectLst/>
              </a:rPr>
              <a:t>Queries that use partition elimination could have comparable or improved performance with larger number of partitions. Queries that do not use partition elimination could take longer to execute as the number of partitions increases.</a:t>
            </a:r>
          </a:p>
          <a:p>
            <a:r>
              <a:rPr lang="en-US" dirty="0" smtClean="0">
                <a:effectLst/>
              </a:rPr>
              <a:t>For example, assume a table has 100 million rows and columns A, B, and C. In scenario 1, the table is divided into 1000 partitions on column A. In scenario 2, the table is divided into 10,000 partitions on column A. A query on the table that has a WHERE clause filtering on column A will perform partition elimination and scan one partition. That same query may run faster in scenario 2 as there are fewer rows to scan in a partition. A query that has a WHERE clause filtering on column B will scan all partitions. The query may run faster in scenario 1 than in scenario 2 as there are fewer partitions to scan. </a:t>
            </a:r>
          </a:p>
          <a:p>
            <a:r>
              <a:rPr lang="en-US" dirty="0" smtClean="0">
                <a:effectLst/>
              </a:rPr>
              <a:t>Queries that use operators such as TOP or MAX/MIN on columns other than the partitioning column may experience reduced performance with partitioning because all partitions must be evaluated.</a:t>
            </a:r>
          </a:p>
          <a:p>
            <a:endParaRPr lang="en-US" dirty="0"/>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18</a:t>
            </a:fld>
            <a:endParaRPr lang="en-US"/>
          </a:p>
        </p:txBody>
      </p:sp>
    </p:spTree>
    <p:extLst>
      <p:ext uri="{BB962C8B-B14F-4D97-AF65-F5344CB8AC3E}">
        <p14:creationId xmlns:p14="http://schemas.microsoft.com/office/powerpoint/2010/main" val="576542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Consider</a:t>
            </a:r>
            <a:r>
              <a:rPr lang="en-US" baseline="0" dirty="0" smtClean="0">
                <a:effectLst/>
              </a:rPr>
              <a:t> a partitioned table as shown above. There are two queries running on the table. </a:t>
            </a:r>
          </a:p>
          <a:p>
            <a:r>
              <a:rPr lang="en-US" baseline="0" dirty="0" smtClean="0">
                <a:effectLst/>
              </a:rPr>
              <a:t>Q1 – Touches only P2 </a:t>
            </a:r>
          </a:p>
          <a:p>
            <a:r>
              <a:rPr lang="en-US" baseline="0" dirty="0" smtClean="0">
                <a:effectLst/>
              </a:rPr>
              <a:t>Q2 – Touches P3, P4 and P5</a:t>
            </a:r>
          </a:p>
          <a:p>
            <a:endParaRPr lang="en-US" dirty="0" smtClean="0">
              <a:effectLst/>
            </a:endParaRPr>
          </a:p>
          <a:p>
            <a:r>
              <a:rPr lang="en-US" dirty="0" smtClean="0">
                <a:effectLst/>
              </a:rPr>
              <a:t>In SQL</a:t>
            </a:r>
            <a:r>
              <a:rPr lang="en-US" baseline="0" dirty="0" smtClean="0">
                <a:effectLst/>
              </a:rPr>
              <a:t> 2005, if queries running on a Partitioned table span only 1 partition, SQL Server optimizer uses a Parallel Plan. i.e. using multiple threads to read the partition. But if the Query spanned across multiple partitioned, then SQL Server uses 1 thread per partition. </a:t>
            </a:r>
          </a:p>
          <a:p>
            <a:endParaRPr lang="en-US" baseline="0" dirty="0" smtClean="0">
              <a:effectLst/>
            </a:endParaRPr>
          </a:p>
          <a:p>
            <a:endParaRPr lang="en-US" baseline="0" dirty="0" smtClean="0">
              <a:effectLst/>
            </a:endParaRPr>
          </a:p>
          <a:p>
            <a:endParaRPr lang="en-US" dirty="0"/>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19</a:t>
            </a:fld>
            <a:endParaRPr lang="en-US"/>
          </a:p>
        </p:txBody>
      </p:sp>
    </p:spTree>
    <p:extLst>
      <p:ext uri="{BB962C8B-B14F-4D97-AF65-F5344CB8AC3E}">
        <p14:creationId xmlns:p14="http://schemas.microsoft.com/office/powerpoint/2010/main" val="1315792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effectLst/>
              </a:rPr>
              <a:t>Executing Q1 and Q2 in SQL Server 2008 results in better utilization of the available hardware, and thus in better performance as well as more predictable behavior. In the case of Q1, the executor again assigns all available threads to process data in P2.</a:t>
            </a:r>
            <a:r>
              <a:rPr lang="en-US" i="1" baseline="0" dirty="0" smtClean="0">
                <a:effectLst/>
              </a:rPr>
              <a:t> </a:t>
            </a:r>
            <a:r>
              <a:rPr lang="en-US" i="1" dirty="0" smtClean="0">
                <a:effectLst/>
              </a:rPr>
              <a:t>Q2 results in a parallel plan in which the executor assigns all available threads to both P3,P4 and</a:t>
            </a:r>
            <a:r>
              <a:rPr lang="en-US" i="1" baseline="0" dirty="0" smtClean="0">
                <a:effectLst/>
              </a:rPr>
              <a:t> P5 in </a:t>
            </a:r>
            <a:r>
              <a:rPr lang="en-US" i="1" dirty="0" smtClean="0">
                <a:effectLst/>
              </a:rPr>
              <a:t>round-robin style, producing the effect illustrated in the above animation. The CPU remains fully utilized and the performance of Q1 and Q2 are comparable. Under this new round-robin allocation of threads, the performance boost provided by </a:t>
            </a:r>
            <a:r>
              <a:rPr lang="en-US" dirty="0" smtClean="0">
                <a:effectLst/>
              </a:rPr>
              <a:t>partitioned table parallelism</a:t>
            </a:r>
            <a:r>
              <a:rPr lang="en-US" i="1" dirty="0" smtClean="0">
                <a:effectLst/>
              </a:rPr>
              <a:t> becomes more pronounced the more processor cores there are compared to the number of partitions affected by a query. When all data accessed by a query is in the main memory buffer pool, which is typical for the most recent partitions, we’ve observed speedups of 16 times or more in internal tests for queries that touch two partitions. Actual results depend on the query, data organization, and hardware configuration.</a:t>
            </a:r>
            <a:endParaRPr lang="en-US" dirty="0"/>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20</a:t>
            </a:fld>
            <a:endParaRPr lang="en-US"/>
          </a:p>
        </p:txBody>
      </p:sp>
    </p:spTree>
    <p:extLst>
      <p:ext uri="{BB962C8B-B14F-4D97-AF65-F5344CB8AC3E}">
        <p14:creationId xmlns:p14="http://schemas.microsoft.com/office/powerpoint/2010/main" val="353646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p:txBody>
          <a:bodyPr>
            <a:normAutofit fontScale="47500" lnSpcReduction="20000"/>
          </a:bodyPr>
          <a:lstStyle/>
          <a:p>
            <a:r>
              <a:rPr lang="en-US" b="1" dirty="0" smtClean="0"/>
              <a:t>Benefits of Partitioning</a:t>
            </a:r>
          </a:p>
          <a:p>
            <a:pPr marL="171450" indent="-171450">
              <a:buFont typeface="Arial" panose="020B0604020202020204" pitchFamily="34" charset="0"/>
              <a:buChar char="•"/>
            </a:pPr>
            <a:r>
              <a:rPr lang="en-US" dirty="0" smtClean="0">
                <a:effectLst/>
              </a:rPr>
              <a:t>You can transfer or access subsets of data quickly and efficiently, while maintaining the integrity of a data collection. For example, an operation such as loading data from an OLTP to an OLAP system takes only seconds, instead of the minutes and hours the operation takes when the data is not partitioned.</a:t>
            </a:r>
          </a:p>
          <a:p>
            <a:pPr marL="171450" indent="-171450">
              <a:buFont typeface="Arial" panose="020B0604020202020204" pitchFamily="34" charset="0"/>
              <a:buChar char="•"/>
            </a:pPr>
            <a:r>
              <a:rPr lang="en-US" dirty="0" smtClean="0">
                <a:effectLst/>
              </a:rPr>
              <a:t>You can perform maintenance operations on one or more partitions more quickly. The operations are more efficient because they target only these data subsets, instead of the whole table. For example, you can choose to compress data in one or more partitions or rebuild one or more partitions of an index.</a:t>
            </a:r>
          </a:p>
          <a:p>
            <a:pPr marL="171450" indent="-171450">
              <a:buFont typeface="Arial" panose="020B0604020202020204" pitchFamily="34" charset="0"/>
              <a:buChar char="•"/>
            </a:pPr>
            <a:r>
              <a:rPr lang="en-US" dirty="0" smtClean="0">
                <a:effectLst/>
              </a:rPr>
              <a:t>You may improve query performance, based on the types of queries you frequently run and on your hardware configuration. For example, the query optimizer can process </a:t>
            </a:r>
            <a:r>
              <a:rPr lang="en-US" dirty="0" err="1" smtClean="0">
                <a:effectLst/>
              </a:rPr>
              <a:t>equi</a:t>
            </a:r>
            <a:r>
              <a:rPr lang="en-US" dirty="0" smtClean="0">
                <a:effectLst/>
              </a:rPr>
              <a:t>-join queries between two or more partitioned tables faster when the partitioning columns in the tables are the same, because the partitions themselves can be joined. </a:t>
            </a:r>
          </a:p>
          <a:p>
            <a:pPr marL="171450" indent="-171450">
              <a:buFont typeface="Arial" panose="020B0604020202020204" pitchFamily="34" charset="0"/>
              <a:buChar char="•"/>
            </a:pPr>
            <a:r>
              <a:rPr lang="en-US" dirty="0" smtClean="0">
                <a:effectLst/>
              </a:rPr>
              <a:t>When SQL Server performs data sorting for I/O operations, it sorts the data first by partition. SQL Server accesses one drive at a time, and this might reduce performance. To improve data sorting performance, stripe the data files of your partitions across more than one disk by setting up a RAID. In this way, although SQL Server still sorts data by partition, it can access all the drives of each partition at the same time.</a:t>
            </a:r>
          </a:p>
          <a:p>
            <a:pPr marL="171450" indent="-171450">
              <a:buFont typeface="Arial" panose="020B0604020202020204" pitchFamily="34" charset="0"/>
              <a:buChar char="•"/>
            </a:pPr>
            <a:r>
              <a:rPr lang="en-US" dirty="0" smtClean="0">
                <a:effectLst/>
              </a:rPr>
              <a:t>In addition, you can improve performance by enabling lock escalation at the partition level instead of a whole table. This can reduce lock contention on the table.</a:t>
            </a:r>
          </a:p>
          <a:p>
            <a:endParaRPr lang="en-US" b="1" dirty="0" smtClean="0">
              <a:effectLst/>
            </a:endParaRPr>
          </a:p>
          <a:p>
            <a:endParaRPr lang="en-US" b="1" dirty="0" smtClean="0">
              <a:effectLst/>
            </a:endParaRPr>
          </a:p>
          <a:p>
            <a:r>
              <a:rPr lang="en-US" b="1" dirty="0" smtClean="0">
                <a:effectLst/>
              </a:rPr>
              <a:t>Partitioning for Join Queries</a:t>
            </a:r>
          </a:p>
          <a:p>
            <a:r>
              <a:rPr lang="en-US" dirty="0" smtClean="0">
                <a:effectLst/>
              </a:rPr>
              <a:t>If you frequently run queries that involve an </a:t>
            </a:r>
            <a:r>
              <a:rPr lang="en-US" dirty="0" err="1" smtClean="0">
                <a:effectLst/>
              </a:rPr>
              <a:t>equi</a:t>
            </a:r>
            <a:r>
              <a:rPr lang="en-US" dirty="0" smtClean="0">
                <a:effectLst/>
              </a:rPr>
              <a:t>-join between two or more partitioned tables, their partitioning columns should be the same as the columns on which the tables are joined. Additionally, the tables, or their indexes, should be collocated. This means that they either use the same named partition function, or they use different ones that are essentially the same, in that they: </a:t>
            </a:r>
          </a:p>
          <a:p>
            <a:pPr marL="171450" indent="-171450">
              <a:buFont typeface="Arial" pitchFamily="34" charset="0"/>
              <a:buChar char="•"/>
            </a:pPr>
            <a:r>
              <a:rPr lang="en-US" dirty="0" smtClean="0">
                <a:effectLst/>
              </a:rPr>
              <a:t>Have the same number of parameters that are used for partitioning, and the corresponding parameters are the same data types.</a:t>
            </a:r>
          </a:p>
          <a:p>
            <a:pPr marL="171450" indent="-171450">
              <a:buFont typeface="Arial" pitchFamily="34" charset="0"/>
              <a:buChar char="•"/>
            </a:pPr>
            <a:r>
              <a:rPr lang="en-US" dirty="0" smtClean="0">
                <a:effectLst/>
              </a:rPr>
              <a:t>Define the same number of partitions.</a:t>
            </a:r>
          </a:p>
          <a:p>
            <a:pPr marL="171450" indent="-171450">
              <a:buFont typeface="Arial" pitchFamily="34" charset="0"/>
              <a:buChar char="•"/>
            </a:pPr>
            <a:r>
              <a:rPr lang="en-US" dirty="0" smtClean="0">
                <a:effectLst/>
              </a:rPr>
              <a:t>Define the same boundary values for partitions.</a:t>
            </a:r>
          </a:p>
          <a:p>
            <a:r>
              <a:rPr lang="en-US" dirty="0" smtClean="0">
                <a:effectLst/>
              </a:rPr>
              <a:t>In this way, the SQL Server query optimizer can process the join faster, because the partitions themselves can be joined. If a query joins two tables that are not collocated or are not partitioned on the join field, the presence of partitions may actually slow down query processing instead of accelerate it.</a:t>
            </a:r>
          </a:p>
          <a:p>
            <a:endParaRPr lang="en-US" b="1" dirty="0" smtClean="0">
              <a:effectLst/>
            </a:endParaRPr>
          </a:p>
          <a:p>
            <a:r>
              <a:rPr lang="en-US" b="1" dirty="0" smtClean="0">
                <a:effectLst/>
              </a:rPr>
              <a:t>Taking Advantage of Multiple Disk Drives</a:t>
            </a:r>
          </a:p>
          <a:p>
            <a:r>
              <a:rPr lang="en-US" dirty="0" smtClean="0">
                <a:effectLst/>
              </a:rPr>
              <a:t>It may be tempting to map your partitions to </a:t>
            </a:r>
            <a:r>
              <a:rPr lang="en-US" dirty="0" err="1" smtClean="0">
                <a:effectLst/>
              </a:rPr>
              <a:t>filegroups</a:t>
            </a:r>
            <a:r>
              <a:rPr lang="en-US" dirty="0" smtClean="0">
                <a:effectLst/>
              </a:rPr>
              <a:t>, each accessing a different physical disk drive, in order to improve I/O performance. When SQL Server performs data sorting for I/O operations, it sorts the data first by partition. Under this scenario, SQL Server accesses one drive at a time, and this might reduce performance. A better solution in terms of performance is to stripe the data files of your partitions across more than one disk by setting up a RAID. In this way, although SQL Server still sorts data by partition, it can access all the drives of each partition at the same time. This configuration can be designed regardless of whether all partitions are in one </a:t>
            </a:r>
            <a:r>
              <a:rPr lang="en-US" dirty="0" err="1" smtClean="0">
                <a:effectLst/>
              </a:rPr>
              <a:t>filegroup</a:t>
            </a:r>
            <a:r>
              <a:rPr lang="en-US" dirty="0" smtClean="0">
                <a:effectLst/>
              </a:rPr>
              <a:t> or multiple </a:t>
            </a:r>
            <a:r>
              <a:rPr lang="en-US" dirty="0" err="1" smtClean="0">
                <a:effectLst/>
              </a:rPr>
              <a:t>filegroups</a:t>
            </a:r>
            <a:r>
              <a:rPr lang="en-US" dirty="0" smtClean="0">
                <a:effectLst/>
              </a:rPr>
              <a:t>. For more information about how SQL Server works with different RAID levels, see </a:t>
            </a:r>
            <a:r>
              <a:rPr lang="en-US" dirty="0" smtClean="0">
                <a:effectLst/>
                <a:hlinkClick r:id="rId3"/>
              </a:rPr>
              <a:t>RAID Levels and SQL Server</a:t>
            </a:r>
            <a:r>
              <a:rPr lang="en-US" dirty="0" smtClean="0">
                <a:effectLst/>
              </a:rPr>
              <a:t>.</a:t>
            </a:r>
          </a:p>
          <a:p>
            <a:endParaRPr lang="en-US" b="1" dirty="0" smtClean="0">
              <a:effectLst/>
            </a:endParaRPr>
          </a:p>
          <a:p>
            <a:r>
              <a:rPr lang="en-US" b="1" dirty="0" smtClean="0">
                <a:effectLst/>
              </a:rPr>
              <a:t>Controlling Lock Escalation Behavior</a:t>
            </a:r>
          </a:p>
          <a:p>
            <a:r>
              <a:rPr lang="en-US" dirty="0" smtClean="0">
                <a:effectLst/>
              </a:rPr>
              <a:t>Partitioning tables can improve performance by enabling lock escalation to a single partition instead of a whole table. To reduce lock contention by allowing lock escalation to the partition, use the LOCK_ESCALATION option of the </a:t>
            </a:r>
            <a:r>
              <a:rPr lang="en-US" dirty="0" smtClean="0">
                <a:effectLst/>
                <a:hlinkClick r:id="rId4"/>
              </a:rPr>
              <a:t>ALTER TABLE</a:t>
            </a:r>
            <a:r>
              <a:rPr lang="en-US" dirty="0" smtClean="0">
                <a:effectLst/>
              </a:rPr>
              <a:t> statement.</a:t>
            </a:r>
          </a:p>
          <a:p>
            <a:pPr marL="171450" indent="-171450">
              <a:buFont typeface="Arial" pitchFamily="34" charset="0"/>
              <a:buChar char="•"/>
            </a:pPr>
            <a:endParaRPr lang="en-US" dirty="0" smtClean="0"/>
          </a:p>
          <a:p>
            <a:pPr marL="0" indent="0">
              <a:buFont typeface="Arial" pitchFamily="34" charset="0"/>
              <a:buNone/>
            </a:pPr>
            <a:r>
              <a:rPr lang="en-US" b="1" dirty="0" smtClean="0"/>
              <a:t>Reference</a:t>
            </a:r>
            <a:r>
              <a:rPr lang="en-US" b="1" baseline="0" dirty="0" smtClean="0"/>
              <a:t> for Query Performance:</a:t>
            </a:r>
          </a:p>
          <a:p>
            <a:pPr marL="0" indent="0">
              <a:buFont typeface="Arial" pitchFamily="34" charset="0"/>
              <a:buNone/>
            </a:pPr>
            <a:r>
              <a:rPr lang="en-US" baseline="0" dirty="0" smtClean="0"/>
              <a:t>http://msdn.microsoft.com/en-us/library/ms177411(v=SQL.105).aspx</a:t>
            </a:r>
          </a:p>
          <a:p>
            <a:pPr marL="0" indent="0">
              <a:buFont typeface="Arial" pitchFamily="34" charset="0"/>
              <a:buNone/>
            </a:pPr>
            <a:endParaRPr lang="en-US" dirty="0" smtClean="0"/>
          </a:p>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2013 Microsoft Corporation    	Microsoft Confidential</a:t>
            </a:r>
            <a:endParaRPr lang="en-US" dirty="0"/>
          </a:p>
        </p:txBody>
      </p:sp>
    </p:spTree>
    <p:extLst>
      <p:ext uri="{BB962C8B-B14F-4D97-AF65-F5344CB8AC3E}">
        <p14:creationId xmlns:p14="http://schemas.microsoft.com/office/powerpoint/2010/main" val="9179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effectLst/>
              </a:rPr>
              <a:t>Most data warehouse queries are designed to follow a star schema and can process hundreds of millions of rows in a single query. By default, the query optimizer detects queries against star schemas and creates efficient query plans for them. One method the optimizer can use to generate an efficient plan is to use bitmap filtering. A bitmap filter uses a compact representation of a set of values from a table in one part of the operator tree to filter rows from a second table in another part of the tree. Essentially, the filter performs a semi-join reduction; that is, only the rows in the second table that qualify for the join to the first table are processed. </a:t>
            </a:r>
          </a:p>
          <a:p>
            <a:r>
              <a:rPr lang="en-US" dirty="0" smtClean="0">
                <a:effectLst/>
              </a:rPr>
              <a:t>In SQL Server 2008, bitmap filtering can be introduced in the query plan after optimization, as in SQL Server 2005, or introduced dynamically by the query optimizer during query plan generation. When the filter is introduced dynamically, it is referred to as an optimized bitmap filter. Optimized bitmap filtering can significantly improve the performance of data warehouse queries that use star schemas by removing non-qualifying rows from the fact table early in the query plan. Without optimized bitmap filtering, all rows in the fact table are processed through some part of the operator tree before the join operation with the dimension tables removes the non-qualifying rows. When optimized bitmap filtering is applied, the non-qualifying rows in the fact table are eliminated immediately.</a:t>
            </a:r>
          </a:p>
          <a:p>
            <a:endParaRPr lang="en-US" dirty="0" smtClean="0">
              <a:effectLst/>
            </a:endParaRPr>
          </a:p>
          <a:p>
            <a:r>
              <a:rPr lang="en-US" dirty="0" smtClean="0">
                <a:effectLst/>
              </a:rPr>
              <a:t>Bitmap filtering and optimized bitmap filtering are implemented in the query plan by using the bitmap showplan operator. Bitmap filtering is applied only in parallel query plans in which hash or merge joins are used. Optimized bitmap filtering is applicable only to parallel query plans in which hash joins are used. In both cases, the bitmap filter is created on the build input (the dimension table) side of a hash join; however, the actual filtering is typically done within the Parallelism operator, which is on the probe input (the fact table) side of the hash join. When the join is based on an integer column, the filter can be applied directly to the initial table or index scan operation rather than the Parallelism operator. This technique is called in-row optimization.</a:t>
            </a:r>
          </a:p>
          <a:p>
            <a:endParaRPr lang="en-US" dirty="0" smtClean="0">
              <a:effectLst/>
            </a:endParaRPr>
          </a:p>
          <a:p>
            <a:r>
              <a:rPr lang="en-US" dirty="0" smtClean="0">
                <a:effectLst/>
              </a:rPr>
              <a:t>A bitmap filter is useful only if it is selective. The query optimizer determines when a optimized bitmap filter is selective enough to be useful and to which operators the filter is applied. The optimizer places the optimized bitmap filters on all branches of a star join and uses costing rules to determine whether the plan provides the smallest estimated execution cost. When the optimized bitmap filter is nonselective, the cost estimate is usually too high and the plan is discarded. When considering where to place optimized bitmap filters in the plan, the optimizer looks for hash join variants such as a right-deep stack of hash joins. Joins with dimension tables are implemented to execute the likely most selective join first. </a:t>
            </a:r>
          </a:p>
          <a:p>
            <a:r>
              <a:rPr lang="en-US" dirty="0" smtClean="0">
                <a:effectLst/>
              </a:rPr>
              <a:t>The operator in which the optimized bitmap filter is applied contains a bitmap predicate in the form of PROBE([Opt_Bitmap1001], {[</a:t>
            </a:r>
            <a:r>
              <a:rPr lang="en-US" dirty="0" err="1" smtClean="0">
                <a:effectLst/>
              </a:rPr>
              <a:t>column_name</a:t>
            </a:r>
            <a:r>
              <a:rPr lang="en-US" dirty="0" smtClean="0">
                <a:effectLst/>
              </a:rPr>
              <a:t>]} [, 'IN ROW']). The bitmap predicate reports on the following information:</a:t>
            </a:r>
          </a:p>
          <a:p>
            <a:endParaRPr lang="en-US" dirty="0" smtClean="0">
              <a:effectLst/>
            </a:endParaRPr>
          </a:p>
          <a:p>
            <a:r>
              <a:rPr lang="en-US" dirty="0" smtClean="0">
                <a:effectLst/>
              </a:rPr>
              <a:t>The bitmap name that corresponds to the name introduced in the Bitmap operator. The prefix 'Opt_' indicates an optimized bitmap filter is used.</a:t>
            </a:r>
          </a:p>
          <a:p>
            <a:r>
              <a:rPr lang="en-US" dirty="0" smtClean="0">
                <a:effectLst/>
              </a:rPr>
              <a:t>The column probed against. This is the point from which the filtered data flows through the tree.</a:t>
            </a:r>
          </a:p>
          <a:p>
            <a:r>
              <a:rPr lang="en-US" dirty="0" smtClean="0">
                <a:effectLst/>
              </a:rPr>
              <a:t>Whether the bitmap probe uses in-row optimization. When it is, the bitmap probe is invoked with the IN ROW parameter. Otherwise, this parameter is missing.</a:t>
            </a:r>
          </a:p>
          <a:p>
            <a:endParaRPr lang="en-US" dirty="0" smtClean="0">
              <a:effectLst/>
            </a:endParaRPr>
          </a:p>
          <a:p>
            <a:endParaRPr lang="en-US" dirty="0"/>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21</a:t>
            </a:fld>
            <a:endParaRPr lang="en-US"/>
          </a:p>
        </p:txBody>
      </p:sp>
    </p:spTree>
    <p:extLst>
      <p:ext uri="{BB962C8B-B14F-4D97-AF65-F5344CB8AC3E}">
        <p14:creationId xmlns:p14="http://schemas.microsoft.com/office/powerpoint/2010/main" val="838508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a:t>
            </a:r>
            <a:r>
              <a:rPr lang="en-US" baseline="0" dirty="0" smtClean="0">
                <a:effectLst/>
              </a:rPr>
              <a:t> </a:t>
            </a:r>
            <a:r>
              <a:rPr lang="en-US" dirty="0" smtClean="0">
                <a:effectLst/>
              </a:rPr>
              <a:t>optimization uses a series of hash joins, building a hash table for each dimension table that participates. As a byproduct of building this hash table, additional information, called a </a:t>
            </a:r>
            <a:r>
              <a:rPr lang="en-US" i="1" dirty="0" smtClean="0">
                <a:effectLst/>
              </a:rPr>
              <a:t>bitmap filter</a:t>
            </a:r>
            <a:r>
              <a:rPr lang="en-US" dirty="0" smtClean="0">
                <a:effectLst/>
              </a:rPr>
              <a:t>, is built. Bitmap filters are represented as boxes in the</a:t>
            </a:r>
            <a:r>
              <a:rPr lang="en-US" baseline="0" dirty="0" smtClean="0">
                <a:effectLst/>
              </a:rPr>
              <a:t> above figure</a:t>
            </a:r>
            <a:r>
              <a:rPr lang="en-US" dirty="0" smtClean="0">
                <a:effectLst/>
              </a:rPr>
              <a:t>, labeled “Join Reduction Info.” These filters are pushed down into the scan on the fact table, and effectively eliminate almost all the rows that would be eliminated later by the joins. This eliminates the need to spend CPU time later copying the eliminated rows and probing the hash tables for them. The illustration shows the effect of this filtering within the fact table scan. The SQL Server 2008 query executor also re-orders the bitmaps during execution, putting the most selective one first, then the next most selective one, and so forth. This saves more CPU time, because once a fact table row fails a check against a bitmap, the row is skipped. </a:t>
            </a:r>
            <a:endParaRPr lang="en-US" dirty="0"/>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22</a:t>
            </a:fld>
            <a:endParaRPr lang="en-US"/>
          </a:p>
        </p:txBody>
      </p:sp>
    </p:spTree>
    <p:extLst>
      <p:ext uri="{BB962C8B-B14F-4D97-AF65-F5344CB8AC3E}">
        <p14:creationId xmlns:p14="http://schemas.microsoft.com/office/powerpoint/2010/main" val="1643120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Vertical partitioning segments columns into multiple tables containing a subset of the columns from the original table.</a:t>
            </a:r>
          </a:p>
          <a:p>
            <a:r>
              <a:rPr lang="en-US" dirty="0" smtClean="0"/>
              <a:t>The two types of vertical partitioning are normalization and row splitting: by removing some columns from the primary table to Secondary table that are linked to the primary table by primary key and foreign key relationships. </a:t>
            </a:r>
          </a:p>
          <a:p>
            <a:endParaRPr lang="en-US" dirty="0"/>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3</a:t>
            </a:fld>
            <a:endParaRPr lang="en-US"/>
          </a:p>
        </p:txBody>
      </p:sp>
    </p:spTree>
    <p:extLst>
      <p:ext uri="{BB962C8B-B14F-4D97-AF65-F5344CB8AC3E}">
        <p14:creationId xmlns:p14="http://schemas.microsoft.com/office/powerpoint/2010/main" val="183310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Horizontal</a:t>
            </a:r>
            <a:r>
              <a:rPr lang="en-US" baseline="0" dirty="0" smtClean="0"/>
              <a:t> </a:t>
            </a:r>
            <a:r>
              <a:rPr lang="en-US" dirty="0" smtClean="0"/>
              <a:t>partitioning (Or SQL Server partitioning) divides a physical table into multiple smaller physical</a:t>
            </a:r>
            <a:r>
              <a:rPr lang="en-US" baseline="0" dirty="0" smtClean="0"/>
              <a:t> segments, based on some boundary value criteria. These boundary values are specified as part of the partition Function. The physical location where each of these physical segments would reside is decided by the partition scheme.</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Microsoft Confidential</a:t>
            </a:r>
            <a:endParaRPr lang="en-US" dirty="0"/>
          </a:p>
        </p:txBody>
      </p:sp>
      <p:sp>
        <p:nvSpPr>
          <p:cNvPr id="5" name="Slide Number Placeholder 4"/>
          <p:cNvSpPr>
            <a:spLocks noGrp="1"/>
          </p:cNvSpPr>
          <p:nvPr>
            <p:ph type="sldNum" sz="quarter" idx="11"/>
          </p:nvPr>
        </p:nvSpPr>
        <p:spPr/>
        <p:txBody>
          <a:bodyPr/>
          <a:lstStyle/>
          <a:p>
            <a:fld id="{73CFBB7B-29F3-4A9F-B039-645092B1B4E9}" type="slidenum">
              <a:rPr lang="en-US" smtClean="0"/>
              <a:t>4</a:t>
            </a:fld>
            <a:endParaRPr lang="en-US"/>
          </a:p>
        </p:txBody>
      </p:sp>
    </p:spTree>
    <p:extLst>
      <p:ext uri="{BB962C8B-B14F-4D97-AF65-F5344CB8AC3E}">
        <p14:creationId xmlns:p14="http://schemas.microsoft.com/office/powerpoint/2010/main" val="1145259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p:txBody>
          <a:bodyPr>
            <a:normAutofit fontScale="32500" lnSpcReduction="20000"/>
          </a:bodyPr>
          <a:lstStyle/>
          <a:p>
            <a:r>
              <a:rPr lang="en-US" sz="1200" b="1" kern="1200" dirty="0" smtClean="0">
                <a:solidFill>
                  <a:schemeClr val="tx1"/>
                </a:solidFill>
                <a:effectLst/>
                <a:latin typeface="+mn-lt"/>
                <a:ea typeface="+mn-ea"/>
                <a:cs typeface="+mn-cs"/>
              </a:rPr>
              <a:t>Table Partitioning Components</a:t>
            </a:r>
          </a:p>
          <a:p>
            <a:pPr lvl="0"/>
            <a:r>
              <a:rPr lang="en-US" sz="1200" kern="1200" dirty="0" smtClean="0">
                <a:solidFill>
                  <a:schemeClr val="tx1"/>
                </a:solidFill>
                <a:effectLst/>
                <a:latin typeface="+mn-lt"/>
                <a:ea typeface="+mn-ea"/>
                <a:cs typeface="+mn-cs"/>
              </a:rPr>
              <a:t>The partition function defines the boundary values of the initial set of partitions and the data type of the partitioned column:</a:t>
            </a:r>
            <a:endParaRPr lang="en-US" sz="105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It makes no reference to any tables or disk storage.</a:t>
            </a:r>
            <a:endParaRPr lang="en-US" sz="105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It forms the basis for one or more partition schemes.</a:t>
            </a:r>
          </a:p>
          <a:p>
            <a:pPr marL="171450" lvl="0" indent="-171450">
              <a:buFont typeface="Arial" panose="020B0604020202020204" pitchFamily="34" charset="0"/>
              <a:buChar char="•"/>
            </a:pPr>
            <a:endParaRPr lang="en-US" sz="105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partition scheme maps particular partitions to </a:t>
            </a:r>
            <a:r>
              <a:rPr lang="en-US" sz="1200" kern="1200" dirty="0" err="1" smtClean="0">
                <a:solidFill>
                  <a:schemeClr val="tx1"/>
                </a:solidFill>
                <a:effectLst/>
                <a:latin typeface="+mn-lt"/>
                <a:ea typeface="+mn-ea"/>
                <a:cs typeface="+mn-cs"/>
              </a:rPr>
              <a:t>filegroups</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given partition scheme can be used for one or more partitioned tables, indexes, and indexed views.</a:t>
            </a:r>
            <a:endParaRPr lang="en-US" sz="105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partitioned table or index is tied to a particular partition scheme when it is created: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partition table has only an indirect relationship, through the partition scheme, to the partition function.</a:t>
            </a:r>
          </a:p>
          <a:p>
            <a:pPr marL="171450" lvl="0" indent="-171450">
              <a:buFont typeface="Arial" panose="020B0604020202020204" pitchFamily="34" charset="0"/>
              <a:buChar char="•"/>
            </a:pP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relationship between a partition function and a partition scheme is one-to-many, as is the relationship between a partition scheme and partitioned tables and indexes. Moving data in and out of a partitioned table usually requires modifying the partition function.</a:t>
            </a:r>
            <a:endParaRPr lang="en-US" sz="105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--partition SPLIT &amp; MERGE</a:t>
            </a:r>
          </a:p>
          <a:p>
            <a:r>
              <a:rPr lang="en-US" sz="1200" kern="1200" dirty="0" smtClean="0">
                <a:solidFill>
                  <a:schemeClr val="tx1"/>
                </a:solidFill>
                <a:effectLst/>
                <a:latin typeface="+mn-lt"/>
                <a:ea typeface="+mn-ea"/>
                <a:cs typeface="+mn-cs"/>
              </a:rPr>
              <a:t>ALTER PARTITION FUNCTION SQL_PFE2_RIGHT()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SPLIT RANGE (@X)</a:t>
            </a:r>
          </a:p>
          <a:p>
            <a:r>
              <a:rPr lang="en-US" sz="1200" kern="1200" dirty="0" smtClean="0">
                <a:solidFill>
                  <a:schemeClr val="tx1"/>
                </a:solidFill>
                <a:effectLst/>
                <a:latin typeface="+mn-lt"/>
                <a:ea typeface="+mn-ea"/>
                <a:cs typeface="+mn-cs"/>
              </a:rPr>
              <a:t>--or partition MERGE</a:t>
            </a:r>
          </a:p>
          <a:p>
            <a:r>
              <a:rPr lang="en-US" sz="1200" kern="1200" dirty="0" smtClean="0">
                <a:solidFill>
                  <a:schemeClr val="tx1"/>
                </a:solidFill>
                <a:effectLst/>
                <a:latin typeface="+mn-lt"/>
                <a:ea typeface="+mn-ea"/>
                <a:cs typeface="+mn-cs"/>
              </a:rPr>
              <a:t>MERGE RANGE (@X)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SPLIT RANGE (@X)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Adds one partition to the partition function. @X determines the range of the new partition, and must differ from the existing boundary ranges of the partition function. Based on the boundary</a:t>
            </a:r>
            <a:r>
              <a:rPr lang="en-US" baseline="0" dirty="0" smtClean="0"/>
              <a:t> </a:t>
            </a:r>
            <a:r>
              <a:rPr lang="en-US" dirty="0" smtClean="0"/>
              <a:t>value, the Database Engine splits one of the existing ranges into two. Of these two, the one where the new boundary</a:t>
            </a:r>
            <a:r>
              <a:rPr lang="en-US" baseline="0" dirty="0" smtClean="0"/>
              <a:t> </a:t>
            </a:r>
            <a:r>
              <a:rPr lang="en-US" dirty="0" smtClean="0"/>
              <a:t>value(@X) resides is considered the new partition.</a:t>
            </a:r>
          </a:p>
          <a:p>
            <a:r>
              <a:rPr lang="en-US" sz="1200" kern="1200" dirty="0" smtClean="0">
                <a:solidFill>
                  <a:schemeClr val="tx1"/>
                </a:solidFill>
                <a:effectLst/>
                <a:latin typeface="+mn-lt"/>
                <a:ea typeface="+mn-ea"/>
                <a:cs typeface="+mn-cs"/>
              </a:rPr>
              <a:t> </a:t>
            </a:r>
          </a:p>
          <a:p>
            <a:r>
              <a:rPr lang="en-US" dirty="0" smtClean="0"/>
              <a:t>A </a:t>
            </a:r>
            <a:r>
              <a:rPr lang="en-US" dirty="0" err="1" smtClean="0"/>
              <a:t>filegroup</a:t>
            </a:r>
            <a:r>
              <a:rPr lang="en-US" dirty="0" smtClean="0"/>
              <a:t> must exist online and be marked by the partition scheme that uses the partition function as NEXT USED to hold the new partition. </a:t>
            </a:r>
            <a:r>
              <a:rPr lang="en-US" dirty="0" err="1" smtClean="0"/>
              <a:t>Filegroups</a:t>
            </a:r>
            <a:r>
              <a:rPr lang="en-US" dirty="0" smtClean="0"/>
              <a:t> are allocated to partitions in a CREATE PARTITION SCHEME statement. If a CREATE PARTITION SCHEME statement allocates more </a:t>
            </a:r>
            <a:r>
              <a:rPr lang="en-US" dirty="0" err="1" smtClean="0"/>
              <a:t>filegroups</a:t>
            </a:r>
            <a:r>
              <a:rPr lang="en-US" dirty="0" smtClean="0"/>
              <a:t> than necessary (fewer partitions are created in the CREATE PARTITION FUNCTION statement than </a:t>
            </a:r>
            <a:r>
              <a:rPr lang="en-US" dirty="0" err="1" smtClean="0"/>
              <a:t>filegroups</a:t>
            </a:r>
            <a:r>
              <a:rPr lang="en-US" dirty="0" smtClean="0"/>
              <a:t> to hold them), then there are unassigned </a:t>
            </a:r>
            <a:r>
              <a:rPr lang="en-US" dirty="0" err="1" smtClean="0"/>
              <a:t>filegroups</a:t>
            </a:r>
            <a:r>
              <a:rPr lang="en-US" dirty="0" smtClean="0"/>
              <a:t>, and one of them is marked NEXT USED by the partition scheme. This </a:t>
            </a:r>
            <a:r>
              <a:rPr lang="en-US" dirty="0" err="1" smtClean="0"/>
              <a:t>filegroup</a:t>
            </a:r>
            <a:r>
              <a:rPr lang="en-US" dirty="0" smtClean="0"/>
              <a:t> will hold the new partition. If there are no </a:t>
            </a:r>
            <a:r>
              <a:rPr lang="en-US" dirty="0" err="1" smtClean="0"/>
              <a:t>filegroups</a:t>
            </a:r>
            <a:r>
              <a:rPr lang="en-US" dirty="0" smtClean="0"/>
              <a:t> marked NEXT USED by the partition scheme, you must use ALTER PARTITION SCHEME to either add a </a:t>
            </a:r>
            <a:r>
              <a:rPr lang="en-US" dirty="0" err="1" smtClean="0"/>
              <a:t>filegroup</a:t>
            </a:r>
            <a:r>
              <a:rPr lang="en-US" dirty="0" smtClean="0"/>
              <a:t>, or designate an existing one, to hold the new partition. A </a:t>
            </a:r>
            <a:r>
              <a:rPr lang="en-US" dirty="0" err="1" smtClean="0"/>
              <a:t>filegroup</a:t>
            </a:r>
            <a:r>
              <a:rPr lang="en-US" dirty="0" smtClean="0"/>
              <a:t> that already holds partitions can be designated to hold additional partitions. Because a partition function can participate in more than one partition scheme, all the partition schemes that use the partition function to which you are adding partitions must have a NEXT USED </a:t>
            </a:r>
            <a:r>
              <a:rPr lang="en-US" dirty="0" err="1" smtClean="0"/>
              <a:t>filegroup</a:t>
            </a:r>
            <a:r>
              <a:rPr lang="en-US" dirty="0" smtClean="0"/>
              <a:t>. Otherwise, ALTER PARTITION FUNCTION fails with an error that displays the partition scheme or schemes that lack a NEXT USED </a:t>
            </a:r>
            <a:r>
              <a:rPr lang="en-US" dirty="0" err="1" smtClean="0"/>
              <a:t>filegroup</a:t>
            </a:r>
            <a:r>
              <a:rPr lang="en-US" dirty="0" smtClean="0"/>
              <a:t>.</a:t>
            </a:r>
          </a:p>
          <a:p>
            <a:endParaRPr lang="en-US" dirty="0" smtClean="0"/>
          </a:p>
          <a:p>
            <a:r>
              <a:rPr lang="en-US" dirty="0" smtClean="0"/>
              <a:t>If you create all the partitions in the same </a:t>
            </a:r>
            <a:r>
              <a:rPr lang="en-US" dirty="0" err="1" smtClean="0"/>
              <a:t>filegroup</a:t>
            </a:r>
            <a:r>
              <a:rPr lang="en-US" dirty="0" smtClean="0"/>
              <a:t>, that </a:t>
            </a:r>
            <a:r>
              <a:rPr lang="en-US" dirty="0" err="1" smtClean="0"/>
              <a:t>filegroup</a:t>
            </a:r>
            <a:r>
              <a:rPr lang="en-US" dirty="0" smtClean="0"/>
              <a:t> is initially assigned to be the NEXT USED </a:t>
            </a:r>
            <a:r>
              <a:rPr lang="en-US" dirty="0" err="1" smtClean="0"/>
              <a:t>filegroup</a:t>
            </a:r>
            <a:r>
              <a:rPr lang="en-US" dirty="0" smtClean="0"/>
              <a:t> automatically. However, after a split operation is performed, there is no longer a designated NEXT USED </a:t>
            </a:r>
            <a:r>
              <a:rPr lang="en-US" dirty="0" err="1" smtClean="0"/>
              <a:t>filegroup</a:t>
            </a:r>
            <a:r>
              <a:rPr lang="en-US" dirty="0" smtClean="0"/>
              <a:t>. You must explicitly assign the </a:t>
            </a:r>
            <a:r>
              <a:rPr lang="en-US" dirty="0" err="1" smtClean="0"/>
              <a:t>filegroup</a:t>
            </a:r>
            <a:r>
              <a:rPr lang="en-US" dirty="0" smtClean="0"/>
              <a:t> to be the NEXT USED </a:t>
            </a:r>
            <a:r>
              <a:rPr lang="en-US" dirty="0" err="1" smtClean="0"/>
              <a:t>filegroup</a:t>
            </a:r>
            <a:r>
              <a:rPr lang="en-US" dirty="0" smtClean="0"/>
              <a:t> by using ALTER PARITION SCHEME or a subsequent split operation will fail.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MERGE [ RANGE ( @X)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Drops a partition and merges any values that exist in the partition into one of the remaining partitions. RANGE (@X) must be an existing boundary value, into which the values from the dropped partition are merged. The </a:t>
            </a:r>
            <a:r>
              <a:rPr lang="en-US" dirty="0" err="1" smtClean="0"/>
              <a:t>filegroup</a:t>
            </a:r>
            <a:r>
              <a:rPr lang="en-US" dirty="0" smtClean="0"/>
              <a:t> that originally held boundary</a:t>
            </a:r>
            <a:r>
              <a:rPr lang="en-US" baseline="0" dirty="0" smtClean="0"/>
              <a:t> </a:t>
            </a:r>
            <a:r>
              <a:rPr lang="en-US" dirty="0" smtClean="0"/>
              <a:t>value is removed from the partition scheme unless it is used by a remaining partition, or is marked with the NEXT USED property. The merged partition resides in the </a:t>
            </a:r>
            <a:r>
              <a:rPr lang="en-US" dirty="0" err="1" smtClean="0"/>
              <a:t>filegroup</a:t>
            </a:r>
            <a:r>
              <a:rPr lang="en-US" dirty="0" smtClean="0"/>
              <a:t> that originally did not hold boundary</a:t>
            </a:r>
            <a:r>
              <a:rPr lang="en-US" baseline="0" dirty="0" smtClean="0"/>
              <a:t> </a:t>
            </a:r>
            <a:r>
              <a:rPr lang="en-US" dirty="0" smtClean="0"/>
              <a:t>value. Boundary</a:t>
            </a:r>
            <a:r>
              <a:rPr lang="en-US" baseline="0" dirty="0" smtClean="0"/>
              <a:t> </a:t>
            </a:r>
            <a:r>
              <a:rPr lang="en-US" dirty="0" smtClean="0"/>
              <a:t>value is a constant expression that can reference variables (including user-defined type variables) or functions (including user-defined functions). It cannot reference a Transact-SQL expression. Boundary</a:t>
            </a:r>
            <a:r>
              <a:rPr lang="en-US" baseline="0" dirty="0" smtClean="0"/>
              <a:t> </a:t>
            </a:r>
            <a:r>
              <a:rPr lang="en-US" dirty="0" smtClean="0"/>
              <a:t>value must either match or be implicitly convertible to the data type of its corresponding partitioning column, and cannot be truncated during implicit conversion in a way that the size and scale of the value does not match that of its corresponding </a:t>
            </a:r>
            <a:r>
              <a:rPr lang="en-US" dirty="0" err="1" smtClean="0"/>
              <a:t>input_parameter_type</a:t>
            </a:r>
            <a:r>
              <a:rPr lang="en-US" dirty="0" smtClean="0"/>
              <a:t>.</a:t>
            </a:r>
          </a:p>
          <a:p>
            <a:endParaRPr lang="en-US" dirty="0" smtClean="0"/>
          </a:p>
          <a:p>
            <a:r>
              <a:rPr lang="en-US" sz="1200" b="1" kern="1200" dirty="0" smtClean="0">
                <a:solidFill>
                  <a:schemeClr val="tx1"/>
                </a:solidFill>
                <a:effectLst/>
                <a:latin typeface="+mn-lt"/>
                <a:ea typeface="+mn-ea"/>
                <a:cs typeface="+mn-cs"/>
              </a:rPr>
              <a:t>SWITCH</a:t>
            </a:r>
          </a:p>
          <a:p>
            <a:r>
              <a:rPr lang="en-US" sz="1200" kern="1200" dirty="0" smtClean="0">
                <a:solidFill>
                  <a:schemeClr val="tx1"/>
                </a:solidFill>
                <a:effectLst/>
                <a:latin typeface="+mn-lt"/>
                <a:ea typeface="+mn-ea"/>
                <a:cs typeface="+mn-cs"/>
              </a:rPr>
              <a:t>Maintaining and archiving data requires explicit knowledge on how to use ALTER SWITCH statements to specify an empty destination table to prevent undesirable data movement.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--partition SWITCH</a:t>
            </a:r>
          </a:p>
          <a:p>
            <a:r>
              <a:rPr lang="en-US" sz="1200" kern="1200" dirty="0" smtClean="0">
                <a:solidFill>
                  <a:schemeClr val="tx1"/>
                </a:solidFill>
                <a:effectLst/>
                <a:latin typeface="+mn-lt"/>
                <a:ea typeface="+mn-ea"/>
                <a:cs typeface="+mn-cs"/>
              </a:rPr>
              <a:t>ALTER TABLE </a:t>
            </a:r>
            <a:r>
              <a:rPr lang="en-US" sz="1200" kern="1200" dirty="0" err="1" smtClean="0">
                <a:solidFill>
                  <a:schemeClr val="tx1"/>
                </a:solidFill>
                <a:effectLst/>
                <a:latin typeface="+mn-lt"/>
                <a:ea typeface="+mn-ea"/>
                <a:cs typeface="+mn-cs"/>
              </a:rPr>
              <a:t>dbo.Invoice</a:t>
            </a:r>
            <a:r>
              <a:rPr lang="en-US" sz="1200" kern="1200" dirty="0" smtClean="0">
                <a:solidFill>
                  <a:schemeClr val="tx1"/>
                </a:solidFill>
                <a:effectLst/>
                <a:latin typeface="+mn-lt"/>
                <a:ea typeface="+mn-ea"/>
                <a:cs typeface="+mn-cs"/>
              </a:rPr>
              <a:t> SWITCH PARTITION Invoice2005 TO dbo.EmptyInvoice2012</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Aligned/Non-Aligned Index</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Aligned index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index that is built on the same partition scheme as its corresponding table. When a table and its indexes are in alignment, SQL Server can switch partitions quickly and efficiently while maintaining the partition structure of both the table and its indexes. An index does not have to participate in the same named partition function to be aligned with its base table. However, the partition function of the index and the base table must be essentially the same, in that the arguments of the partition functions have the same data type they define the same number of partitions, and they define the same boundary values for partitions.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Nonaligned index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index partitioned independently from its corresponding table. That is, the index has a different partition scheme or is placed on a separate </a:t>
            </a:r>
            <a:r>
              <a:rPr lang="en-US" sz="1200" kern="1200" dirty="0" err="1" smtClean="0">
                <a:solidFill>
                  <a:schemeClr val="tx1"/>
                </a:solidFill>
                <a:effectLst/>
                <a:latin typeface="+mn-lt"/>
                <a:ea typeface="+mn-ea"/>
                <a:cs typeface="+mn-cs"/>
              </a:rPr>
              <a:t>filegroup</a:t>
            </a:r>
            <a:r>
              <a:rPr lang="en-US" sz="1200" kern="1200" dirty="0" smtClean="0">
                <a:solidFill>
                  <a:schemeClr val="tx1"/>
                </a:solidFill>
                <a:effectLst/>
                <a:latin typeface="+mn-lt"/>
                <a:ea typeface="+mn-ea"/>
                <a:cs typeface="+mn-cs"/>
              </a:rPr>
              <a:t> from the base table. Designing an nonaligned partitioned index can be useful in the following cases: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base table has not been partitioned.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index key is unique and it does not contain the partitioning column of the table.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You want the base table to participate in collocated joins with more tables using different join columns.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SWITCH Requirements</a:t>
            </a:r>
          </a:p>
          <a:p>
            <a:r>
              <a:rPr lang="en-US" sz="1200" kern="1200" dirty="0" smtClean="0">
                <a:solidFill>
                  <a:schemeClr val="tx1"/>
                </a:solidFill>
                <a:effectLst/>
                <a:latin typeface="+mn-lt"/>
                <a:ea typeface="+mn-ea"/>
                <a:cs typeface="+mn-cs"/>
              </a:rPr>
              <a:t>There are numerous requirements for the SWITCH command. For example, the switched tables must have the same column structure and indexes, even the same foreign key constraints. All the tables must exist and the destination table or partition must be empty. If you are switching between two partitioned tables, the partitions must use the same partitioned column. Finally, the source and targets of the switch must exist on the same </a:t>
            </a:r>
            <a:r>
              <a:rPr lang="en-US" sz="1200" kern="1200" dirty="0" err="1" smtClean="0">
                <a:solidFill>
                  <a:schemeClr val="tx1"/>
                </a:solidFill>
                <a:effectLst/>
                <a:latin typeface="+mn-lt"/>
                <a:ea typeface="+mn-ea"/>
                <a:cs typeface="+mn-cs"/>
              </a:rPr>
              <a:t>filegroup</a:t>
            </a:r>
            <a:r>
              <a:rPr lang="en-US" sz="1200" kern="1200" dirty="0" smtClean="0">
                <a:solidFill>
                  <a:schemeClr val="tx1"/>
                </a:solidFill>
                <a:effectLst/>
                <a:latin typeface="+mn-lt"/>
                <a:ea typeface="+mn-ea"/>
                <a:cs typeface="+mn-cs"/>
              </a:rPr>
              <a:t>. Being on the same </a:t>
            </a:r>
            <a:r>
              <a:rPr lang="en-US" sz="1200" kern="1200" dirty="0" err="1" smtClean="0">
                <a:solidFill>
                  <a:schemeClr val="tx1"/>
                </a:solidFill>
                <a:effectLst/>
                <a:latin typeface="+mn-lt"/>
                <a:ea typeface="+mn-ea"/>
                <a:cs typeface="+mn-cs"/>
              </a:rPr>
              <a:t>filegroup</a:t>
            </a:r>
            <a:r>
              <a:rPr lang="en-US" sz="1200" kern="1200" dirty="0" smtClean="0">
                <a:solidFill>
                  <a:schemeClr val="tx1"/>
                </a:solidFill>
                <a:effectLst/>
                <a:latin typeface="+mn-lt"/>
                <a:ea typeface="+mn-ea"/>
                <a:cs typeface="+mn-cs"/>
              </a:rPr>
              <a:t> and in the same database, the SWITCH operation can avoid any data movement. </a:t>
            </a:r>
          </a:p>
          <a:p>
            <a:r>
              <a:rPr lang="en-US" sz="1200" kern="1200" dirty="0" smtClean="0">
                <a:solidFill>
                  <a:schemeClr val="tx1"/>
                </a:solidFill>
                <a:effectLst/>
                <a:latin typeface="+mn-lt"/>
                <a:ea typeface="+mn-ea"/>
                <a:cs typeface="+mn-cs"/>
              </a:rPr>
              <a:t>There are also some important requirements for indexes during a SWITCH operation: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 indexes must be aligned.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No foreign keys can reference the partitioned table.</a:t>
            </a:r>
          </a:p>
          <a:p>
            <a:r>
              <a:rPr lang="en-US" sz="1200" kern="1200" dirty="0" smtClean="0">
                <a:solidFill>
                  <a:schemeClr val="tx1"/>
                </a:solidFill>
                <a:effectLst/>
                <a:latin typeface="+mn-lt"/>
                <a:ea typeface="+mn-ea"/>
                <a:cs typeface="+mn-cs"/>
              </a:rPr>
              <a:t>Nonaligned indexes can be disabled for the duration of the SWITCH and re-enabled afterwards.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concludes the overview how to manipulate metadata operations to grow and prune partitioned data with minimal data movement.   The classic scenario for partitioning is the aging out of sales or date ‘partitioned’ tables, and appending new empty tables for growth or bulk loading.  This is known as the “Sliding Window Scenario”.   As you can see there are many requirements to code this example by hand, therefore in SQL 2012 we made this task easier via the Enhanced Table Partitioning Wizard</a:t>
            </a:r>
          </a:p>
          <a:p>
            <a:pPr lvl="0"/>
            <a:endParaRPr lang="en-US" sz="120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dirty="0" smtClean="0"/>
              <a:t>© 2013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269178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p:txBody>
          <a:bodyPr>
            <a:normAutofit fontScale="25000" lnSpcReduction="20000"/>
          </a:bodyPr>
          <a:lstStyle/>
          <a:p>
            <a:r>
              <a:rPr lang="en-US" b="1" dirty="0" smtClean="0"/>
              <a:t>Create </a:t>
            </a:r>
            <a:r>
              <a:rPr lang="en-US" b="1" dirty="0" err="1" smtClean="0"/>
              <a:t>filegroups</a:t>
            </a:r>
            <a:r>
              <a:rPr lang="en-US" b="1" dirty="0" smtClean="0"/>
              <a:t> and corresponding files</a:t>
            </a:r>
          </a:p>
          <a:p>
            <a:r>
              <a:rPr lang="en-US" dirty="0" smtClean="0"/>
              <a:t>The partition scheme uses the </a:t>
            </a:r>
            <a:r>
              <a:rPr lang="en-US" dirty="0" err="1" smtClean="0"/>
              <a:t>filegroups</a:t>
            </a:r>
            <a:r>
              <a:rPr lang="en-US" dirty="0" smtClean="0"/>
              <a:t> to place table/index data</a:t>
            </a:r>
          </a:p>
          <a:p>
            <a:r>
              <a:rPr lang="en-US" sz="1200" kern="1200" dirty="0" smtClean="0">
                <a:solidFill>
                  <a:schemeClr val="tx1"/>
                </a:solidFill>
                <a:effectLst/>
                <a:latin typeface="+mn-lt"/>
                <a:ea typeface="+mn-ea"/>
                <a:cs typeface="+mn-cs"/>
              </a:rPr>
              <a:t>USE AdventureWorks2012; </a:t>
            </a:r>
          </a:p>
          <a:p>
            <a:r>
              <a:rPr lang="en-US" sz="1200" kern="1200" dirty="0" smtClean="0">
                <a:solidFill>
                  <a:schemeClr val="tx1"/>
                </a:solidFill>
                <a:effectLst/>
                <a:latin typeface="+mn-lt"/>
                <a:ea typeface="+mn-ea"/>
                <a:cs typeface="+mn-cs"/>
              </a:rPr>
              <a:t>GO </a:t>
            </a:r>
          </a:p>
          <a:p>
            <a:r>
              <a:rPr lang="en-US" sz="1200" kern="1200" dirty="0" smtClean="0">
                <a:solidFill>
                  <a:schemeClr val="tx1"/>
                </a:solidFill>
                <a:effectLst/>
                <a:latin typeface="+mn-lt"/>
                <a:ea typeface="+mn-ea"/>
                <a:cs typeface="+mn-cs"/>
              </a:rPr>
              <a:t>-- Adds four new </a:t>
            </a:r>
            <a:r>
              <a:rPr lang="en-US" sz="1200" kern="1200" dirty="0" err="1" smtClean="0">
                <a:solidFill>
                  <a:schemeClr val="tx1"/>
                </a:solidFill>
                <a:effectLst/>
                <a:latin typeface="+mn-lt"/>
                <a:ea typeface="+mn-ea"/>
                <a:cs typeface="+mn-cs"/>
              </a:rPr>
              <a:t>filegroups</a:t>
            </a:r>
            <a:r>
              <a:rPr lang="en-US" sz="1200" kern="1200" dirty="0" smtClean="0">
                <a:solidFill>
                  <a:schemeClr val="tx1"/>
                </a:solidFill>
                <a:effectLst/>
                <a:latin typeface="+mn-lt"/>
                <a:ea typeface="+mn-ea"/>
                <a:cs typeface="+mn-cs"/>
              </a:rPr>
              <a:t> to the AdventureWorks2012 database </a:t>
            </a:r>
          </a:p>
          <a:p>
            <a:r>
              <a:rPr lang="en-US" sz="1200" kern="1200" dirty="0" smtClean="0">
                <a:solidFill>
                  <a:schemeClr val="tx1"/>
                </a:solidFill>
                <a:effectLst/>
                <a:latin typeface="+mn-lt"/>
                <a:ea typeface="+mn-ea"/>
                <a:cs typeface="+mn-cs"/>
              </a:rPr>
              <a:t>ALTER DATABASE AdventureWorks2012</a:t>
            </a:r>
          </a:p>
          <a:p>
            <a:r>
              <a:rPr lang="en-US" sz="1200" kern="1200" dirty="0" smtClean="0">
                <a:solidFill>
                  <a:schemeClr val="tx1"/>
                </a:solidFill>
                <a:effectLst/>
                <a:latin typeface="+mn-lt"/>
                <a:ea typeface="+mn-ea"/>
                <a:cs typeface="+mn-cs"/>
              </a:rPr>
              <a:t>ADD FILEGROUP test1fg; </a:t>
            </a:r>
          </a:p>
          <a:p>
            <a:r>
              <a:rPr lang="en-US" sz="1200" kern="1200" dirty="0" smtClean="0">
                <a:solidFill>
                  <a:schemeClr val="tx1"/>
                </a:solidFill>
                <a:effectLst/>
                <a:latin typeface="+mn-lt"/>
                <a:ea typeface="+mn-ea"/>
                <a:cs typeface="+mn-cs"/>
              </a:rPr>
              <a:t>GO</a:t>
            </a:r>
          </a:p>
          <a:p>
            <a:r>
              <a:rPr lang="en-US" sz="1200" kern="1200" dirty="0" smtClean="0">
                <a:solidFill>
                  <a:schemeClr val="tx1"/>
                </a:solidFill>
                <a:effectLst/>
                <a:latin typeface="+mn-lt"/>
                <a:ea typeface="+mn-ea"/>
                <a:cs typeface="+mn-cs"/>
              </a:rPr>
              <a:t>ALTER DATABASE AdventureWorks2012 </a:t>
            </a:r>
          </a:p>
          <a:p>
            <a:r>
              <a:rPr lang="en-US" sz="1200" kern="1200" dirty="0" smtClean="0">
                <a:solidFill>
                  <a:schemeClr val="tx1"/>
                </a:solidFill>
                <a:effectLst/>
                <a:latin typeface="+mn-lt"/>
                <a:ea typeface="+mn-ea"/>
                <a:cs typeface="+mn-cs"/>
              </a:rPr>
              <a:t>ADD FILEGROUP test2fg; </a:t>
            </a:r>
          </a:p>
          <a:p>
            <a:r>
              <a:rPr lang="en-US" sz="1200" kern="1200" dirty="0" smtClean="0">
                <a:solidFill>
                  <a:schemeClr val="tx1"/>
                </a:solidFill>
                <a:effectLst/>
                <a:latin typeface="+mn-lt"/>
                <a:ea typeface="+mn-ea"/>
                <a:cs typeface="+mn-cs"/>
              </a:rPr>
              <a:t>GO </a:t>
            </a:r>
          </a:p>
          <a:p>
            <a:r>
              <a:rPr lang="en-US" sz="1200" kern="1200" dirty="0" smtClean="0">
                <a:solidFill>
                  <a:schemeClr val="tx1"/>
                </a:solidFill>
                <a:effectLst/>
                <a:latin typeface="+mn-lt"/>
                <a:ea typeface="+mn-ea"/>
                <a:cs typeface="+mn-cs"/>
              </a:rPr>
              <a:t>ALTER DATABASE AdventureWorks2012</a:t>
            </a:r>
          </a:p>
          <a:p>
            <a:r>
              <a:rPr lang="en-US" sz="1200" kern="1200" dirty="0" smtClean="0">
                <a:solidFill>
                  <a:schemeClr val="tx1"/>
                </a:solidFill>
                <a:effectLst/>
                <a:latin typeface="+mn-lt"/>
                <a:ea typeface="+mn-ea"/>
                <a:cs typeface="+mn-cs"/>
              </a:rPr>
              <a:t>ADD FILEGROUP test3fg; </a:t>
            </a:r>
          </a:p>
          <a:p>
            <a:r>
              <a:rPr lang="en-US" sz="1200" kern="1200" dirty="0" smtClean="0">
                <a:solidFill>
                  <a:schemeClr val="tx1"/>
                </a:solidFill>
                <a:effectLst/>
                <a:latin typeface="+mn-lt"/>
                <a:ea typeface="+mn-ea"/>
                <a:cs typeface="+mn-cs"/>
              </a:rPr>
              <a:t>GO</a:t>
            </a:r>
          </a:p>
          <a:p>
            <a:r>
              <a:rPr lang="en-US" sz="1200" kern="1200" dirty="0" smtClean="0">
                <a:solidFill>
                  <a:schemeClr val="tx1"/>
                </a:solidFill>
                <a:effectLst/>
                <a:latin typeface="+mn-lt"/>
                <a:ea typeface="+mn-ea"/>
                <a:cs typeface="+mn-cs"/>
              </a:rPr>
              <a:t>ALTER DATABASE AdventureWorks2012</a:t>
            </a:r>
          </a:p>
          <a:p>
            <a:r>
              <a:rPr lang="en-US" sz="1200" kern="1200" dirty="0" smtClean="0">
                <a:solidFill>
                  <a:schemeClr val="tx1"/>
                </a:solidFill>
                <a:effectLst/>
                <a:latin typeface="+mn-lt"/>
                <a:ea typeface="+mn-ea"/>
                <a:cs typeface="+mn-cs"/>
              </a:rPr>
              <a:t>ADD FILEGROUP test4fg;</a:t>
            </a:r>
          </a:p>
          <a:p>
            <a:r>
              <a:rPr lang="en-US" b="0" dirty="0" smtClean="0"/>
              <a:t>-- Adds one file for each </a:t>
            </a:r>
            <a:r>
              <a:rPr lang="en-US" b="0" dirty="0" err="1" smtClean="0"/>
              <a:t>filegroup</a:t>
            </a:r>
            <a:r>
              <a:rPr lang="en-US" b="0" dirty="0" smtClean="0"/>
              <a:t>.</a:t>
            </a:r>
          </a:p>
          <a:p>
            <a:r>
              <a:rPr lang="en-US" b="0" dirty="0" smtClean="0"/>
              <a:t>ALTER DATABASE AdventureWorks2012 </a:t>
            </a:r>
          </a:p>
          <a:p>
            <a:r>
              <a:rPr lang="en-US" b="0" dirty="0" smtClean="0"/>
              <a:t>ADD FILE </a:t>
            </a:r>
          </a:p>
          <a:p>
            <a:r>
              <a:rPr lang="en-US" b="0" dirty="0" smtClean="0"/>
              <a:t>(</a:t>
            </a:r>
          </a:p>
          <a:p>
            <a:r>
              <a:rPr lang="en-US" b="0" dirty="0" smtClean="0"/>
              <a:t>    NAME = test1dat1,</a:t>
            </a:r>
          </a:p>
          <a:p>
            <a:r>
              <a:rPr lang="en-US" b="0" dirty="0" smtClean="0"/>
              <a:t>    FILENAME = 'C:\Program Files\Microsoft SQL Server\MSSQL110.MSSQLSERVER\MSSQL\DATA\t1dat1.ndf',</a:t>
            </a:r>
          </a:p>
          <a:p>
            <a:r>
              <a:rPr lang="en-US" b="0" dirty="0" smtClean="0"/>
              <a:t>    SIZE = 5MB,</a:t>
            </a:r>
          </a:p>
          <a:p>
            <a:r>
              <a:rPr lang="en-US" b="0" dirty="0" smtClean="0"/>
              <a:t>    MAXSIZE = 100MB,</a:t>
            </a:r>
          </a:p>
          <a:p>
            <a:r>
              <a:rPr lang="en-US" b="0" dirty="0" smtClean="0"/>
              <a:t>    FILEGROWTH = 5MB</a:t>
            </a:r>
          </a:p>
          <a:p>
            <a:r>
              <a:rPr lang="en-US" b="0" dirty="0" smtClean="0"/>
              <a:t>)</a:t>
            </a:r>
          </a:p>
          <a:p>
            <a:r>
              <a:rPr lang="en-US" b="0" dirty="0" smtClean="0"/>
              <a:t>TO FILEGROUP test1fg;</a:t>
            </a:r>
          </a:p>
          <a:p>
            <a:r>
              <a:rPr lang="en-US" b="0" dirty="0" smtClean="0"/>
              <a:t>ALTER DATABASE AdventureWorks2012 </a:t>
            </a:r>
          </a:p>
          <a:p>
            <a:r>
              <a:rPr lang="en-US" b="0" dirty="0" smtClean="0"/>
              <a:t>ADD FILE </a:t>
            </a:r>
          </a:p>
          <a:p>
            <a:r>
              <a:rPr lang="en-US" b="0" dirty="0" smtClean="0"/>
              <a:t>(</a:t>
            </a:r>
          </a:p>
          <a:p>
            <a:r>
              <a:rPr lang="en-US" b="0" dirty="0" smtClean="0"/>
              <a:t>    NAME = test2dat2,</a:t>
            </a:r>
          </a:p>
          <a:p>
            <a:r>
              <a:rPr lang="en-US" b="0" dirty="0" smtClean="0"/>
              <a:t>    FILENAME = 'C:\Program Files\Microsoft SQL Server\MSSQL110.MSSQLSERVER\MSSQL\DATA\t2dat2.ndf',</a:t>
            </a:r>
          </a:p>
          <a:p>
            <a:r>
              <a:rPr lang="en-US" b="0" dirty="0" smtClean="0"/>
              <a:t>    SIZE = 5MB,</a:t>
            </a:r>
          </a:p>
          <a:p>
            <a:r>
              <a:rPr lang="en-US" b="0" dirty="0" smtClean="0"/>
              <a:t>    MAXSIZE = 100MB,</a:t>
            </a:r>
          </a:p>
          <a:p>
            <a:r>
              <a:rPr lang="en-US" b="0" dirty="0" smtClean="0"/>
              <a:t>    FILEGROWTH = 5MB</a:t>
            </a:r>
          </a:p>
          <a:p>
            <a:r>
              <a:rPr lang="en-US" b="0" dirty="0" smtClean="0"/>
              <a:t>)</a:t>
            </a:r>
          </a:p>
          <a:p>
            <a:r>
              <a:rPr lang="en-US" b="0" dirty="0" smtClean="0"/>
              <a:t>TO FILEGROUP test2fg;</a:t>
            </a:r>
          </a:p>
          <a:p>
            <a:r>
              <a:rPr lang="en-US" b="0" dirty="0" smtClean="0"/>
              <a:t>GO</a:t>
            </a:r>
          </a:p>
          <a:p>
            <a:r>
              <a:rPr lang="en-US" b="0" dirty="0" smtClean="0"/>
              <a:t>ALTER DATABASE AdventureWorks2012 </a:t>
            </a:r>
          </a:p>
          <a:p>
            <a:r>
              <a:rPr lang="en-US" b="0" dirty="0" smtClean="0"/>
              <a:t>ADD FILE </a:t>
            </a:r>
          </a:p>
          <a:p>
            <a:r>
              <a:rPr lang="en-US" b="0" dirty="0" smtClean="0"/>
              <a:t>(</a:t>
            </a:r>
          </a:p>
          <a:p>
            <a:r>
              <a:rPr lang="en-US" b="0" dirty="0" smtClean="0"/>
              <a:t>    NAME = test3dat3,</a:t>
            </a:r>
          </a:p>
          <a:p>
            <a:r>
              <a:rPr lang="en-US" b="0" dirty="0" smtClean="0"/>
              <a:t>    FILENAME = 'C:\Program Files\Microsoft SQL Server\MSSQL110.MSSQLSERVER\MSSQL\DATA\t3dat3.ndf',</a:t>
            </a:r>
          </a:p>
          <a:p>
            <a:r>
              <a:rPr lang="en-US" b="0" dirty="0" smtClean="0"/>
              <a:t>    SIZE = 5MB,</a:t>
            </a:r>
          </a:p>
          <a:p>
            <a:r>
              <a:rPr lang="en-US" b="0" dirty="0" smtClean="0"/>
              <a:t>    MAXSIZE = 100MB,</a:t>
            </a:r>
          </a:p>
          <a:p>
            <a:r>
              <a:rPr lang="en-US" b="0" dirty="0" smtClean="0"/>
              <a:t>    FILEGROWTH = 5MB</a:t>
            </a:r>
          </a:p>
          <a:p>
            <a:r>
              <a:rPr lang="en-US" b="0" dirty="0" smtClean="0"/>
              <a:t>)</a:t>
            </a:r>
          </a:p>
          <a:p>
            <a:r>
              <a:rPr lang="en-US" b="0" dirty="0" smtClean="0"/>
              <a:t>TO FILEGROUP test3fg;</a:t>
            </a:r>
          </a:p>
          <a:p>
            <a:r>
              <a:rPr lang="en-US" b="0" dirty="0" smtClean="0"/>
              <a:t>GO</a:t>
            </a:r>
          </a:p>
          <a:p>
            <a:r>
              <a:rPr lang="en-US" b="0" dirty="0" smtClean="0"/>
              <a:t>ALTER DATABASE AdventureWorks2012 </a:t>
            </a:r>
          </a:p>
          <a:p>
            <a:r>
              <a:rPr lang="en-US" b="0" dirty="0" smtClean="0"/>
              <a:t>ADD FILE </a:t>
            </a:r>
          </a:p>
          <a:p>
            <a:r>
              <a:rPr lang="en-US" b="0" dirty="0" smtClean="0"/>
              <a:t>(</a:t>
            </a:r>
          </a:p>
          <a:p>
            <a:r>
              <a:rPr lang="en-US" b="0" dirty="0" smtClean="0"/>
              <a:t>    NAME = test4dat4,</a:t>
            </a:r>
          </a:p>
          <a:p>
            <a:r>
              <a:rPr lang="en-US" b="0" dirty="0" smtClean="0"/>
              <a:t>    FILENAME = 'C:\Program Files\Microsoft SQL Server\MSSQL110.MSSQLSERVER\MSSQL\DATA\t4dat4.ndf',</a:t>
            </a:r>
          </a:p>
          <a:p>
            <a:r>
              <a:rPr lang="en-US" b="0" dirty="0" smtClean="0"/>
              <a:t>    SIZE = 5MB,</a:t>
            </a:r>
          </a:p>
          <a:p>
            <a:r>
              <a:rPr lang="en-US" b="0" dirty="0" smtClean="0"/>
              <a:t>    MAXSIZE = 100MB,</a:t>
            </a:r>
          </a:p>
          <a:p>
            <a:r>
              <a:rPr lang="en-US" b="0" dirty="0" smtClean="0"/>
              <a:t>    FILEGROWTH = 5MB</a:t>
            </a:r>
          </a:p>
          <a:p>
            <a:r>
              <a:rPr lang="en-US" b="0" dirty="0" smtClean="0"/>
              <a:t>)</a:t>
            </a:r>
          </a:p>
          <a:p>
            <a:r>
              <a:rPr lang="en-US" b="0" dirty="0" smtClean="0"/>
              <a:t>TO FILEGROUP test4fg;</a:t>
            </a:r>
          </a:p>
          <a:p>
            <a:r>
              <a:rPr lang="en-US" b="0" dirty="0" smtClean="0"/>
              <a:t>GO</a:t>
            </a:r>
          </a:p>
          <a:p>
            <a:r>
              <a:rPr lang="en-US" b="1" dirty="0" smtClean="0"/>
              <a:t>Create Partition Function</a:t>
            </a:r>
          </a:p>
          <a:p>
            <a:r>
              <a:rPr lang="en-US" dirty="0" smtClean="0"/>
              <a:t>Specify the number of partitions, the partitioning column, and the range of partition column values for each partition.</a:t>
            </a:r>
          </a:p>
          <a:p>
            <a:r>
              <a:rPr lang="en-US" dirty="0" smtClean="0"/>
              <a:t>CREATE PARTITION FUNCTION myRangePF1 (</a:t>
            </a:r>
            <a:r>
              <a:rPr lang="en-US" dirty="0" err="1" smtClean="0"/>
              <a:t>int</a:t>
            </a:r>
            <a:r>
              <a:rPr lang="en-US" dirty="0" smtClean="0"/>
              <a:t>)</a:t>
            </a:r>
          </a:p>
          <a:p>
            <a:r>
              <a:rPr lang="en-US" dirty="0" smtClean="0"/>
              <a:t>    AS RANGE LEFT FOR VALUES (1, 100, 1000) ;</a:t>
            </a:r>
          </a:p>
          <a:p>
            <a:r>
              <a:rPr lang="en-US" dirty="0" smtClean="0"/>
              <a:t>GO</a:t>
            </a:r>
          </a:p>
          <a:p>
            <a:r>
              <a:rPr lang="en-US" dirty="0" smtClean="0"/>
              <a:t>--This will introduce</a:t>
            </a:r>
            <a:r>
              <a:rPr lang="en-US" baseline="0" dirty="0" smtClean="0"/>
              <a:t> 4 new </a:t>
            </a:r>
            <a:r>
              <a:rPr lang="en-US" baseline="0" dirty="0" err="1" smtClean="0"/>
              <a:t>partitons</a:t>
            </a:r>
            <a:endParaRPr lang="en-US" dirty="0" smtClean="0"/>
          </a:p>
          <a:p>
            <a:r>
              <a:rPr lang="en-US" sz="1200" b="1" kern="1200" baseline="0" dirty="0" smtClean="0">
                <a:solidFill>
                  <a:schemeClr val="tx1"/>
                </a:solidFill>
                <a:effectLst/>
                <a:latin typeface="+mn-lt"/>
                <a:ea typeface="+mn-ea"/>
                <a:cs typeface="+mn-cs"/>
              </a:rPr>
              <a:t>Partition No    Range</a:t>
            </a:r>
          </a:p>
          <a:p>
            <a:pPr marL="228600" indent="-228600">
              <a:buAutoNum type="arabicPlain"/>
            </a:pPr>
            <a:r>
              <a:rPr lang="en-US" sz="1200" kern="1200" dirty="0" smtClean="0">
                <a:solidFill>
                  <a:schemeClr val="tx1"/>
                </a:solidFill>
                <a:effectLst/>
                <a:latin typeface="+mn-lt"/>
                <a:ea typeface="+mn-ea"/>
                <a:cs typeface="+mn-cs"/>
              </a:rPr>
              <a:t>                  &lt;=1</a:t>
            </a:r>
          </a:p>
          <a:p>
            <a:pPr marL="228600" indent="-228600">
              <a:buAutoNum type="arabicPlain"/>
            </a:pPr>
            <a:r>
              <a:rPr lang="en-US" sz="1200" kern="1200" baseline="0" dirty="0" smtClean="0">
                <a:solidFill>
                  <a:schemeClr val="tx1"/>
                </a:solidFill>
                <a:effectLst/>
                <a:latin typeface="+mn-lt"/>
                <a:ea typeface="+mn-ea"/>
                <a:cs typeface="+mn-cs"/>
              </a:rPr>
              <a:t>                  &gt;1 and &lt;=100</a:t>
            </a:r>
          </a:p>
          <a:p>
            <a:pPr marL="228600" indent="-228600">
              <a:buAutoNum type="arabicPlain"/>
            </a:pPr>
            <a:r>
              <a:rPr lang="en-US" sz="1200" kern="1200" baseline="0" dirty="0" smtClean="0">
                <a:solidFill>
                  <a:schemeClr val="tx1"/>
                </a:solidFill>
                <a:effectLst/>
                <a:latin typeface="+mn-lt"/>
                <a:ea typeface="+mn-ea"/>
                <a:cs typeface="+mn-cs"/>
              </a:rPr>
              <a:t> 	    &gt;100 and &lt;=1000</a:t>
            </a:r>
          </a:p>
          <a:p>
            <a:pPr marL="228600" indent="-228600">
              <a:buAutoNum type="arabicPlain"/>
            </a:pPr>
            <a:r>
              <a:rPr lang="en-US" sz="1200" kern="1200" baseline="0" dirty="0" smtClean="0">
                <a:solidFill>
                  <a:schemeClr val="tx1"/>
                </a:solidFill>
                <a:effectLst/>
                <a:latin typeface="+mn-lt"/>
                <a:ea typeface="+mn-ea"/>
                <a:cs typeface="+mn-cs"/>
              </a:rPr>
              <a:t>                  &gt;1000</a:t>
            </a:r>
            <a:endParaRPr lang="en-US" sz="1200" kern="1200" dirty="0" smtClean="0">
              <a:solidFill>
                <a:schemeClr val="tx1"/>
              </a:solidFill>
              <a:effectLst/>
              <a:latin typeface="+mn-lt"/>
              <a:ea typeface="+mn-ea"/>
              <a:cs typeface="+mn-cs"/>
            </a:endParaRPr>
          </a:p>
          <a:p>
            <a:endParaRPr lang="en-US" dirty="0" smtClean="0"/>
          </a:p>
          <a:p>
            <a:r>
              <a:rPr lang="en-US" dirty="0" smtClean="0"/>
              <a:t>If the keyword</a:t>
            </a:r>
            <a:r>
              <a:rPr lang="en-US" baseline="0" dirty="0" smtClean="0"/>
              <a:t> RIGHT was used instead of left as below;</a:t>
            </a:r>
          </a:p>
          <a:p>
            <a:endParaRPr lang="en-US" baseline="0" dirty="0" smtClean="0"/>
          </a:p>
          <a:p>
            <a:r>
              <a:rPr lang="en-US" dirty="0" smtClean="0"/>
              <a:t>CREATE PARTITION FUNCTION myRangePF1 (</a:t>
            </a:r>
            <a:r>
              <a:rPr lang="en-US" dirty="0" err="1" smtClean="0"/>
              <a:t>int</a:t>
            </a:r>
            <a:r>
              <a:rPr lang="en-US" dirty="0" smtClean="0"/>
              <a:t>)</a:t>
            </a:r>
          </a:p>
          <a:p>
            <a:r>
              <a:rPr lang="en-US" dirty="0" smtClean="0"/>
              <a:t>    AS RANGE RIGHT FOR VALUES (1, 100, 1000) ;</a:t>
            </a:r>
          </a:p>
          <a:p>
            <a:r>
              <a:rPr lang="en-US" dirty="0" smtClean="0"/>
              <a:t>GO</a:t>
            </a:r>
          </a:p>
          <a:p>
            <a:endParaRPr lang="en-US" dirty="0" smtClean="0"/>
          </a:p>
          <a:p>
            <a:r>
              <a:rPr lang="en-US" sz="1200" b="1" kern="1200" baseline="0" dirty="0" smtClean="0">
                <a:solidFill>
                  <a:schemeClr val="tx1"/>
                </a:solidFill>
                <a:effectLst/>
                <a:latin typeface="+mn-lt"/>
                <a:ea typeface="+mn-ea"/>
                <a:cs typeface="+mn-cs"/>
              </a:rPr>
              <a:t>Partition No    Range</a:t>
            </a:r>
          </a:p>
          <a:p>
            <a:pPr marL="228600" indent="-228600">
              <a:buAutoNum type="arabicPlain"/>
            </a:pPr>
            <a:r>
              <a:rPr lang="en-US" sz="1200" kern="1200" dirty="0" smtClean="0">
                <a:solidFill>
                  <a:schemeClr val="tx1"/>
                </a:solidFill>
                <a:effectLst/>
                <a:latin typeface="+mn-lt"/>
                <a:ea typeface="+mn-ea"/>
                <a:cs typeface="+mn-cs"/>
              </a:rPr>
              <a:t>                  &lt;1</a:t>
            </a:r>
          </a:p>
          <a:p>
            <a:pPr marL="228600" indent="-228600">
              <a:buAutoNum type="arabicPlain"/>
            </a:pPr>
            <a:r>
              <a:rPr lang="en-US" sz="1200" kern="1200" baseline="0" dirty="0" smtClean="0">
                <a:solidFill>
                  <a:schemeClr val="tx1"/>
                </a:solidFill>
                <a:effectLst/>
                <a:latin typeface="+mn-lt"/>
                <a:ea typeface="+mn-ea"/>
                <a:cs typeface="+mn-cs"/>
              </a:rPr>
              <a:t>                  &gt;=1 and &lt;100</a:t>
            </a:r>
          </a:p>
          <a:p>
            <a:pPr marL="228600" indent="-228600">
              <a:buAutoNum type="arabicPlain"/>
            </a:pPr>
            <a:r>
              <a:rPr lang="en-US" sz="1200" kern="1200" baseline="0" dirty="0" smtClean="0">
                <a:solidFill>
                  <a:schemeClr val="tx1"/>
                </a:solidFill>
                <a:effectLst/>
                <a:latin typeface="+mn-lt"/>
                <a:ea typeface="+mn-ea"/>
                <a:cs typeface="+mn-cs"/>
              </a:rPr>
              <a:t> 	    &gt;=100 and &lt;1000</a:t>
            </a:r>
          </a:p>
          <a:p>
            <a:pPr marL="228600" indent="-228600">
              <a:buAutoNum type="arabicPlain"/>
            </a:pPr>
            <a:r>
              <a:rPr lang="en-US" sz="1200" kern="1200" baseline="0" dirty="0" smtClean="0">
                <a:solidFill>
                  <a:schemeClr val="tx1"/>
                </a:solidFill>
                <a:effectLst/>
                <a:latin typeface="+mn-lt"/>
                <a:ea typeface="+mn-ea"/>
                <a:cs typeface="+mn-cs"/>
              </a:rPr>
              <a:t>                  &gt;=1000</a:t>
            </a:r>
            <a:endParaRPr lang="en-US" sz="1200" kern="1200" dirty="0" smtClean="0">
              <a:solidFill>
                <a:schemeClr val="tx1"/>
              </a:solidFill>
              <a:effectLst/>
              <a:latin typeface="+mn-lt"/>
              <a:ea typeface="+mn-ea"/>
              <a:cs typeface="+mn-cs"/>
            </a:endParaRPr>
          </a:p>
          <a:p>
            <a:endParaRPr lang="en-US" dirty="0" smtClean="0"/>
          </a:p>
          <a:p>
            <a:pPr lvl="1"/>
            <a:endParaRPr lang="en-US" dirty="0" smtClean="0"/>
          </a:p>
          <a:p>
            <a:r>
              <a:rPr lang="en-US" b="1" dirty="0" smtClean="0"/>
              <a:t>Create Partition Scheme</a:t>
            </a:r>
          </a:p>
          <a:p>
            <a:r>
              <a:rPr lang="en-US" dirty="0" smtClean="0"/>
              <a:t>Define the </a:t>
            </a:r>
            <a:r>
              <a:rPr lang="en-US" dirty="0" err="1" smtClean="0"/>
              <a:t>filegroups</a:t>
            </a:r>
            <a:r>
              <a:rPr lang="en-US" dirty="0" smtClean="0"/>
              <a:t> where the table partitions are mapped, based on the parameters of the partition function.</a:t>
            </a:r>
          </a:p>
          <a:p>
            <a:r>
              <a:rPr lang="en-US" b="0" dirty="0" smtClean="0"/>
              <a:t>CREATE PARTITION SCHEME myRangePS1</a:t>
            </a:r>
          </a:p>
          <a:p>
            <a:r>
              <a:rPr lang="en-US" b="0" dirty="0" smtClean="0"/>
              <a:t>    AS PARTITION myRangePF1</a:t>
            </a:r>
          </a:p>
          <a:p>
            <a:r>
              <a:rPr lang="en-US" b="0" dirty="0" smtClean="0"/>
              <a:t>    TO (test1fg, test2fg, test3fg, test4fg) ;</a:t>
            </a:r>
          </a:p>
          <a:p>
            <a:r>
              <a:rPr lang="en-US" b="0" dirty="0" smtClean="0"/>
              <a:t>GO</a:t>
            </a:r>
          </a:p>
          <a:p>
            <a:r>
              <a:rPr lang="en-US" b="1" dirty="0" smtClean="0"/>
              <a:t>-- </a:t>
            </a:r>
            <a:r>
              <a:rPr lang="en-US" b="0" dirty="0" smtClean="0"/>
              <a:t>Assigns</a:t>
            </a:r>
            <a:r>
              <a:rPr lang="en-US" b="0" baseline="0" dirty="0" smtClean="0"/>
              <a:t> each partition to the </a:t>
            </a:r>
            <a:r>
              <a:rPr lang="en-US" b="0" baseline="0" dirty="0" err="1" smtClean="0"/>
              <a:t>filegroups</a:t>
            </a:r>
            <a:endParaRPr lang="en-US" b="1" dirty="0" smtClean="0"/>
          </a:p>
          <a:p>
            <a:endParaRPr lang="en-US" b="1" dirty="0" smtClean="0"/>
          </a:p>
          <a:p>
            <a:r>
              <a:rPr lang="en-US" b="1" dirty="0" smtClean="0"/>
              <a:t>Create Table/Index Using Partition Scheme</a:t>
            </a:r>
          </a:p>
          <a:p>
            <a:r>
              <a:rPr lang="en-US" dirty="0" smtClean="0"/>
              <a:t>Specify the partition scheme and the partitioning column in the CREATE TABLE or CREATE INDEX statement.</a:t>
            </a:r>
          </a:p>
          <a:p>
            <a:pPr lvl="1"/>
            <a:endParaRPr lang="en-US" dirty="0" smtClean="0"/>
          </a:p>
          <a:p>
            <a:r>
              <a:rPr lang="en-US" sz="1200" kern="1200" dirty="0" smtClean="0">
                <a:solidFill>
                  <a:schemeClr val="tx1"/>
                </a:solidFill>
                <a:effectLst/>
                <a:latin typeface="+mn-lt"/>
                <a:ea typeface="+mn-ea"/>
                <a:cs typeface="+mn-cs"/>
              </a:rPr>
              <a:t>CREATE TABLE </a:t>
            </a:r>
            <a:r>
              <a:rPr lang="en-US" sz="1200" kern="1200" dirty="0" err="1" smtClean="0">
                <a:solidFill>
                  <a:schemeClr val="tx1"/>
                </a:solidFill>
                <a:effectLst/>
                <a:latin typeface="+mn-lt"/>
                <a:ea typeface="+mn-ea"/>
                <a:cs typeface="+mn-cs"/>
              </a:rPr>
              <a:t>PartitionTable</a:t>
            </a:r>
            <a:r>
              <a:rPr lang="en-US" sz="1200" kern="1200" dirty="0" smtClean="0">
                <a:solidFill>
                  <a:schemeClr val="tx1"/>
                </a:solidFill>
                <a:effectLst/>
                <a:latin typeface="+mn-lt"/>
                <a:ea typeface="+mn-ea"/>
                <a:cs typeface="+mn-cs"/>
              </a:rPr>
              <a:t> (col1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PRIMARY KEY, col2 char(10))</a:t>
            </a:r>
          </a:p>
          <a:p>
            <a:r>
              <a:rPr lang="en-US" sz="1200" kern="1200" dirty="0" smtClean="0">
                <a:solidFill>
                  <a:schemeClr val="tx1"/>
                </a:solidFill>
                <a:effectLst/>
                <a:latin typeface="+mn-lt"/>
                <a:ea typeface="+mn-ea"/>
                <a:cs typeface="+mn-cs"/>
              </a:rPr>
              <a:t>ON myRangePS1 (col1) ; </a:t>
            </a:r>
          </a:p>
          <a:p>
            <a:r>
              <a:rPr lang="en-US" sz="1200" kern="1200" dirty="0" smtClean="0">
                <a:solidFill>
                  <a:schemeClr val="tx1"/>
                </a:solidFill>
                <a:effectLst/>
                <a:latin typeface="+mn-lt"/>
                <a:ea typeface="+mn-ea"/>
                <a:cs typeface="+mn-cs"/>
              </a:rPr>
              <a:t>GO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Refer to the </a:t>
            </a:r>
            <a:r>
              <a:rPr lang="en-US" sz="1200" kern="1200" dirty="0" err="1" smtClean="0">
                <a:solidFill>
                  <a:schemeClr val="tx1"/>
                </a:solidFill>
                <a:effectLst/>
                <a:latin typeface="+mn-lt"/>
                <a:ea typeface="+mn-ea"/>
                <a:cs typeface="+mn-cs"/>
              </a:rPr>
              <a:t>msdn</a:t>
            </a:r>
            <a:r>
              <a:rPr lang="en-US" sz="1200" kern="1200" dirty="0" smtClean="0">
                <a:solidFill>
                  <a:schemeClr val="tx1"/>
                </a:solidFill>
                <a:effectLst/>
                <a:latin typeface="+mn-lt"/>
                <a:ea typeface="+mn-ea"/>
                <a:cs typeface="+mn-cs"/>
              </a:rPr>
              <a:t> URL - http://msdn.microsoft.com/en-us/library/ms188730</a:t>
            </a:r>
            <a:r>
              <a:rPr lang="en-US" sz="1200" kern="1200" baseline="0" dirty="0" smtClean="0">
                <a:solidFill>
                  <a:schemeClr val="tx1"/>
                </a:solidFill>
                <a:effectLst/>
                <a:latin typeface="+mn-lt"/>
                <a:ea typeface="+mn-ea"/>
                <a:cs typeface="+mn-cs"/>
              </a:rPr>
              <a:t> for more examples of partitioned tables/indexes</a:t>
            </a:r>
          </a:p>
          <a:p>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 2013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355867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p:txBody>
          <a:bodyPr>
            <a:normAutofit fontScale="47500" lnSpcReduction="20000"/>
          </a:bodyPr>
          <a:lstStyle/>
          <a:p>
            <a:r>
              <a:rPr lang="en-US" b="1" dirty="0" smtClean="0"/>
              <a:t>Modify Partition Function</a:t>
            </a:r>
          </a:p>
          <a:p>
            <a:r>
              <a:rPr lang="en-US" dirty="0" smtClean="0"/>
              <a:t>A</a:t>
            </a:r>
            <a:r>
              <a:rPr lang="en-US" baseline="0" dirty="0" smtClean="0"/>
              <a:t> partition function can be modified by merging or splitting the boundary values used while creating the partition function. </a:t>
            </a:r>
          </a:p>
          <a:p>
            <a:r>
              <a:rPr lang="en-US" b="0" baseline="0" dirty="0" smtClean="0"/>
              <a:t>For a partition function that is created with the boundary values 1,100 and 1000, below is an example of how that range can be split or merged</a:t>
            </a:r>
          </a:p>
          <a:p>
            <a:endParaRPr lang="en-US" b="1" baseline="0" dirty="0" smtClean="0"/>
          </a:p>
          <a:p>
            <a:r>
              <a:rPr lang="en-US" b="1" baseline="0" dirty="0" smtClean="0"/>
              <a:t>SPLIT RANGE</a:t>
            </a:r>
          </a:p>
          <a:p>
            <a:r>
              <a:rPr lang="en-US" sz="1200" kern="1200" dirty="0" smtClean="0">
                <a:solidFill>
                  <a:schemeClr val="tx1"/>
                </a:solidFill>
                <a:effectLst/>
                <a:latin typeface="+mn-lt"/>
                <a:ea typeface="+mn-ea"/>
                <a:cs typeface="+mn-cs"/>
              </a:rPr>
              <a:t>ALTER PARTITION FUNCTION myRangePF1 () </a:t>
            </a:r>
          </a:p>
          <a:p>
            <a:r>
              <a:rPr lang="en-US" sz="1200" kern="1200" dirty="0" smtClean="0">
                <a:solidFill>
                  <a:schemeClr val="tx1"/>
                </a:solidFill>
                <a:effectLst/>
                <a:latin typeface="+mn-lt"/>
                <a:ea typeface="+mn-ea"/>
                <a:cs typeface="+mn-cs"/>
              </a:rPr>
              <a:t>SPLIT RANGE (500);</a:t>
            </a:r>
          </a:p>
          <a:p>
            <a:r>
              <a:rPr lang="en-US" sz="1200" kern="1200" dirty="0" smtClean="0">
                <a:solidFill>
                  <a:schemeClr val="tx1"/>
                </a:solidFill>
                <a:effectLst/>
                <a:latin typeface="+mn-lt"/>
                <a:ea typeface="+mn-ea"/>
                <a:cs typeface="+mn-cs"/>
              </a:rPr>
              <a:t>--This will introduce</a:t>
            </a:r>
            <a:r>
              <a:rPr lang="en-US" sz="1200" kern="1200" baseline="0" dirty="0" smtClean="0">
                <a:solidFill>
                  <a:schemeClr val="tx1"/>
                </a:solidFill>
                <a:effectLst/>
                <a:latin typeface="+mn-lt"/>
                <a:ea typeface="+mn-ea"/>
                <a:cs typeface="+mn-cs"/>
              </a:rPr>
              <a:t> a new partition. So the partitions now will be</a:t>
            </a:r>
          </a:p>
          <a:p>
            <a:r>
              <a:rPr lang="en-US" sz="1200" b="1" kern="1200" baseline="0" dirty="0" smtClean="0">
                <a:solidFill>
                  <a:schemeClr val="tx1"/>
                </a:solidFill>
                <a:effectLst/>
                <a:latin typeface="+mn-lt"/>
                <a:ea typeface="+mn-ea"/>
                <a:cs typeface="+mn-cs"/>
              </a:rPr>
              <a:t>Partition No    Range</a:t>
            </a:r>
          </a:p>
          <a:p>
            <a:pPr marL="228600" indent="-228600">
              <a:buAutoNum type="arabicPlain"/>
            </a:pPr>
            <a:r>
              <a:rPr lang="en-US" sz="1200" kern="1200" dirty="0" smtClean="0">
                <a:solidFill>
                  <a:schemeClr val="tx1"/>
                </a:solidFill>
                <a:effectLst/>
                <a:latin typeface="+mn-lt"/>
                <a:ea typeface="+mn-ea"/>
                <a:cs typeface="+mn-cs"/>
              </a:rPr>
              <a:t>                  &lt;=1</a:t>
            </a:r>
          </a:p>
          <a:p>
            <a:pPr marL="228600" indent="-228600">
              <a:buAutoNum type="arabicPlain"/>
            </a:pPr>
            <a:r>
              <a:rPr lang="en-US" sz="1200" kern="1200" baseline="0" dirty="0" smtClean="0">
                <a:solidFill>
                  <a:schemeClr val="tx1"/>
                </a:solidFill>
                <a:effectLst/>
                <a:latin typeface="+mn-lt"/>
                <a:ea typeface="+mn-ea"/>
                <a:cs typeface="+mn-cs"/>
              </a:rPr>
              <a:t>                  &gt;1 and &lt;=100</a:t>
            </a:r>
          </a:p>
          <a:p>
            <a:pPr marL="228600" indent="-228600">
              <a:buAutoNum type="arabicPlain"/>
            </a:pPr>
            <a:r>
              <a:rPr lang="en-US" sz="1200" kern="1200" baseline="0" dirty="0" smtClean="0">
                <a:solidFill>
                  <a:schemeClr val="tx1"/>
                </a:solidFill>
                <a:effectLst/>
                <a:latin typeface="+mn-lt"/>
                <a:ea typeface="+mn-ea"/>
                <a:cs typeface="+mn-cs"/>
              </a:rPr>
              <a:t> 	    &gt;100 and &lt;=500</a:t>
            </a:r>
          </a:p>
          <a:p>
            <a:pPr marL="228600" indent="-228600">
              <a:buAutoNum type="arabicPlain"/>
            </a:pPr>
            <a:r>
              <a:rPr lang="en-US" sz="1200" kern="1200" baseline="0" dirty="0" smtClean="0">
                <a:solidFill>
                  <a:schemeClr val="tx1"/>
                </a:solidFill>
                <a:effectLst/>
                <a:latin typeface="+mn-lt"/>
                <a:ea typeface="+mn-ea"/>
                <a:cs typeface="+mn-cs"/>
              </a:rPr>
              <a:t>                  &gt;500 and &lt;=1000</a:t>
            </a:r>
          </a:p>
          <a:p>
            <a:pPr marL="228600" indent="-228600">
              <a:buAutoNum type="arabicPlain"/>
            </a:pPr>
            <a:r>
              <a:rPr lang="en-US" sz="1200" kern="1200" baseline="0" dirty="0" smtClean="0">
                <a:solidFill>
                  <a:schemeClr val="tx1"/>
                </a:solidFill>
                <a:effectLst/>
                <a:latin typeface="+mn-lt"/>
                <a:ea typeface="+mn-ea"/>
                <a:cs typeface="+mn-cs"/>
              </a:rPr>
              <a:t>                  &gt;1000</a:t>
            </a:r>
            <a:endParaRPr lang="en-US" sz="1200"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MERGE RANGE</a:t>
            </a:r>
            <a:endParaRPr lang="en-US" b="1" dirty="0" smtClean="0"/>
          </a:p>
          <a:p>
            <a:r>
              <a:rPr lang="en-US" sz="1200" kern="1200" dirty="0" smtClean="0">
                <a:solidFill>
                  <a:schemeClr val="tx1"/>
                </a:solidFill>
                <a:effectLst/>
                <a:latin typeface="+mn-lt"/>
                <a:ea typeface="+mn-ea"/>
                <a:cs typeface="+mn-cs"/>
              </a:rPr>
              <a:t>ALTER PARTITION FUNCTION myRangePF1 () </a:t>
            </a:r>
          </a:p>
          <a:p>
            <a:r>
              <a:rPr lang="en-US" sz="1200" kern="1200" dirty="0" smtClean="0">
                <a:solidFill>
                  <a:schemeClr val="tx1"/>
                </a:solidFill>
                <a:effectLst/>
                <a:latin typeface="+mn-lt"/>
                <a:ea typeface="+mn-ea"/>
                <a:cs typeface="+mn-cs"/>
              </a:rPr>
              <a:t>MERGE RANGE (100); </a:t>
            </a:r>
            <a:endParaRPr lang="en-US" dirty="0" smtClean="0"/>
          </a:p>
          <a:p>
            <a:r>
              <a:rPr lang="en-US" sz="1200" kern="1200" dirty="0" smtClean="0">
                <a:solidFill>
                  <a:schemeClr val="tx1"/>
                </a:solidFill>
                <a:effectLst/>
                <a:latin typeface="+mn-lt"/>
                <a:ea typeface="+mn-ea"/>
                <a:cs typeface="+mn-cs"/>
              </a:rPr>
              <a:t>--This will reduce the number of partitions from 4 to 3</a:t>
            </a:r>
            <a:r>
              <a:rPr lang="en-US" sz="1200" kern="1200" baseline="0" dirty="0" smtClean="0">
                <a:solidFill>
                  <a:schemeClr val="tx1"/>
                </a:solidFill>
                <a:effectLst/>
                <a:latin typeface="+mn-lt"/>
                <a:ea typeface="+mn-ea"/>
                <a:cs typeface="+mn-cs"/>
              </a:rPr>
              <a:t>. So the partitions now will be</a:t>
            </a:r>
          </a:p>
          <a:p>
            <a:r>
              <a:rPr lang="en-US" sz="1200" b="1" kern="1200" baseline="0" dirty="0" smtClean="0">
                <a:solidFill>
                  <a:schemeClr val="tx1"/>
                </a:solidFill>
                <a:effectLst/>
                <a:latin typeface="+mn-lt"/>
                <a:ea typeface="+mn-ea"/>
                <a:cs typeface="+mn-cs"/>
              </a:rPr>
              <a:t>Partition No    Range</a:t>
            </a:r>
          </a:p>
          <a:p>
            <a:pPr marL="228600" indent="-228600">
              <a:buAutoNum type="arabicPlain"/>
            </a:pPr>
            <a:r>
              <a:rPr lang="en-US" sz="1200" kern="1200" dirty="0" smtClean="0">
                <a:solidFill>
                  <a:schemeClr val="tx1"/>
                </a:solidFill>
                <a:effectLst/>
                <a:latin typeface="+mn-lt"/>
                <a:ea typeface="+mn-ea"/>
                <a:cs typeface="+mn-cs"/>
              </a:rPr>
              <a:t>                  &lt;=1</a:t>
            </a:r>
          </a:p>
          <a:p>
            <a:pPr marL="228600" indent="-228600">
              <a:buAutoNum type="arabicPlain"/>
            </a:pPr>
            <a:r>
              <a:rPr lang="en-US" sz="1200" kern="1200" baseline="0" dirty="0" smtClean="0">
                <a:solidFill>
                  <a:schemeClr val="tx1"/>
                </a:solidFill>
                <a:effectLst/>
                <a:latin typeface="+mn-lt"/>
                <a:ea typeface="+mn-ea"/>
                <a:cs typeface="+mn-cs"/>
              </a:rPr>
              <a:t>                  &gt;1 and &lt;=1000</a:t>
            </a:r>
          </a:p>
          <a:p>
            <a:pPr marL="228600" indent="-228600">
              <a:buAutoNum type="arabicPlain"/>
            </a:pPr>
            <a:r>
              <a:rPr lang="en-US" sz="1200" kern="1200" baseline="0" dirty="0" smtClean="0">
                <a:solidFill>
                  <a:schemeClr val="tx1"/>
                </a:solidFill>
                <a:effectLst/>
                <a:latin typeface="+mn-lt"/>
                <a:ea typeface="+mn-ea"/>
                <a:cs typeface="+mn-cs"/>
              </a:rPr>
              <a:t>                  &gt;1000</a:t>
            </a:r>
          </a:p>
          <a:p>
            <a:pPr marL="228600" indent="-228600">
              <a:buAutoNum type="arabicPlain"/>
            </a:pPr>
            <a:endParaRPr lang="en-US" sz="1200" kern="1200" baseline="0" dirty="0" smtClean="0">
              <a:solidFill>
                <a:schemeClr val="tx1"/>
              </a:solidFill>
              <a:effectLst/>
              <a:latin typeface="+mn-lt"/>
              <a:ea typeface="+mn-ea"/>
              <a:cs typeface="+mn-cs"/>
            </a:endParaRPr>
          </a:p>
          <a:p>
            <a:pPr marL="0" indent="0">
              <a:buNone/>
            </a:pPr>
            <a:r>
              <a:rPr lang="en-US" sz="1200" b="1" kern="1200" baseline="0" dirty="0" smtClean="0">
                <a:solidFill>
                  <a:schemeClr val="tx1"/>
                </a:solidFill>
                <a:effectLst/>
                <a:latin typeface="+mn-lt"/>
                <a:ea typeface="+mn-ea"/>
                <a:cs typeface="+mn-cs"/>
              </a:rPr>
              <a:t>Modify a Partition Scheme</a:t>
            </a:r>
            <a:endParaRPr lang="en-US" sz="1200" b="1" kern="1200" dirty="0" smtClean="0">
              <a:solidFill>
                <a:schemeClr val="tx1"/>
              </a:solidFill>
              <a:effectLst/>
              <a:latin typeface="+mn-lt"/>
              <a:ea typeface="+mn-ea"/>
              <a:cs typeface="+mn-cs"/>
            </a:endParaRPr>
          </a:p>
          <a:p>
            <a:r>
              <a:rPr lang="en-US" dirty="0" smtClean="0"/>
              <a:t>Alter Partition Scheme can be</a:t>
            </a:r>
            <a:r>
              <a:rPr lang="en-US" baseline="0" dirty="0" smtClean="0"/>
              <a:t> used to add </a:t>
            </a:r>
            <a:r>
              <a:rPr lang="en-US" baseline="0" dirty="0" err="1" smtClean="0"/>
              <a:t>filegroup</a:t>
            </a:r>
            <a:r>
              <a:rPr lang="en-US" baseline="0" dirty="0" smtClean="0"/>
              <a:t> or alter designation of a </a:t>
            </a:r>
            <a:r>
              <a:rPr lang="en-US" baseline="0" dirty="0" err="1" smtClean="0"/>
              <a:t>filegroup</a:t>
            </a:r>
            <a:r>
              <a:rPr lang="en-US" baseline="0" dirty="0" smtClean="0"/>
              <a:t> with the NEXT USED keyword</a:t>
            </a:r>
          </a:p>
          <a:p>
            <a:r>
              <a:rPr lang="en-US" sz="1200" kern="1200" dirty="0" smtClean="0">
                <a:solidFill>
                  <a:schemeClr val="tx1"/>
                </a:solidFill>
                <a:effectLst/>
                <a:latin typeface="+mn-lt"/>
                <a:ea typeface="+mn-ea"/>
                <a:cs typeface="+mn-cs"/>
              </a:rPr>
              <a:t>ALTER PARTITION SCHEME MyRangePS1</a:t>
            </a:r>
          </a:p>
          <a:p>
            <a:r>
              <a:rPr lang="en-US" sz="1200" kern="1200" dirty="0" smtClean="0">
                <a:solidFill>
                  <a:schemeClr val="tx1"/>
                </a:solidFill>
                <a:effectLst/>
                <a:latin typeface="+mn-lt"/>
                <a:ea typeface="+mn-ea"/>
                <a:cs typeface="+mn-cs"/>
              </a:rPr>
              <a:t>NEXT USED test5fg;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any partition is added</a:t>
            </a:r>
            <a:r>
              <a:rPr lang="en-US" sz="1200" kern="1200" baseline="0" dirty="0" smtClean="0">
                <a:solidFill>
                  <a:schemeClr val="tx1"/>
                </a:solidFill>
                <a:effectLst/>
                <a:latin typeface="+mn-lt"/>
                <a:ea typeface="+mn-ea"/>
                <a:cs typeface="+mn-cs"/>
              </a:rPr>
              <a:t> to the partition function MyRangePF1, the NEXT USED keyword in the above statement assigns that </a:t>
            </a:r>
            <a:r>
              <a:rPr lang="en-US" sz="1200" kern="1200" baseline="0" dirty="0" err="1" smtClean="0">
                <a:solidFill>
                  <a:schemeClr val="tx1"/>
                </a:solidFill>
                <a:effectLst/>
                <a:latin typeface="+mn-lt"/>
                <a:ea typeface="+mn-ea"/>
                <a:cs typeface="+mn-cs"/>
              </a:rPr>
              <a:t>filegroup</a:t>
            </a:r>
            <a:r>
              <a:rPr lang="en-US" sz="1200" kern="1200" baseline="0" dirty="0" smtClean="0">
                <a:solidFill>
                  <a:schemeClr val="tx1"/>
                </a:solidFill>
                <a:effectLst/>
                <a:latin typeface="+mn-lt"/>
                <a:ea typeface="+mn-ea"/>
                <a:cs typeface="+mn-cs"/>
              </a:rPr>
              <a:t> to the newly added partition.</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Convert non-partitioned table to partitioned table</a:t>
            </a:r>
          </a:p>
          <a:p>
            <a:r>
              <a:rPr lang="en-US" dirty="0" smtClean="0"/>
              <a:t>Converting a non-partitioned table into partitioned table can be done in two ways:</a:t>
            </a:r>
          </a:p>
          <a:p>
            <a:pPr marL="228600" indent="-228600">
              <a:buAutoNum type="arabicPeriod"/>
            </a:pPr>
            <a:r>
              <a:rPr lang="en-US" dirty="0" smtClean="0"/>
              <a:t>Create partitioned clustered index on the table by using</a:t>
            </a:r>
            <a:r>
              <a:rPr lang="en-US" baseline="0" dirty="0" smtClean="0"/>
              <a:t> CREATE INDEX statement</a:t>
            </a:r>
          </a:p>
          <a:p>
            <a:pPr marL="228600" indent="-228600">
              <a:buAutoNum type="arabicPeriod"/>
            </a:pPr>
            <a:r>
              <a:rPr lang="en-US" baseline="0" dirty="0" smtClean="0"/>
              <a:t>Use the T-SQL ALTER TABLE SWITCH statement to transfer data from a range-partitioned table that has only one partition. The partitioned table must already exist before the conversion occurs and its single partition must be empty</a:t>
            </a:r>
          </a:p>
          <a:p>
            <a:pPr marL="228600" indent="-228600">
              <a:buAutoNum type="arabicPeriod"/>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Convert partitioned table to non-partitioned table</a:t>
            </a:r>
          </a:p>
          <a:p>
            <a:pPr marL="0" indent="0">
              <a:buNone/>
            </a:pPr>
            <a:r>
              <a:rPr lang="en-US" dirty="0" smtClean="0"/>
              <a:t>Converting a partitioned table to non-partitioned table can be done by modifying the partition</a:t>
            </a:r>
            <a:r>
              <a:rPr lang="en-US" baseline="0" dirty="0" smtClean="0"/>
              <a:t> function of the partitioned table so that the table has only one partition.</a:t>
            </a:r>
          </a:p>
          <a:p>
            <a:pPr marL="0" indent="0">
              <a:buNone/>
            </a:pPr>
            <a:r>
              <a:rPr lang="en-US" baseline="0" dirty="0" smtClean="0"/>
              <a:t>If the table has partitioned clustered index applied to it, the same result can be obtained by dropping the index and rebuilding the index as a non-partitioned index.</a:t>
            </a:r>
          </a:p>
          <a:p>
            <a:pPr marL="0" inden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Transfer data by adding, moving or removing partitions</a:t>
            </a:r>
          </a:p>
          <a:p>
            <a:pPr marL="0" indent="0">
              <a:buNone/>
            </a:pPr>
            <a:r>
              <a:rPr lang="en-US" b="0" dirty="0" smtClean="0"/>
              <a:t>Using</a:t>
            </a:r>
            <a:r>
              <a:rPr lang="en-US" b="0" baseline="0" dirty="0" smtClean="0"/>
              <a:t> the T-SQL statement ALTER TABLE SWITCH, data can be transferred efficiently between partitioned tables.</a:t>
            </a:r>
            <a:endParaRPr lang="en-US" b="0" dirty="0" smtClean="0"/>
          </a:p>
        </p:txBody>
      </p:sp>
      <p:sp>
        <p:nvSpPr>
          <p:cNvPr id="4" name="Footer Placeholder 3"/>
          <p:cNvSpPr>
            <a:spLocks noGrp="1"/>
          </p:cNvSpPr>
          <p:nvPr>
            <p:ph type="ftr" sz="quarter" idx="10"/>
          </p:nvPr>
        </p:nvSpPr>
        <p:spPr/>
        <p:txBody>
          <a:bodyPr/>
          <a:lstStyle/>
          <a:p>
            <a:r>
              <a:rPr lang="en-US" dirty="0" smtClean="0"/>
              <a:t>© 2013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187711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p:txBody>
          <a:bodyPr>
            <a:normAutofit fontScale="4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Enhanced Table Partitioning Wizard</a:t>
            </a:r>
          </a:p>
          <a:p>
            <a:r>
              <a:rPr lang="en-US" dirty="0" smtClean="0"/>
              <a:t>The Enhance</a:t>
            </a:r>
            <a:r>
              <a:rPr lang="en-US" baseline="0" dirty="0" smtClean="0"/>
              <a:t>d Table Partitioning Wizard has two new options to create partitions – Switch in and Switch out data. These options had to be scripted in the earlier versions of SQL Server</a:t>
            </a:r>
          </a:p>
          <a:p>
            <a:endParaRPr lang="en-US" b="1" baseline="0" dirty="0" smtClean="0"/>
          </a:p>
          <a:p>
            <a:r>
              <a:rPr lang="en-US" b="1" baseline="0" dirty="0" smtClean="0"/>
              <a:t>15000 Partitions supported by default</a:t>
            </a:r>
          </a:p>
          <a:p>
            <a:r>
              <a:rPr lang="en-US" baseline="0" dirty="0" smtClean="0"/>
              <a:t>Earlier versions of SQL Server supported 1000 partitions by default. </a:t>
            </a:r>
            <a:r>
              <a:rPr lang="en-US" sz="1200" kern="1200" dirty="0" smtClean="0">
                <a:solidFill>
                  <a:schemeClr val="tx1"/>
                </a:solidFill>
                <a:effectLst/>
                <a:latin typeface="+mn-lt"/>
                <a:ea typeface="+mn-ea"/>
                <a:cs typeface="+mn-cs"/>
              </a:rPr>
              <a:t>SQL Server 2008 SP2 and SQL Server 2008 R2 SP1 </a:t>
            </a:r>
            <a:r>
              <a:rPr lang="en-US" baseline="0" dirty="0" smtClean="0"/>
              <a:t>supported 15000 partitions by using </a:t>
            </a:r>
            <a:r>
              <a:rPr lang="en-US" sz="1200" b="1" kern="1200" dirty="0" err="1" smtClean="0">
                <a:solidFill>
                  <a:schemeClr val="tx1"/>
                </a:solidFill>
                <a:effectLst/>
                <a:latin typeface="+mn-lt"/>
                <a:ea typeface="+mn-ea"/>
                <a:cs typeface="+mn-cs"/>
              </a:rPr>
              <a:t>sp_db_increased_partitions</a:t>
            </a:r>
            <a:r>
              <a:rPr lang="en-US" sz="1200" b="1"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stored procedure that can be used to turn on partitioning at the database-level. Details about how to enable and disable 15000 partitions for these versions and the supportability for log shipping, replication, database mirroring and migration of databases across versions is explained in this white paper - http://technet.microsoft.com/en-us/library/gg981694.aspx</a:t>
            </a:r>
          </a:p>
          <a:p>
            <a:endParaRPr lang="en-US" baseline="0" dirty="0" smtClean="0"/>
          </a:p>
          <a:p>
            <a:r>
              <a:rPr lang="en-US" sz="1200" b="1" kern="1200" dirty="0" smtClean="0">
                <a:solidFill>
                  <a:schemeClr val="tx1"/>
                </a:solidFill>
                <a:effectLst/>
                <a:latin typeface="+mn-lt"/>
                <a:ea typeface="+mn-ea"/>
                <a:cs typeface="+mn-cs"/>
              </a:rPr>
              <a:t>Considerations</a:t>
            </a:r>
            <a:r>
              <a:rPr lang="en-US" sz="1200" b="1" kern="1200" baseline="0" dirty="0" smtClean="0">
                <a:solidFill>
                  <a:schemeClr val="tx1"/>
                </a:solidFill>
                <a:effectLst/>
                <a:latin typeface="+mn-lt"/>
                <a:ea typeface="+mn-ea"/>
                <a:cs typeface="+mn-cs"/>
              </a:rPr>
              <a:t> while creating 15k partitions on tables</a:t>
            </a:r>
            <a:endParaRPr lang="en-US" sz="1200" b="1"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Recovery time of database can be long</a:t>
            </a:r>
          </a:p>
          <a:p>
            <a:r>
              <a:rPr lang="en-US" sz="1200" kern="1200" dirty="0" smtClean="0">
                <a:solidFill>
                  <a:schemeClr val="tx1"/>
                </a:solidFill>
                <a:effectLst/>
                <a:latin typeface="+mn-lt"/>
                <a:ea typeface="+mn-ea"/>
                <a:cs typeface="+mn-cs"/>
              </a:rPr>
              <a:t>The issue is not directly tied to 15k partitions features.   But with a large number of partitions, a user more likely to create large number of files and </a:t>
            </a:r>
            <a:r>
              <a:rPr lang="en-US" sz="1200" kern="1200" dirty="0" err="1" smtClean="0">
                <a:solidFill>
                  <a:schemeClr val="tx1"/>
                </a:solidFill>
                <a:effectLst/>
                <a:latin typeface="+mn-lt"/>
                <a:ea typeface="+mn-ea"/>
                <a:cs typeface="+mn-cs"/>
              </a:rPr>
              <a:t>filegroups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While large number of files are created, recovery time can be substantially longer.</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Memory requirement</a:t>
            </a:r>
          </a:p>
          <a:p>
            <a:r>
              <a:rPr lang="en-US" sz="1200" kern="1200" dirty="0" smtClean="0">
                <a:solidFill>
                  <a:schemeClr val="tx1"/>
                </a:solidFill>
                <a:effectLst/>
                <a:latin typeface="+mn-lt"/>
                <a:ea typeface="+mn-ea"/>
                <a:cs typeface="+mn-cs"/>
              </a:rPr>
              <a:t>Minimum memory requirement for 15k partition is 16GB. </a:t>
            </a:r>
          </a:p>
          <a:p>
            <a:r>
              <a:rPr lang="en-US" dirty="0" smtClean="0">
                <a:effectLst/>
              </a:rPr>
              <a:t>Memory limitations can affect the performance or ability of SQL Server to build a partitioned index. This is especially the case when the index is not aligned with its base table or is not aligned with its clustered index, if the table already has a clustered index applied to it. </a:t>
            </a:r>
          </a:p>
          <a:p>
            <a:r>
              <a:rPr lang="en-US" dirty="0" smtClean="0">
                <a:effectLst/>
              </a:rPr>
              <a:t>When SQL Server performs sorting to build partitioned indexes, it first builds one sort table for each partition. It then builds the sort tables either in the respective </a:t>
            </a:r>
            <a:r>
              <a:rPr lang="en-US" dirty="0" err="1" smtClean="0">
                <a:effectLst/>
              </a:rPr>
              <a:t>filegroup</a:t>
            </a:r>
            <a:r>
              <a:rPr lang="en-US" dirty="0" smtClean="0">
                <a:effectLst/>
              </a:rPr>
              <a:t> of each partition or in </a:t>
            </a:r>
            <a:r>
              <a:rPr lang="en-US" b="1" dirty="0" err="1" smtClean="0">
                <a:effectLst/>
              </a:rPr>
              <a:t>tempdb</a:t>
            </a:r>
            <a:r>
              <a:rPr lang="en-US" b="1" dirty="0" smtClean="0">
                <a:effectLst/>
              </a:rPr>
              <a:t>,</a:t>
            </a:r>
            <a:r>
              <a:rPr lang="en-US" dirty="0" smtClean="0">
                <a:effectLst/>
              </a:rPr>
              <a:t> if the SORT_IN_TEMPDB index option is specified. </a:t>
            </a:r>
          </a:p>
          <a:p>
            <a:r>
              <a:rPr lang="en-US" dirty="0" smtClean="0">
                <a:effectLst/>
              </a:rPr>
              <a:t>Each sort table requires a minimum amount of memory to build. When you are building a partitioned index that is aligned with its base table, sort tables are built one at a time, using less memory. However, when you are building a nonaligned partitioned index, the sort tables are built at the same time. </a:t>
            </a:r>
          </a:p>
          <a:p>
            <a:r>
              <a:rPr lang="en-US" dirty="0" smtClean="0">
                <a:effectLst/>
              </a:rPr>
              <a:t>As a result, there must be sufficient memory to handle these concurrent sorts. The larger the number of partitions, the more memory required. The minimum size for each sort table, for each partition, is 40 pages, with 8 kilobytes per page. For example, a nonaligned partitioned index with 100 partitions requires sufficient memory to serially sort 4,000 (40 * 100) pages at the same time. If this memory is available, the build operation will succeed, but performance may suffer. If this memory is not available, the build operation will fail. Alternatively, an aligned partitioned index with 100 partitions requires only sufficient memory to sort 40 pages, because the sorts are not performed at the same time. </a:t>
            </a:r>
          </a:p>
          <a:p>
            <a:r>
              <a:rPr lang="en-US" dirty="0" smtClean="0">
                <a:effectLst/>
              </a:rPr>
              <a:t>For both aligned and nonaligned indexes, the memory requirement can be greater if SQL Server is applying degrees of parallelism to the build operation on a multiprocessor computer. This is because the greater the degrees of parallelism, the greater the memory requirement. For example, if SQL Server sets degrees of parallelism to 4, a nonaligned partitioned index with 100 partitions requires sufficient memory for four processors to sort 4,000 pages at the same time, or 16,000 pages. If the partitioned index is aligned, the memory requirement is reduced to four processors sorting 40 pages, or 160 (4 * 40) pages. You can use the MAXDOP index option to manually reduce the degrees of parallelism.</a:t>
            </a:r>
          </a:p>
          <a:p>
            <a:r>
              <a:rPr lang="en-US" sz="1200" b="1" kern="1200" dirty="0" smtClean="0">
                <a:solidFill>
                  <a:schemeClr val="tx1"/>
                </a:solidFill>
                <a:effectLst/>
                <a:latin typeface="+mn-lt"/>
                <a:ea typeface="+mn-ea"/>
                <a:cs typeface="+mn-cs"/>
              </a:rPr>
              <a:t>Reference: </a:t>
            </a:r>
            <a:r>
              <a:rPr lang="en-US" sz="1200" b="0" kern="1200" dirty="0" smtClean="0">
                <a:solidFill>
                  <a:schemeClr val="tx1"/>
                </a:solidFill>
                <a:effectLst/>
                <a:latin typeface="+mn-lt"/>
                <a:ea typeface="+mn-ea"/>
                <a:cs typeface="+mn-cs"/>
              </a:rPr>
              <a:t>http://msdn.microsoft.com/en-us/library/ms187526(v=sql.105).aspx</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DBCC CHECKDB/CHECKTABLE</a:t>
            </a:r>
          </a:p>
          <a:p>
            <a:r>
              <a:rPr lang="en-US" sz="1200" kern="1200" dirty="0" smtClean="0">
                <a:solidFill>
                  <a:schemeClr val="tx1"/>
                </a:solidFill>
                <a:effectLst/>
                <a:latin typeface="+mn-lt"/>
                <a:ea typeface="+mn-ea"/>
                <a:cs typeface="+mn-cs"/>
              </a:rPr>
              <a:t>With a large number of partitions, </a:t>
            </a:r>
            <a:r>
              <a:rPr lang="en-US" sz="1200" kern="1200" dirty="0" err="1" smtClean="0">
                <a:solidFill>
                  <a:schemeClr val="tx1"/>
                </a:solidFill>
                <a:effectLst/>
                <a:latin typeface="+mn-lt"/>
                <a:ea typeface="+mn-ea"/>
                <a:cs typeface="+mn-cs"/>
              </a:rPr>
              <a:t>dbcc</a:t>
            </a:r>
            <a:r>
              <a:rPr lang="en-US" sz="1200" kern="1200" dirty="0" smtClean="0">
                <a:solidFill>
                  <a:schemeClr val="tx1"/>
                </a:solidFill>
                <a:effectLst/>
                <a:latin typeface="+mn-lt"/>
                <a:ea typeface="+mn-ea"/>
                <a:cs typeface="+mn-cs"/>
              </a:rPr>
              <a:t> commands can take longer to execute.  DBCC </a:t>
            </a:r>
            <a:r>
              <a:rPr lang="en-US" sz="1200" kern="1200" dirty="0" err="1" smtClean="0">
                <a:solidFill>
                  <a:schemeClr val="tx1"/>
                </a:solidFill>
                <a:effectLst/>
                <a:latin typeface="+mn-lt"/>
                <a:ea typeface="+mn-ea"/>
                <a:cs typeface="+mn-cs"/>
              </a:rPr>
              <a:t>CheckTable</a:t>
            </a:r>
            <a:r>
              <a:rPr lang="en-US" sz="1200" kern="1200" baseline="0" dirty="0" smtClean="0">
                <a:solidFill>
                  <a:schemeClr val="tx1"/>
                </a:solidFill>
                <a:effectLst/>
                <a:latin typeface="+mn-lt"/>
                <a:ea typeface="+mn-ea"/>
                <a:cs typeface="+mn-cs"/>
              </a:rPr>
              <a:t> will attempt to validate that all rows are in the correct partition.  The more partitions in a table, the more that is required to do this validation.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baseline="0" dirty="0" smtClean="0"/>
          </a:p>
        </p:txBody>
      </p:sp>
      <p:sp>
        <p:nvSpPr>
          <p:cNvPr id="4" name="Footer Placeholder 3"/>
          <p:cNvSpPr>
            <a:spLocks noGrp="1"/>
          </p:cNvSpPr>
          <p:nvPr>
            <p:ph type="ftr" sz="quarter" idx="10"/>
          </p:nvPr>
        </p:nvSpPr>
        <p:spPr/>
        <p:txBody>
          <a:bodyPr/>
          <a:lstStyle/>
          <a:p>
            <a:r>
              <a:rPr lang="en-US" dirty="0" smtClean="0"/>
              <a:t>© 2013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297727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0"/>
            <a:ext cx="5167313" cy="2908300"/>
          </a:xfrm>
        </p:spPr>
      </p:sp>
      <p:sp>
        <p:nvSpPr>
          <p:cNvPr id="3" name="Notes Placeholder 2"/>
          <p:cNvSpPr>
            <a:spLocks noGrp="1"/>
          </p:cNvSpPr>
          <p:nvPr>
            <p:ph type="body" idx="1"/>
          </p:nvPr>
        </p:nvSpPr>
        <p:spPr/>
        <p:txBody>
          <a:bodyPr>
            <a:normAutofit fontScale="40000" lnSpcReduction="20000"/>
          </a:bodyPr>
          <a:lstStyle/>
          <a:p>
            <a:r>
              <a:rPr lang="en-US" sz="1200" b="1" kern="1200" dirty="0" smtClean="0">
                <a:solidFill>
                  <a:schemeClr val="tx1"/>
                </a:solidFill>
                <a:effectLst/>
                <a:latin typeface="+mn-lt"/>
                <a:ea typeface="+mn-ea"/>
                <a:cs typeface="+mn-cs"/>
              </a:rPr>
              <a:t>Versions supported</a:t>
            </a:r>
          </a:p>
          <a:p>
            <a:r>
              <a:rPr lang="en-US" sz="1200" kern="1200" dirty="0" smtClean="0">
                <a:solidFill>
                  <a:schemeClr val="tx1"/>
                </a:solidFill>
                <a:effectLst/>
                <a:latin typeface="+mn-lt"/>
                <a:ea typeface="+mn-ea"/>
                <a:cs typeface="+mn-cs"/>
              </a:rPr>
              <a:t>SQL Server 2008 SP2 and above</a:t>
            </a:r>
          </a:p>
          <a:p>
            <a:r>
              <a:rPr lang="en-US" sz="1200" kern="1200" dirty="0" smtClean="0">
                <a:solidFill>
                  <a:schemeClr val="tx1"/>
                </a:solidFill>
                <a:effectLst/>
                <a:latin typeface="+mn-lt"/>
                <a:ea typeface="+mn-ea"/>
                <a:cs typeface="+mn-cs"/>
              </a:rPr>
              <a:t>SQL Server 2008 R2 SP1 and above</a:t>
            </a:r>
          </a:p>
          <a:p>
            <a:r>
              <a:rPr lang="en-US" sz="1200" kern="1200" dirty="0" smtClean="0">
                <a:solidFill>
                  <a:schemeClr val="tx1"/>
                </a:solidFill>
                <a:effectLst/>
                <a:latin typeface="+mn-lt"/>
                <a:ea typeface="+mn-ea"/>
                <a:cs typeface="+mn-cs"/>
              </a:rPr>
              <a:t>When the feature was being worked on in 2008 SP2, SQL 2008 R2 RTM was close to be released.    The feature was too late to be included in SQL 2008 R2 RTM.  This created a situation where a higher version RTM doesn't support a feature from lower version.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System database support </a:t>
            </a:r>
          </a:p>
          <a:p>
            <a:r>
              <a:rPr lang="en-US" sz="1200" kern="1200" dirty="0" smtClean="0">
                <a:solidFill>
                  <a:schemeClr val="tx1"/>
                </a:solidFill>
                <a:effectLst/>
                <a:latin typeface="+mn-lt"/>
                <a:ea typeface="+mn-ea"/>
                <a:cs typeface="+mn-cs"/>
              </a:rPr>
              <a:t>You cannot enable 15K partition support for system databases (master, model, </a:t>
            </a:r>
            <a:r>
              <a:rPr lang="en-US" sz="1200" kern="1200" dirty="0" err="1" smtClean="0">
                <a:solidFill>
                  <a:schemeClr val="tx1"/>
                </a:solidFill>
                <a:effectLst/>
                <a:latin typeface="+mn-lt"/>
                <a:ea typeface="+mn-ea"/>
                <a:cs typeface="+mn-cs"/>
              </a:rPr>
              <a:t>msdb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If you attempt to enable 15K partition, you will receive an error.</a:t>
            </a:r>
          </a:p>
          <a:p>
            <a:r>
              <a:rPr lang="en-US" sz="1200" kern="1200" dirty="0" smtClean="0">
                <a:solidFill>
                  <a:schemeClr val="tx1"/>
                </a:solidFill>
                <a:effectLst/>
                <a:latin typeface="+mn-lt"/>
                <a:ea typeface="+mn-ea"/>
                <a:cs typeface="+mn-cs"/>
              </a:rPr>
              <a:t>For example, running "</a:t>
            </a:r>
            <a:r>
              <a:rPr lang="en-US" sz="1200" kern="1200" dirty="0" err="1" smtClean="0">
                <a:solidFill>
                  <a:schemeClr val="tx1"/>
                </a:solidFill>
                <a:effectLst/>
                <a:latin typeface="+mn-lt"/>
                <a:ea typeface="+mn-ea"/>
                <a:cs typeface="+mn-cs"/>
              </a:rPr>
              <a:t>sp_db_increased_partitions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N'master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increased_partitions</a:t>
            </a:r>
            <a:r>
              <a:rPr lang="en-US" sz="1200" kern="1200" dirty="0" smtClean="0">
                <a:solidFill>
                  <a:schemeClr val="tx1"/>
                </a:solidFill>
                <a:effectLst/>
                <a:latin typeface="+mn-lt"/>
                <a:ea typeface="+mn-ea"/>
                <a:cs typeface="+mn-cs"/>
              </a:rPr>
              <a:t> = true" will receive the following error.</a:t>
            </a:r>
          </a:p>
          <a:p>
            <a:r>
              <a:rPr lang="en-US" sz="1200" kern="1200" dirty="0" err="1" smtClean="0">
                <a:solidFill>
                  <a:schemeClr val="tx1"/>
                </a:solidFill>
                <a:effectLst/>
                <a:latin typeface="+mn-lt"/>
                <a:ea typeface="+mn-ea"/>
                <a:cs typeface="+mn-cs"/>
              </a:rPr>
              <a:t>Msg</a:t>
            </a:r>
            <a:r>
              <a:rPr lang="en-US" sz="1200" kern="1200" dirty="0" smtClean="0">
                <a:solidFill>
                  <a:schemeClr val="tx1"/>
                </a:solidFill>
                <a:effectLst/>
                <a:latin typeface="+mn-lt"/>
                <a:ea typeface="+mn-ea"/>
                <a:cs typeface="+mn-cs"/>
              </a:rPr>
              <a:t> 658, Level 16, State 2, Procedure </a:t>
            </a:r>
            <a:r>
              <a:rPr lang="en-US" sz="1200" kern="1200" dirty="0" err="1" smtClean="0">
                <a:solidFill>
                  <a:schemeClr val="tx1"/>
                </a:solidFill>
                <a:effectLst/>
                <a:latin typeface="+mn-lt"/>
                <a:ea typeface="+mn-ea"/>
                <a:cs typeface="+mn-cs"/>
              </a:rPr>
              <a:t>sp_db_increased_partitions</a:t>
            </a:r>
            <a:r>
              <a:rPr lang="en-US" sz="1200" kern="1200" dirty="0" smtClean="0">
                <a:solidFill>
                  <a:schemeClr val="tx1"/>
                </a:solidFill>
                <a:effectLst/>
                <a:latin typeface="+mn-lt"/>
                <a:ea typeface="+mn-ea"/>
                <a:cs typeface="+mn-cs"/>
              </a:rPr>
              <a:t>, Line 28</a:t>
            </a:r>
          </a:p>
          <a:p>
            <a:r>
              <a:rPr lang="en-US" sz="1200" kern="1200" dirty="0" smtClean="0">
                <a:solidFill>
                  <a:schemeClr val="tx1"/>
                </a:solidFill>
                <a:effectLst/>
                <a:latin typeface="+mn-lt"/>
                <a:ea typeface="+mn-ea"/>
                <a:cs typeface="+mn-cs"/>
              </a:rPr>
              <a:t>Could not enable support for increased partitions in database 'master' because it is a system database. System databases cannot be enabled for increased partitions.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But you can run stored procedure </a:t>
            </a:r>
            <a:r>
              <a:rPr lang="en-US" sz="1200" kern="1200" dirty="0" err="1" smtClean="0">
                <a:solidFill>
                  <a:schemeClr val="tx1"/>
                </a:solidFill>
                <a:effectLst/>
                <a:latin typeface="+mn-lt"/>
                <a:ea typeface="+mn-ea"/>
                <a:cs typeface="+mn-cs"/>
              </a:rPr>
              <a:t>sp_db_increased_partitions</a:t>
            </a:r>
            <a:r>
              <a:rPr lang="en-US" sz="1200" kern="1200" dirty="0" smtClean="0">
                <a:solidFill>
                  <a:schemeClr val="tx1"/>
                </a:solidFill>
                <a:effectLst/>
                <a:latin typeface="+mn-lt"/>
                <a:ea typeface="+mn-ea"/>
                <a:cs typeface="+mn-cs"/>
              </a:rPr>
              <a:t>  and pass a system database as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It will report that 15K partition is disabled.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sp_db_increased_partitions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N'master</a:t>
            </a:r>
            <a:r>
              <a:rPr lang="en-US" sz="1200" kern="1200" dirty="0" smtClean="0">
                <a:solidFill>
                  <a:schemeClr val="tx1"/>
                </a:solidFill>
                <a:effectLst/>
                <a:latin typeface="+mn-lt"/>
                <a:ea typeface="+mn-ea"/>
                <a:cs typeface="+mn-cs"/>
              </a:rPr>
              <a:t>' " will return the following:</a:t>
            </a:r>
          </a:p>
          <a:p>
            <a:r>
              <a:rPr lang="en-US" sz="1200" kern="1200" dirty="0" err="1" smtClean="0">
                <a:solidFill>
                  <a:schemeClr val="tx1"/>
                </a:solidFill>
                <a:effectLst/>
                <a:latin typeface="+mn-lt"/>
                <a:ea typeface="+mn-ea"/>
                <a:cs typeface="+mn-cs"/>
              </a:rPr>
              <a:t>increased_partitions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0</a:t>
            </a:r>
          </a:p>
          <a:p>
            <a:endParaRPr lang="en-US" dirty="0" smtClean="0"/>
          </a:p>
          <a:p>
            <a:r>
              <a:rPr lang="en-US" sz="1200" b="1" kern="1200" dirty="0" smtClean="0">
                <a:solidFill>
                  <a:schemeClr val="tx1"/>
                </a:solidFill>
                <a:effectLst/>
                <a:latin typeface="+mn-lt"/>
                <a:ea typeface="+mn-ea"/>
                <a:cs typeface="+mn-cs"/>
              </a:rPr>
              <a:t>Disabling 15K partitions support</a:t>
            </a:r>
          </a:p>
          <a:p>
            <a:r>
              <a:rPr lang="en-US" sz="1200" kern="1200" dirty="0" smtClean="0">
                <a:solidFill>
                  <a:schemeClr val="tx1"/>
                </a:solidFill>
                <a:effectLst/>
                <a:latin typeface="+mn-lt"/>
                <a:ea typeface="+mn-ea"/>
                <a:cs typeface="+mn-cs"/>
              </a:rPr>
              <a:t>There are a couple of scenarios where a user may wish to disable 15K partition support. </a:t>
            </a:r>
          </a:p>
          <a:p>
            <a:r>
              <a:rPr lang="en-US" sz="1200" kern="1200" dirty="0" smtClean="0">
                <a:solidFill>
                  <a:schemeClr val="tx1"/>
                </a:solidFill>
                <a:effectLst/>
                <a:latin typeface="+mn-lt"/>
                <a:ea typeface="+mn-ea"/>
                <a:cs typeface="+mn-cs"/>
              </a:rPr>
              <a:t>Because some versions of SQL Server 2008 or 2008 R2 don't support 15K support, so if the database needs to be restored to a different version that does not support 15K</a:t>
            </a:r>
            <a:r>
              <a:rPr lang="en-US" sz="1200" kern="1200" baseline="0" dirty="0" smtClean="0">
                <a:solidFill>
                  <a:schemeClr val="tx1"/>
                </a:solidFill>
                <a:effectLst/>
                <a:latin typeface="+mn-lt"/>
                <a:ea typeface="+mn-ea"/>
                <a:cs typeface="+mn-cs"/>
              </a:rPr>
              <a:t> partitions, then it needs to be disabled. For example, the following database migration scenarios </a:t>
            </a:r>
            <a:r>
              <a:rPr lang="en-US" sz="1200" b="0" kern="1200" baseline="0" dirty="0" smtClean="0">
                <a:solidFill>
                  <a:schemeClr val="tx1"/>
                </a:solidFill>
                <a:effectLst/>
                <a:latin typeface="+mn-lt"/>
                <a:ea typeface="+mn-ea"/>
                <a:cs typeface="+mn-cs"/>
              </a:rPr>
              <a:t>is</a:t>
            </a:r>
            <a:r>
              <a:rPr lang="en-US" sz="1200" b="1" kern="1200" baseline="0" dirty="0" smtClean="0">
                <a:solidFill>
                  <a:schemeClr val="tx1"/>
                </a:solidFill>
                <a:effectLst/>
                <a:latin typeface="+mn-lt"/>
                <a:ea typeface="+mn-ea"/>
                <a:cs typeface="+mn-cs"/>
              </a:rPr>
              <a:t> NOT</a:t>
            </a:r>
            <a:r>
              <a:rPr lang="en-US" sz="1200" kern="1200" baseline="0" dirty="0" smtClean="0">
                <a:solidFill>
                  <a:schemeClr val="tx1"/>
                </a:solidFill>
                <a:effectLst/>
                <a:latin typeface="+mn-lt"/>
                <a:ea typeface="+mn-ea"/>
                <a:cs typeface="+mn-cs"/>
              </a:rPr>
              <a:t> supported:</a:t>
            </a:r>
          </a:p>
          <a:p>
            <a:pPr marL="171450" lvl="0" indent="-171450">
              <a:buFont typeface="Arial" pitchFamily="34" charset="0"/>
              <a:buChar char="•"/>
            </a:pPr>
            <a:r>
              <a:rPr lang="en-US" dirty="0" smtClean="0"/>
              <a:t>Restoring a database from 2008 SP2 to 2008 SP1 or RTM.  </a:t>
            </a:r>
          </a:p>
          <a:p>
            <a:pPr marL="171450" lvl="0" indent="-171450">
              <a:buFont typeface="Arial" pitchFamily="34" charset="0"/>
              <a:buChar char="•"/>
            </a:pPr>
            <a:r>
              <a:rPr lang="en-US" dirty="0" smtClean="0"/>
              <a:t>Restoring a database from 2008 SP2 to 2008 R2 RTM.</a:t>
            </a:r>
          </a:p>
          <a:p>
            <a:pPr marL="171450" lvl="0" indent="-171450">
              <a:buFont typeface="Arial" pitchFamily="34" charset="0"/>
              <a:buChar char="•"/>
            </a:pPr>
            <a:r>
              <a:rPr lang="en-US" dirty="0" smtClean="0"/>
              <a:t>Restoring a database from 2008 R2 SP1 to 2008 R2 RTM.</a:t>
            </a:r>
          </a:p>
          <a:p>
            <a:pPr marL="0" lvl="0" indent="0">
              <a:buFont typeface="Arial" pitchFamily="34" charset="0"/>
              <a:buNone/>
            </a:pPr>
            <a:endParaRPr lang="en-US" dirty="0" smtClean="0"/>
          </a:p>
          <a:p>
            <a:r>
              <a:rPr lang="en-US" sz="1200" kern="1200" dirty="0" smtClean="0">
                <a:solidFill>
                  <a:schemeClr val="tx1"/>
                </a:solidFill>
                <a:effectLst/>
                <a:latin typeface="+mn-lt"/>
                <a:ea typeface="+mn-ea"/>
                <a:cs typeface="+mn-cs"/>
              </a:rPr>
              <a:t>If you attempt to restore or attach a database this way, you will receive an error:</a:t>
            </a:r>
          </a:p>
          <a:p>
            <a:r>
              <a:rPr lang="en-US" sz="1200" kern="1200" dirty="0" err="1" smtClean="0">
                <a:solidFill>
                  <a:schemeClr val="tx1"/>
                </a:solidFill>
                <a:effectLst/>
                <a:latin typeface="+mn-lt"/>
                <a:ea typeface="+mn-ea"/>
                <a:cs typeface="+mn-cs"/>
              </a:rPr>
              <a:t>Msg</a:t>
            </a:r>
            <a:r>
              <a:rPr lang="en-US" sz="1200" kern="1200" dirty="0" smtClean="0">
                <a:solidFill>
                  <a:schemeClr val="tx1"/>
                </a:solidFill>
                <a:effectLst/>
                <a:latin typeface="+mn-lt"/>
                <a:ea typeface="+mn-ea"/>
                <a:cs typeface="+mn-cs"/>
              </a:rPr>
              <a:t> 3169, Level 16, State 1, Line 1</a:t>
            </a:r>
          </a:p>
          <a:p>
            <a:r>
              <a:rPr lang="en-US" sz="1200" kern="1200" dirty="0" smtClean="0">
                <a:solidFill>
                  <a:schemeClr val="tx1"/>
                </a:solidFill>
                <a:effectLst/>
                <a:latin typeface="+mn-lt"/>
                <a:ea typeface="+mn-ea"/>
                <a:cs typeface="+mn-cs"/>
              </a:rPr>
              <a:t>The database was backed up on a server running version 10.00.4000. That version is incompatible with this server, which is running version 10.50.1600. Either restore the database on a server that supports the backup, or use a backup that is compatible with this server.</a:t>
            </a:r>
          </a:p>
          <a:p>
            <a:r>
              <a:rPr lang="en-US" sz="1200" kern="1200" dirty="0" err="1" smtClean="0">
                <a:solidFill>
                  <a:schemeClr val="tx1"/>
                </a:solidFill>
                <a:effectLst/>
                <a:latin typeface="+mn-lt"/>
                <a:ea typeface="+mn-ea"/>
                <a:cs typeface="+mn-cs"/>
              </a:rPr>
              <a:t>Msg</a:t>
            </a:r>
            <a:r>
              <a:rPr lang="en-US" sz="1200" kern="1200" dirty="0" smtClean="0">
                <a:solidFill>
                  <a:schemeClr val="tx1"/>
                </a:solidFill>
                <a:effectLst/>
                <a:latin typeface="+mn-lt"/>
                <a:ea typeface="+mn-ea"/>
                <a:cs typeface="+mn-cs"/>
              </a:rPr>
              <a:t> 3013, Level 16, State 1, Line 1</a:t>
            </a:r>
          </a:p>
          <a:p>
            <a:r>
              <a:rPr lang="en-US" sz="1200" kern="1200" dirty="0" smtClean="0">
                <a:solidFill>
                  <a:schemeClr val="tx1"/>
                </a:solidFill>
                <a:effectLst/>
                <a:latin typeface="+mn-lt"/>
                <a:ea typeface="+mn-ea"/>
                <a:cs typeface="+mn-cs"/>
              </a:rPr>
              <a:t>RESTORE DATABASE is terminating abnormally.</a:t>
            </a:r>
          </a:p>
          <a:p>
            <a:pPr marL="0" lvl="0" indent="0">
              <a:buFont typeface="Arial" pitchFamily="34" charset="0"/>
              <a:buNone/>
            </a:pPr>
            <a:endParaRPr lang="en-US" dirty="0" smtClean="0"/>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scenario is that you may uncover some performance problems related to 15k partition and this performance degradation becomes unacceptable in the production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Following are</a:t>
            </a:r>
            <a:r>
              <a:rPr lang="en-US" sz="1200" kern="1200" baseline="0" dirty="0" smtClean="0">
                <a:solidFill>
                  <a:schemeClr val="tx1"/>
                </a:solidFill>
                <a:effectLst/>
                <a:latin typeface="+mn-lt"/>
                <a:ea typeface="+mn-ea"/>
                <a:cs typeface="+mn-cs"/>
              </a:rPr>
              <a:t> the steps to be performed to disable 15K partitioning support in SQL Server 2008.</a:t>
            </a:r>
          </a:p>
          <a:p>
            <a:endParaRPr lang="en-US" sz="1200" kern="1200" baseline="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Backup the database</a:t>
            </a:r>
          </a:p>
          <a:p>
            <a:r>
              <a:rPr lang="en-US" sz="1200" kern="1200" dirty="0" smtClean="0">
                <a:solidFill>
                  <a:schemeClr val="tx1"/>
                </a:solidFill>
                <a:effectLst/>
                <a:latin typeface="+mn-lt"/>
                <a:ea typeface="+mn-ea"/>
                <a:cs typeface="+mn-cs"/>
              </a:rPr>
              <a:t>Backup the database as a precautious step.</a:t>
            </a:r>
          </a:p>
          <a:p>
            <a:r>
              <a:rPr lang="en-US" sz="1200" b="1" kern="1200" dirty="0" smtClean="0">
                <a:solidFill>
                  <a:schemeClr val="tx1"/>
                </a:solidFill>
                <a:effectLst/>
                <a:latin typeface="+mn-lt"/>
                <a:ea typeface="+mn-ea"/>
                <a:cs typeface="+mn-cs"/>
              </a:rPr>
              <a:t>Reduce number of partitions </a:t>
            </a:r>
          </a:p>
          <a:p>
            <a:r>
              <a:rPr lang="en-US" sz="1200" kern="1200" dirty="0" smtClean="0">
                <a:solidFill>
                  <a:schemeClr val="tx1"/>
                </a:solidFill>
                <a:effectLst/>
                <a:latin typeface="+mn-lt"/>
                <a:ea typeface="+mn-ea"/>
                <a:cs typeface="+mn-cs"/>
              </a:rPr>
              <a:t>You need to merge your existing partitions to make sure it has 1000 or fewer partitions.   Books online documentation on "ALTER PARTITION FUNCTION" shows how do merge partitions.</a:t>
            </a:r>
          </a:p>
          <a:p>
            <a:r>
              <a:rPr lang="en-US" sz="1200" b="1" kern="1200" dirty="0" smtClean="0">
                <a:solidFill>
                  <a:schemeClr val="tx1"/>
                </a:solidFill>
                <a:effectLst/>
                <a:latin typeface="+mn-lt"/>
                <a:ea typeface="+mn-ea"/>
                <a:cs typeface="+mn-cs"/>
              </a:rPr>
              <a:t>Set database to simple recovery model</a:t>
            </a:r>
          </a:p>
          <a:p>
            <a:r>
              <a:rPr lang="en-US" sz="1200" kern="1200" dirty="0" smtClean="0">
                <a:solidFill>
                  <a:schemeClr val="tx1"/>
                </a:solidFill>
                <a:effectLst/>
                <a:latin typeface="+mn-lt"/>
                <a:ea typeface="+mn-ea"/>
                <a:cs typeface="+mn-cs"/>
              </a:rPr>
              <a:t>Before you can disable 15k partitions, you must set database to simple recovery model.</a:t>
            </a:r>
          </a:p>
          <a:p>
            <a:r>
              <a:rPr lang="en-US" sz="1200" kern="1200" dirty="0" smtClean="0">
                <a:solidFill>
                  <a:schemeClr val="tx1"/>
                </a:solidFill>
                <a:effectLst/>
                <a:latin typeface="+mn-lt"/>
                <a:ea typeface="+mn-ea"/>
                <a:cs typeface="+mn-cs"/>
              </a:rPr>
              <a:t>Otherwise, you will receive the following error when you try to disable 15k partition.</a:t>
            </a:r>
          </a:p>
          <a:p>
            <a:r>
              <a:rPr lang="en-US" sz="1200" kern="1200" dirty="0" err="1" smtClean="0">
                <a:solidFill>
                  <a:schemeClr val="tx1"/>
                </a:solidFill>
                <a:effectLst/>
                <a:latin typeface="+mn-lt"/>
                <a:ea typeface="+mn-ea"/>
                <a:cs typeface="+mn-cs"/>
              </a:rPr>
              <a:t>Msg</a:t>
            </a:r>
            <a:r>
              <a:rPr lang="en-US" sz="1200" kern="1200" dirty="0" smtClean="0">
                <a:solidFill>
                  <a:schemeClr val="tx1"/>
                </a:solidFill>
                <a:effectLst/>
                <a:latin typeface="+mn-lt"/>
                <a:ea typeface="+mn-ea"/>
                <a:cs typeface="+mn-cs"/>
              </a:rPr>
              <a:t> 657, Level 16, State 8, Procedure </a:t>
            </a:r>
            <a:r>
              <a:rPr lang="en-US" sz="1200" kern="1200" dirty="0" err="1" smtClean="0">
                <a:solidFill>
                  <a:schemeClr val="tx1"/>
                </a:solidFill>
                <a:effectLst/>
                <a:latin typeface="+mn-lt"/>
                <a:ea typeface="+mn-ea"/>
                <a:cs typeface="+mn-cs"/>
              </a:rPr>
              <a:t>sp_db_increased_partitions</a:t>
            </a:r>
            <a:r>
              <a:rPr lang="en-US" sz="1200" kern="1200" dirty="0" smtClean="0">
                <a:solidFill>
                  <a:schemeClr val="tx1"/>
                </a:solidFill>
                <a:effectLst/>
                <a:latin typeface="+mn-lt"/>
                <a:ea typeface="+mn-ea"/>
                <a:cs typeface="+mn-cs"/>
              </a:rPr>
              <a:t>, Line 30</a:t>
            </a:r>
          </a:p>
          <a:p>
            <a:r>
              <a:rPr lang="en-US" sz="1200" kern="1200" dirty="0" smtClean="0">
                <a:solidFill>
                  <a:schemeClr val="tx1"/>
                </a:solidFill>
                <a:effectLst/>
                <a:latin typeface="+mn-lt"/>
                <a:ea typeface="+mn-ea"/>
                <a:cs typeface="+mn-cs"/>
              </a:rPr>
              <a:t>Could not disable support for increased partitions in database '</a:t>
            </a:r>
            <a:r>
              <a:rPr lang="en-US" sz="1200" kern="1200" dirty="0" err="1" smtClean="0">
                <a:solidFill>
                  <a:schemeClr val="tx1"/>
                </a:solidFill>
                <a:effectLst/>
                <a:latin typeface="+mn-lt"/>
                <a:ea typeface="+mn-ea"/>
                <a:cs typeface="+mn-cs"/>
              </a:rPr>
              <a:t>TestDatabase_LargePartition</a:t>
            </a:r>
            <a:r>
              <a:rPr lang="en-US" sz="1200" kern="1200" dirty="0" smtClean="0">
                <a:solidFill>
                  <a:schemeClr val="tx1"/>
                </a:solidFill>
                <a:effectLst/>
                <a:latin typeface="+mn-lt"/>
                <a:ea typeface="+mn-ea"/>
                <a:cs typeface="+mn-cs"/>
              </a:rPr>
              <a:t>' because it is not in SIMPLE recovery mode. Change the recovery model to SIMPLE and try again.</a:t>
            </a:r>
          </a:p>
          <a:p>
            <a:r>
              <a:rPr lang="en-US" sz="1200" b="1" kern="1200" dirty="0" smtClean="0">
                <a:solidFill>
                  <a:schemeClr val="tx1"/>
                </a:solidFill>
                <a:effectLst/>
                <a:latin typeface="+mn-lt"/>
                <a:ea typeface="+mn-ea"/>
                <a:cs typeface="+mn-cs"/>
              </a:rPr>
              <a:t>Run stored procedure</a:t>
            </a:r>
          </a:p>
          <a:p>
            <a:r>
              <a:rPr lang="en-US" sz="1200" kern="1200" dirty="0" smtClean="0">
                <a:solidFill>
                  <a:schemeClr val="tx1"/>
                </a:solidFill>
                <a:effectLst/>
                <a:latin typeface="+mn-lt"/>
                <a:ea typeface="+mn-ea"/>
                <a:cs typeface="+mn-cs"/>
              </a:rPr>
              <a:t>Now you can run the following stored procedure with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parameter is set to false.</a:t>
            </a:r>
          </a:p>
          <a:p>
            <a:r>
              <a:rPr lang="en-US" sz="1200" kern="1200" dirty="0" err="1" smtClean="0">
                <a:solidFill>
                  <a:schemeClr val="tx1"/>
                </a:solidFill>
                <a:effectLst/>
                <a:latin typeface="+mn-lt"/>
                <a:ea typeface="+mn-ea"/>
                <a:cs typeface="+mn-cs"/>
              </a:rPr>
              <a:t>sp_db_increased_partitions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N'TestDatabase_LargePartition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increased_partitions</a:t>
            </a:r>
            <a:r>
              <a:rPr lang="en-US" sz="1200" kern="1200" dirty="0" smtClean="0">
                <a:solidFill>
                  <a:schemeClr val="tx1"/>
                </a:solidFill>
                <a:effectLst/>
                <a:latin typeface="+mn-lt"/>
                <a:ea typeface="+mn-ea"/>
                <a:cs typeface="+mn-cs"/>
              </a:rPr>
              <a:t> = false</a:t>
            </a:r>
          </a:p>
          <a:p>
            <a:r>
              <a:rPr lang="en-US" sz="1200" b="1" kern="1200" dirty="0" smtClean="0">
                <a:solidFill>
                  <a:schemeClr val="tx1"/>
                </a:solidFill>
                <a:effectLst/>
                <a:latin typeface="+mn-lt"/>
                <a:ea typeface="+mn-ea"/>
                <a:cs typeface="+mn-cs"/>
              </a:rPr>
              <a:t>Resetting original recovery model and start new backup chain</a:t>
            </a:r>
          </a:p>
          <a:p>
            <a:r>
              <a:rPr lang="en-US" sz="1200" kern="1200" dirty="0" smtClean="0">
                <a:solidFill>
                  <a:schemeClr val="tx1"/>
                </a:solidFill>
                <a:effectLst/>
                <a:latin typeface="+mn-lt"/>
                <a:ea typeface="+mn-ea"/>
                <a:cs typeface="+mn-cs"/>
              </a:rPr>
              <a:t>You should immediately set the database recovery model to the original (such as full recovery model).  Take a full database backup right away and start new log backups.</a:t>
            </a:r>
          </a:p>
          <a:p>
            <a:endParaRPr lang="en-US" sz="120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dirty="0" smtClean="0"/>
              <a:t>© 2013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96728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4381FA-4E58-4A55-9C7F-43C78210496A}"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200296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381FA-4E58-4A55-9C7F-43C78210496A}"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273155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381FA-4E58-4A55-9C7F-43C78210496A}"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1486664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 Overview">
    <p:spTree>
      <p:nvGrpSpPr>
        <p:cNvPr id="1" name=""/>
        <p:cNvGrpSpPr/>
        <p:nvPr/>
      </p:nvGrpSpPr>
      <p:grpSpPr>
        <a:xfrm>
          <a:off x="0" y="0"/>
          <a:ext cx="0" cy="0"/>
          <a:chOff x="0" y="0"/>
          <a:chExt cx="0" cy="0"/>
        </a:xfrm>
      </p:grpSpPr>
      <p:sp>
        <p:nvSpPr>
          <p:cNvPr id="5"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smtClean="0"/>
              <a:t>Microsoft Confidential</a:t>
            </a:r>
            <a:endParaRPr lang="en-US" dirty="0"/>
          </a:p>
        </p:txBody>
      </p:sp>
      <p:sp>
        <p:nvSpPr>
          <p:cNvPr id="2" name="Title 1"/>
          <p:cNvSpPr>
            <a:spLocks noGrp="1"/>
          </p:cNvSpPr>
          <p:nvPr>
            <p:ph type="title"/>
          </p:nvPr>
        </p:nvSpPr>
        <p:spPr>
          <a:xfrm>
            <a:off x="0" y="1371600"/>
            <a:ext cx="4572000" cy="1828800"/>
          </a:xfrm>
          <a:solidFill>
            <a:srgbClr val="0A5BBA"/>
          </a:solidFill>
        </p:spPr>
        <p:txBody>
          <a:bodyPr>
            <a:normAutofit/>
          </a:bodyPr>
          <a:lstStyle>
            <a:lvl1pPr>
              <a:defRPr sz="2800">
                <a:solidFill>
                  <a:schemeClr val="tx1"/>
                </a:solidFill>
                <a:latin typeface="Segoe UI Light" panose="020B0502040204020203" pitchFamily="34" charset="0"/>
              </a:defRPr>
            </a:lvl1pPr>
          </a:lstStyle>
          <a:p>
            <a:r>
              <a:rPr lang="en-US" smtClean="0"/>
              <a:t>Click to edit Master title style</a:t>
            </a:r>
            <a:endParaRPr lang="en-US" dirty="0"/>
          </a:p>
        </p:txBody>
      </p:sp>
      <p:sp>
        <p:nvSpPr>
          <p:cNvPr id="16" name="Text Placeholder 14"/>
          <p:cNvSpPr>
            <a:spLocks noGrp="1"/>
          </p:cNvSpPr>
          <p:nvPr>
            <p:ph type="body" sz="quarter" idx="12"/>
          </p:nvPr>
        </p:nvSpPr>
        <p:spPr>
          <a:xfrm>
            <a:off x="0" y="3200400"/>
            <a:ext cx="4572000" cy="1828800"/>
          </a:xfrm>
          <a:solidFill>
            <a:schemeClr val="bg2"/>
          </a:solidFill>
        </p:spPr>
        <p:txBody>
          <a:bodyPr>
            <a:normAutofit/>
          </a:bodyPr>
          <a:lstStyle>
            <a:lvl1pPr>
              <a:lnSpc>
                <a:spcPct val="100000"/>
              </a:lnSpc>
              <a:defRPr sz="2400" baseline="0">
                <a:solidFill>
                  <a:schemeClr val="tx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smtClean="0"/>
              <a:t>Click to edit Master text styles</a:t>
            </a:r>
          </a:p>
        </p:txBody>
      </p:sp>
      <p:sp>
        <p:nvSpPr>
          <p:cNvPr id="18" name="Text Placeholder 14"/>
          <p:cNvSpPr>
            <a:spLocks noGrp="1"/>
          </p:cNvSpPr>
          <p:nvPr>
            <p:ph type="body" sz="quarter" idx="14"/>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smtClean="0"/>
              <a:t>Click to edit Master text styles</a:t>
            </a:r>
          </a:p>
        </p:txBody>
      </p:sp>
      <p:sp>
        <p:nvSpPr>
          <p:cNvPr id="6" name="Slide Number Placeholder 3"/>
          <p:cNvSpPr>
            <a:spLocks noGrp="1"/>
          </p:cNvSpPr>
          <p:nvPr>
            <p:ph type="sldNum" sz="quarter" idx="15"/>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C4449D8D-FAFF-4D87-A4C8-DB13590C7C5A}" type="slidenum">
              <a:rPr lang="en-US"/>
              <a:pPr>
                <a:defRPr/>
              </a:pPr>
              <a:t>‹#›</a:t>
            </a:fld>
            <a:endParaRPr lang="en-US"/>
          </a:p>
        </p:txBody>
      </p:sp>
    </p:spTree>
    <p:extLst>
      <p:ext uri="{BB962C8B-B14F-4D97-AF65-F5344CB8AC3E}">
        <p14:creationId xmlns:p14="http://schemas.microsoft.com/office/powerpoint/2010/main" val="338976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General content light">
    <p:spTree>
      <p:nvGrpSpPr>
        <p:cNvPr id="1" name=""/>
        <p:cNvGrpSpPr/>
        <p:nvPr/>
      </p:nvGrpSpPr>
      <p:grpSpPr>
        <a:xfrm>
          <a:off x="0" y="0"/>
          <a:ext cx="0" cy="0"/>
          <a:chOff x="0" y="0"/>
          <a:chExt cx="0" cy="0"/>
        </a:xfrm>
      </p:grpSpPr>
      <p:sp>
        <p:nvSpPr>
          <p:cNvPr id="4"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smtClean="0"/>
              <a:t>Microsoft Confidential</a:t>
            </a:r>
            <a:endParaRPr lang="en-US" dirty="0"/>
          </a:p>
        </p:txBody>
      </p:sp>
      <p:sp>
        <p:nvSpPr>
          <p:cNvPr id="2" name="Title 1"/>
          <p:cNvSpPr>
            <a:spLocks noGrp="1"/>
          </p:cNvSpPr>
          <p:nvPr>
            <p:ph type="title"/>
          </p:nvPr>
        </p:nvSpPr>
        <p:spPr>
          <a:xfrm>
            <a:off x="0" y="1143000"/>
            <a:ext cx="3048000" cy="2286000"/>
          </a:xfrm>
          <a:solidFill>
            <a:srgbClr val="0A5BBA"/>
          </a:solidFill>
        </p:spPr>
        <p:txBody>
          <a:bodyPr>
            <a:normAutofit/>
          </a:bodyPr>
          <a:lstStyle>
            <a:lvl1pPr>
              <a:defRPr sz="2400" baseline="0">
                <a:solidFill>
                  <a:schemeClr val="tx1"/>
                </a:solidFill>
                <a:latin typeface="+mn-lt"/>
              </a:defRPr>
            </a:lvl1pPr>
          </a:lstStyle>
          <a:p>
            <a:r>
              <a:rPr lang="en-US" smtClean="0"/>
              <a:t>Click to edit Master title style</a:t>
            </a:r>
            <a:endParaRPr lang="en-US" dirty="0"/>
          </a:p>
        </p:txBody>
      </p:sp>
      <p:sp>
        <p:nvSpPr>
          <p:cNvPr id="14" name="Content Placeholder 13"/>
          <p:cNvSpPr>
            <a:spLocks noGrp="1"/>
          </p:cNvSpPr>
          <p:nvPr>
            <p:ph sz="quarter" idx="13"/>
          </p:nvPr>
        </p:nvSpPr>
        <p:spPr>
          <a:xfrm>
            <a:off x="4572000" y="1143000"/>
            <a:ext cx="7010400" cy="4953000"/>
          </a:xfrm>
          <a:prstGeom prst="rect">
            <a:avLst/>
          </a:prstGeom>
        </p:spPr>
        <p:txBody>
          <a:bodyPr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smtClean="0"/>
              <a:t>Click to edit Master text styles</a:t>
            </a:r>
          </a:p>
        </p:txBody>
      </p:sp>
      <p:sp>
        <p:nvSpPr>
          <p:cNvPr id="5" name="Slide Number Placeholder 3"/>
          <p:cNvSpPr>
            <a:spLocks noGrp="1"/>
          </p:cNvSpPr>
          <p:nvPr>
            <p:ph type="sldNum" sz="quarter" idx="14"/>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6716AF58-E252-4531-9AFB-5E7A7A5F2997}" type="slidenum">
              <a:rPr lang="en-US"/>
              <a:pPr>
                <a:defRPr/>
              </a:pPr>
              <a:t>‹#›</a:t>
            </a:fld>
            <a:endParaRPr lang="en-US"/>
          </a:p>
        </p:txBody>
      </p:sp>
    </p:spTree>
    <p:extLst>
      <p:ext uri="{BB962C8B-B14F-4D97-AF65-F5344CB8AC3E}">
        <p14:creationId xmlns:p14="http://schemas.microsoft.com/office/powerpoint/2010/main" val="2874092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114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defRPr>
            </a:lvl1pPr>
            <a:lvl2pPr marL="742950" indent="-28575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457200" fontAlgn="base">
              <a:spcBef>
                <a:spcPct val="0"/>
              </a:spcBef>
              <a:spcAft>
                <a:spcPct val="0"/>
              </a:spcAft>
              <a:defRPr>
                <a:solidFill>
                  <a:schemeClr val="tx1"/>
                </a:solidFill>
                <a:latin typeface="Segoe UI" panose="020B0502040204020203" pitchFamily="34" charset="0"/>
              </a:defRPr>
            </a:lvl6pPr>
            <a:lvl7pPr marL="2971800" indent="-228600" defTabSz="457200" fontAlgn="base">
              <a:spcBef>
                <a:spcPct val="0"/>
              </a:spcBef>
              <a:spcAft>
                <a:spcPct val="0"/>
              </a:spcAft>
              <a:defRPr>
                <a:solidFill>
                  <a:schemeClr val="tx1"/>
                </a:solidFill>
                <a:latin typeface="Segoe UI" panose="020B0502040204020203" pitchFamily="34" charset="0"/>
              </a:defRPr>
            </a:lvl7pPr>
            <a:lvl8pPr marL="3429000" indent="-228600" defTabSz="457200" fontAlgn="base">
              <a:spcBef>
                <a:spcPct val="0"/>
              </a:spcBef>
              <a:spcAft>
                <a:spcPct val="0"/>
              </a:spcAft>
              <a:defRPr>
                <a:solidFill>
                  <a:schemeClr val="tx1"/>
                </a:solidFill>
                <a:latin typeface="Segoe UI" panose="020B0502040204020203" pitchFamily="34" charset="0"/>
              </a:defRPr>
            </a:lvl8pPr>
            <a:lvl9pPr marL="3886200" indent="-228600" defTabSz="457200" fontAlgn="base">
              <a:spcBef>
                <a:spcPct val="0"/>
              </a:spcBef>
              <a:spcAft>
                <a:spcPct val="0"/>
              </a:spcAft>
              <a:defRPr>
                <a:solidFill>
                  <a:schemeClr val="tx1"/>
                </a:solidFill>
                <a:latin typeface="Segoe UI" panose="020B0502040204020203" pitchFamily="34" charset="0"/>
              </a:defRPr>
            </a:lvl9pPr>
          </a:lstStyle>
          <a:p>
            <a:pPr eaLnBrk="1" hangingPunct="1"/>
            <a:endParaRPr lang="en-US" altLang="en-US"/>
          </a:p>
        </p:txBody>
      </p:sp>
      <p:sp>
        <p:nvSpPr>
          <p:cNvPr id="16" name="Text Placeholder 9"/>
          <p:cNvSpPr>
            <a:spLocks noGrp="1"/>
          </p:cNvSpPr>
          <p:nvPr>
            <p:ph type="body" sz="quarter" idx="13"/>
          </p:nvPr>
        </p:nvSpPr>
        <p:spPr>
          <a:xfrm>
            <a:off x="0" y="1143000"/>
            <a:ext cx="6035040" cy="2286000"/>
          </a:xfrm>
          <a:solidFill>
            <a:schemeClr val="accent1">
              <a:alpha val="90000"/>
            </a:schemeClr>
          </a:solidFill>
        </p:spPr>
        <p:txBody>
          <a:bodyPr>
            <a:noAutofit/>
          </a:bodyPr>
          <a:lstStyle>
            <a:lvl1pPr marL="57150" indent="0">
              <a:lnSpc>
                <a:spcPct val="100000"/>
              </a:lnSpc>
              <a:defRPr sz="3600" baseline="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smtClean="0"/>
              <a:t>Click to edit Master text styles</a:t>
            </a:r>
          </a:p>
        </p:txBody>
      </p:sp>
      <p:sp>
        <p:nvSpPr>
          <p:cNvPr id="4" name="Slide Number Placeholder 3"/>
          <p:cNvSpPr txBox="1">
            <a:spLocks/>
          </p:cNvSpPr>
          <p:nvPr userDrawn="1"/>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smtClean="0"/>
              <a:t>Microsoft Confidential</a:t>
            </a:r>
            <a:endParaRPr lang="en-US" dirty="0"/>
          </a:p>
        </p:txBody>
      </p:sp>
      <p:sp>
        <p:nvSpPr>
          <p:cNvPr id="5" name="Slide Number Placeholder 3"/>
          <p:cNvSpPr>
            <a:spLocks noGrp="1"/>
          </p:cNvSpPr>
          <p:nvPr>
            <p:ph type="sldNum" sz="quarter" idx="14"/>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a:p>
        </p:txBody>
      </p:sp>
    </p:spTree>
    <p:extLst>
      <p:ext uri="{BB962C8B-B14F-4D97-AF65-F5344CB8AC3E}">
        <p14:creationId xmlns:p14="http://schemas.microsoft.com/office/powerpoint/2010/main" val="1219879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otes Continued">
    <p:spTree>
      <p:nvGrpSpPr>
        <p:cNvPr id="1" name=""/>
        <p:cNvGrpSpPr/>
        <p:nvPr/>
      </p:nvGrpSpPr>
      <p:grpSpPr>
        <a:xfrm>
          <a:off x="0" y="0"/>
          <a:ext cx="0" cy="0"/>
          <a:chOff x="0" y="0"/>
          <a:chExt cx="0" cy="0"/>
        </a:xfrm>
      </p:grpSpPr>
      <p:sp>
        <p:nvSpPr>
          <p:cNvPr id="3" name="Slide Number Placeholder 3"/>
          <p:cNvSpPr txBox="1">
            <a:spLocks/>
          </p:cNvSpPr>
          <p:nvPr/>
        </p:nvSpPr>
        <p:spPr>
          <a:xfrm>
            <a:off x="4673600" y="6477000"/>
            <a:ext cx="2844800" cy="365125"/>
          </a:xfrm>
          <a:prstGeom prst="rect">
            <a:avLst/>
          </a:prstGeom>
        </p:spPr>
        <p:txBody>
          <a:bodyPr lIns="182880" rIns="18288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dirty="0" smtClean="0"/>
              <a:t>Microsoft Confidential</a:t>
            </a:r>
            <a:endParaRPr lang="en-US" dirty="0"/>
          </a:p>
        </p:txBody>
      </p:sp>
      <p:sp>
        <p:nvSpPr>
          <p:cNvPr id="2" name="Title 1"/>
          <p:cNvSpPr>
            <a:spLocks noGrp="1"/>
          </p:cNvSpPr>
          <p:nvPr>
            <p:ph type="title"/>
          </p:nvPr>
        </p:nvSpPr>
        <p:spPr>
          <a:xfrm>
            <a:off x="304800" y="304800"/>
            <a:ext cx="11277600" cy="685800"/>
          </a:xfrm>
          <a:noFill/>
        </p:spPr>
        <p:txBody>
          <a:bodyPr>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smtClean="0"/>
              <a:t>Click to edit Master title style</a:t>
            </a:r>
            <a:endParaRPr lang="en-US" dirty="0"/>
          </a:p>
        </p:txBody>
      </p:sp>
      <p:sp>
        <p:nvSpPr>
          <p:cNvPr id="4" name="Slide Number Placeholder 3"/>
          <p:cNvSpPr>
            <a:spLocks noGrp="1"/>
          </p:cNvSpPr>
          <p:nvPr>
            <p:ph type="sldNum" sz="quarter" idx="10"/>
          </p:nvPr>
        </p:nvSpPr>
        <p:spPr>
          <a:xfrm>
            <a:off x="9353550" y="6492875"/>
            <a:ext cx="2844800" cy="365125"/>
          </a:xfrm>
          <a:prstGeom prst="rect">
            <a:avLst/>
          </a:prstGeom>
        </p:spPr>
        <p:txBody>
          <a:bodyPr/>
          <a:lstStyle>
            <a:lvl1pPr>
              <a:defRPr smtClean="0">
                <a:solidFill>
                  <a:srgbClr val="3F3F3F"/>
                </a:solidFill>
                <a:latin typeface="+mn-lt"/>
              </a:defRPr>
            </a:lvl1pPr>
          </a:lstStyle>
          <a:p>
            <a:pPr>
              <a:defRPr/>
            </a:pPr>
            <a:fld id="{88847135-7BF1-43BE-89DD-7E1D8BDA920C}" type="slidenum">
              <a:rPr lang="en-US"/>
              <a:pPr>
                <a:defRPr/>
              </a:pPr>
              <a:t>‹#›</a:t>
            </a:fld>
            <a:endParaRPr lang="en-US"/>
          </a:p>
        </p:txBody>
      </p:sp>
    </p:spTree>
    <p:extLst>
      <p:ext uri="{BB962C8B-B14F-4D97-AF65-F5344CB8AC3E}">
        <p14:creationId xmlns:p14="http://schemas.microsoft.com/office/powerpoint/2010/main" val="3081274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31292679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4381FA-4E58-4A55-9C7F-43C78210496A}"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79057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4381FA-4E58-4A55-9C7F-43C78210496A}"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420116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4381FA-4E58-4A55-9C7F-43C78210496A}" type="datetimeFigureOut">
              <a:rPr lang="en-US" smtClean="0"/>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300917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4381FA-4E58-4A55-9C7F-43C78210496A}" type="datetimeFigureOut">
              <a:rPr lang="en-US" smtClean="0"/>
              <a:t>11/25/2015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300784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4381FA-4E58-4A55-9C7F-43C78210496A}" type="datetimeFigureOut">
              <a:rPr lang="en-US" smtClean="0"/>
              <a:t>11/25/2015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409944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381FA-4E58-4A55-9C7F-43C78210496A}" type="datetimeFigureOut">
              <a:rPr lang="en-US" smtClean="0"/>
              <a:t>11/25/2015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201931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4381FA-4E58-4A55-9C7F-43C78210496A}" type="datetimeFigureOut">
              <a:rPr lang="en-US" smtClean="0"/>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197019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4381FA-4E58-4A55-9C7F-43C78210496A}" type="datetimeFigureOut">
              <a:rPr lang="en-US" smtClean="0"/>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8A627-0989-4822-B922-940C8F768BF6}" type="slidenum">
              <a:rPr lang="en-US" smtClean="0"/>
              <a:t>‹#›</a:t>
            </a:fld>
            <a:endParaRPr lang="en-US"/>
          </a:p>
        </p:txBody>
      </p:sp>
    </p:spTree>
    <p:extLst>
      <p:ext uri="{BB962C8B-B14F-4D97-AF65-F5344CB8AC3E}">
        <p14:creationId xmlns:p14="http://schemas.microsoft.com/office/powerpoint/2010/main" val="238894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381FA-4E58-4A55-9C7F-43C78210496A}" type="datetimeFigureOut">
              <a:rPr lang="en-US" smtClean="0"/>
              <a:t>11/25/2015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8A627-0989-4822-B922-940C8F768BF6}" type="slidenum">
              <a:rPr lang="en-US" smtClean="0"/>
              <a:t>‹#›</a:t>
            </a:fld>
            <a:endParaRPr lang="en-US"/>
          </a:p>
        </p:txBody>
      </p:sp>
    </p:spTree>
    <p:extLst>
      <p:ext uri="{BB962C8B-B14F-4D97-AF65-F5344CB8AC3E}">
        <p14:creationId xmlns:p14="http://schemas.microsoft.com/office/powerpoint/2010/main" val="242413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371600"/>
            <a:ext cx="9144000" cy="1828800"/>
          </a:xfrm>
        </p:spPr>
        <p:txBody>
          <a:bodyPr>
            <a:normAutofit/>
          </a:bodyPr>
          <a:lstStyle/>
          <a:p>
            <a:r>
              <a:rPr lang="en-US" sz="3200" dirty="0"/>
              <a:t>Table Partitioning</a:t>
            </a:r>
            <a:endParaRPr lang="en-US" sz="3200" dirty="0"/>
          </a:p>
        </p:txBody>
      </p:sp>
      <p:sp>
        <p:nvSpPr>
          <p:cNvPr id="4" name="Slide Number Placeholder 3"/>
          <p:cNvSpPr>
            <a:spLocks noGrp="1"/>
          </p:cNvSpPr>
          <p:nvPr>
            <p:ph type="sldNum" sz="quarter" idx="15"/>
          </p:nvPr>
        </p:nvSpPr>
        <p:spPr/>
        <p:txBody>
          <a:bodyPr/>
          <a:lstStyle/>
          <a:p>
            <a:pPr>
              <a:defRPr/>
            </a:pPr>
            <a:fld id="{ACDE4B5E-A903-494D-ADB2-E9456B9B4175}" type="slidenum">
              <a:rPr lang="en-US" smtClean="0"/>
              <a:pPr>
                <a:defRPr/>
              </a:pPr>
              <a:t>1</a:t>
            </a:fld>
            <a:endParaRPr lang="en-US"/>
          </a:p>
        </p:txBody>
      </p:sp>
    </p:spTree>
    <p:extLst>
      <p:ext uri="{BB962C8B-B14F-4D97-AF65-F5344CB8AC3E}">
        <p14:creationId xmlns:p14="http://schemas.microsoft.com/office/powerpoint/2010/main" val="2237998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 Scenario</a:t>
            </a:r>
            <a:endParaRPr lang="en-US" dirty="0"/>
          </a:p>
        </p:txBody>
      </p:sp>
      <p:sp>
        <p:nvSpPr>
          <p:cNvPr id="3" name="Content Placeholder 2"/>
          <p:cNvSpPr>
            <a:spLocks noGrp="1"/>
          </p:cNvSpPr>
          <p:nvPr>
            <p:ph idx="1"/>
          </p:nvPr>
        </p:nvSpPr>
        <p:spPr/>
        <p:txBody>
          <a:bodyPr/>
          <a:lstStyle/>
          <a:p>
            <a:pPr marL="914400" lvl="2" indent="0">
              <a:buNone/>
            </a:pPr>
            <a:endParaRPr lang="en-US" dirty="0" smtClean="0"/>
          </a:p>
          <a:p>
            <a:pPr marL="457200" lvl="1" indent="0">
              <a:buNone/>
            </a:pPr>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graphicFrame>
        <p:nvGraphicFramePr>
          <p:cNvPr id="6" name="Table 5"/>
          <p:cNvGraphicFramePr>
            <a:graphicFrameLocks noGrp="1"/>
          </p:cNvGraphicFramePr>
          <p:nvPr>
            <p:extLst/>
          </p:nvPr>
        </p:nvGraphicFramePr>
        <p:xfrm>
          <a:off x="1954479" y="1225722"/>
          <a:ext cx="2819400" cy="2225040"/>
        </p:xfrm>
        <a:graphic>
          <a:graphicData uri="http://schemas.openxmlformats.org/drawingml/2006/table">
            <a:tbl>
              <a:tblPr firstRow="1" bandRow="1">
                <a:tableStyleId>{00A15C55-8517-42AA-B614-E9B94910E393}</a:tableStyleId>
              </a:tblPr>
              <a:tblGrid>
                <a:gridCol w="2819400">
                  <a:extLst>
                    <a:ext uri="{9D8B030D-6E8A-4147-A177-3AD203B41FA5}">
                      <a16:colId xmlns:a16="http://schemas.microsoft.com/office/drawing/2014/main" val="20000"/>
                    </a:ext>
                  </a:extLst>
                </a:gridCol>
              </a:tblGrid>
              <a:tr h="370840">
                <a:tc>
                  <a:txBody>
                    <a:bodyPr/>
                    <a:lstStyle/>
                    <a:p>
                      <a:r>
                        <a:rPr lang="en-US" dirty="0" err="1" smtClean="0"/>
                        <a:t>TransactionHistory</a:t>
                      </a:r>
                      <a:endParaRPr lang="en-US" dirty="0"/>
                    </a:p>
                  </a:txBody>
                  <a:tcPr/>
                </a:tc>
                <a:extLst>
                  <a:ext uri="{0D108BD9-81ED-4DB2-BD59-A6C34878D82A}">
                    <a16:rowId xmlns:a16="http://schemas.microsoft.com/office/drawing/2014/main" val="10000"/>
                  </a:ext>
                </a:extLst>
              </a:tr>
              <a:tr h="370840">
                <a:tc>
                  <a:txBody>
                    <a:bodyPr/>
                    <a:lstStyle/>
                    <a:p>
                      <a:r>
                        <a:rPr lang="en-US" dirty="0" smtClean="0"/>
                        <a:t>Partition 1             Sep ‘03</a:t>
                      </a:r>
                      <a:endParaRPr lang="en-US" dirty="0"/>
                    </a:p>
                  </a:txBody>
                  <a:tcPr/>
                </a:tc>
                <a:extLst>
                  <a:ext uri="{0D108BD9-81ED-4DB2-BD59-A6C34878D82A}">
                    <a16:rowId xmlns:a16="http://schemas.microsoft.com/office/drawing/2014/main" val="10001"/>
                  </a:ext>
                </a:extLst>
              </a:tr>
              <a:tr h="370840">
                <a:tc>
                  <a:txBody>
                    <a:bodyPr/>
                    <a:lstStyle/>
                    <a:p>
                      <a:r>
                        <a:rPr lang="en-US" dirty="0" smtClean="0"/>
                        <a:t>Partition 2             Oct</a:t>
                      </a:r>
                      <a:r>
                        <a:rPr lang="en-US" baseline="0" dirty="0" smtClean="0"/>
                        <a:t> ’03</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extLst>
                  <a:ext uri="{0D108BD9-81ED-4DB2-BD59-A6C34878D82A}">
                    <a16:rowId xmlns:a16="http://schemas.microsoft.com/office/drawing/2014/main" val="10004"/>
                  </a:ext>
                </a:extLst>
              </a:tr>
              <a:tr h="370840">
                <a:tc>
                  <a:txBody>
                    <a:bodyPr/>
                    <a:lstStyle/>
                    <a:p>
                      <a:r>
                        <a:rPr lang="en-US" dirty="0" smtClean="0"/>
                        <a:t>Partition</a:t>
                      </a:r>
                      <a:r>
                        <a:rPr lang="en-US" baseline="0" dirty="0" smtClean="0"/>
                        <a:t> 12   &gt;=Aug 1 ‘04             </a:t>
                      </a:r>
                      <a:endParaRPr lang="en-US" dirty="0"/>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nvPr>
        </p:nvGraphicFramePr>
        <p:xfrm>
          <a:off x="6858000" y="1198202"/>
          <a:ext cx="3505200" cy="1349446"/>
        </p:xfrm>
        <a:graphic>
          <a:graphicData uri="http://schemas.openxmlformats.org/drawingml/2006/table">
            <a:tbl>
              <a:tblPr firstRow="1" bandRow="1">
                <a:tableStyleId>{00A15C55-8517-42AA-B614-E9B94910E393}</a:tableStyleId>
              </a:tblPr>
              <a:tblGrid>
                <a:gridCol w="3505200">
                  <a:extLst>
                    <a:ext uri="{9D8B030D-6E8A-4147-A177-3AD203B41FA5}">
                      <a16:colId xmlns:a16="http://schemas.microsoft.com/office/drawing/2014/main" val="20000"/>
                    </a:ext>
                  </a:extLst>
                </a:gridCol>
              </a:tblGrid>
              <a:tr h="457200">
                <a:tc>
                  <a:txBody>
                    <a:bodyPr/>
                    <a:lstStyle/>
                    <a:p>
                      <a:r>
                        <a:rPr lang="en-US" dirty="0" err="1" smtClean="0"/>
                        <a:t>TransactionHistoryArchive</a:t>
                      </a:r>
                      <a:endParaRPr lang="en-US" dirty="0"/>
                    </a:p>
                  </a:txBody>
                  <a:tcPr/>
                </a:tc>
                <a:extLst>
                  <a:ext uri="{0D108BD9-81ED-4DB2-BD59-A6C34878D82A}">
                    <a16:rowId xmlns:a16="http://schemas.microsoft.com/office/drawing/2014/main" val="10000"/>
                  </a:ext>
                </a:extLst>
              </a:tr>
              <a:tr h="446123">
                <a:tc>
                  <a:txBody>
                    <a:bodyPr/>
                    <a:lstStyle/>
                    <a:p>
                      <a:r>
                        <a:rPr lang="en-US" dirty="0" smtClean="0"/>
                        <a:t>Partition 1        &lt;    Sep 1,’03</a:t>
                      </a:r>
                      <a:endParaRPr lang="en-US" dirty="0"/>
                    </a:p>
                  </a:txBody>
                  <a:tcPr/>
                </a:tc>
                <a:extLst>
                  <a:ext uri="{0D108BD9-81ED-4DB2-BD59-A6C34878D82A}">
                    <a16:rowId xmlns:a16="http://schemas.microsoft.com/office/drawing/2014/main" val="10001"/>
                  </a:ext>
                </a:extLst>
              </a:tr>
              <a:tr h="446123">
                <a:tc>
                  <a:txBody>
                    <a:bodyPr/>
                    <a:lstStyle/>
                    <a:p>
                      <a:r>
                        <a:rPr lang="en-US" dirty="0" smtClean="0"/>
                        <a:t>Partition 2        &gt;= Sep</a:t>
                      </a:r>
                      <a:r>
                        <a:rPr lang="en-US" baseline="0" dirty="0" smtClean="0"/>
                        <a:t> 1 ’03</a:t>
                      </a:r>
                      <a:endParaRPr lang="en-US" dirty="0"/>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2331844" y="3562317"/>
            <a:ext cx="7478164" cy="369332"/>
          </a:xfrm>
          <a:prstGeom prst="rect">
            <a:avLst/>
          </a:prstGeom>
          <a:noFill/>
          <a:ln>
            <a:solidFill>
              <a:schemeClr val="tx1"/>
            </a:solidFill>
          </a:ln>
        </p:spPr>
        <p:txBody>
          <a:bodyPr wrap="square" rtlCol="0">
            <a:spAutoFit/>
          </a:bodyPr>
          <a:lstStyle/>
          <a:p>
            <a:pPr>
              <a:buSzPct val="110000"/>
            </a:pPr>
            <a:r>
              <a:rPr lang="en-US" dirty="0"/>
              <a:t>ALTER PARTITION FUNCTION MYPF1() SPLIT RANGE(‘10/01/2003’)</a:t>
            </a:r>
          </a:p>
        </p:txBody>
      </p:sp>
      <p:sp>
        <p:nvSpPr>
          <p:cNvPr id="11" name="TextBox 10"/>
          <p:cNvSpPr txBox="1"/>
          <p:nvPr/>
        </p:nvSpPr>
        <p:spPr>
          <a:xfrm>
            <a:off x="4801835" y="2071116"/>
            <a:ext cx="2031176" cy="369332"/>
          </a:xfrm>
          <a:prstGeom prst="rect">
            <a:avLst/>
          </a:prstGeom>
          <a:noFill/>
          <a:ln>
            <a:solidFill>
              <a:schemeClr val="tx1"/>
            </a:solidFill>
          </a:ln>
        </p:spPr>
        <p:txBody>
          <a:bodyPr wrap="square" rtlCol="0">
            <a:spAutoFit/>
          </a:bodyPr>
          <a:lstStyle/>
          <a:p>
            <a:pPr>
              <a:buSzPct val="110000"/>
            </a:pPr>
            <a:r>
              <a:rPr lang="en-US" dirty="0"/>
              <a:t>Archive Old Data</a:t>
            </a:r>
          </a:p>
        </p:txBody>
      </p:sp>
      <p:graphicFrame>
        <p:nvGraphicFramePr>
          <p:cNvPr id="12" name="Table 11"/>
          <p:cNvGraphicFramePr>
            <a:graphicFrameLocks noGrp="1"/>
          </p:cNvGraphicFramePr>
          <p:nvPr>
            <p:extLst/>
          </p:nvPr>
        </p:nvGraphicFramePr>
        <p:xfrm>
          <a:off x="2007424" y="4101312"/>
          <a:ext cx="2819400" cy="2225040"/>
        </p:xfrm>
        <a:graphic>
          <a:graphicData uri="http://schemas.openxmlformats.org/drawingml/2006/table">
            <a:tbl>
              <a:tblPr firstRow="1" bandRow="1">
                <a:tableStyleId>{00A15C55-8517-42AA-B614-E9B94910E393}</a:tableStyleId>
              </a:tblPr>
              <a:tblGrid>
                <a:gridCol w="2819400">
                  <a:extLst>
                    <a:ext uri="{9D8B030D-6E8A-4147-A177-3AD203B41FA5}">
                      <a16:colId xmlns:a16="http://schemas.microsoft.com/office/drawing/2014/main" val="20000"/>
                    </a:ext>
                  </a:extLst>
                </a:gridCol>
              </a:tblGrid>
              <a:tr h="370840">
                <a:tc>
                  <a:txBody>
                    <a:bodyPr/>
                    <a:lstStyle/>
                    <a:p>
                      <a:r>
                        <a:rPr lang="en-US" dirty="0" err="1" smtClean="0"/>
                        <a:t>TransactionHistory</a:t>
                      </a:r>
                      <a:endParaRPr lang="en-US" dirty="0"/>
                    </a:p>
                  </a:txBody>
                  <a:tcPr/>
                </a:tc>
                <a:extLst>
                  <a:ext uri="{0D108BD9-81ED-4DB2-BD59-A6C34878D82A}">
                    <a16:rowId xmlns:a16="http://schemas.microsoft.com/office/drawing/2014/main" val="10000"/>
                  </a:ext>
                </a:extLst>
              </a:tr>
              <a:tr h="370840">
                <a:tc>
                  <a:txBody>
                    <a:bodyPr/>
                    <a:lstStyle/>
                    <a:p>
                      <a:r>
                        <a:rPr lang="en-US" dirty="0" smtClean="0"/>
                        <a:t>Partition 1             Sep ‘03</a:t>
                      </a:r>
                      <a:endParaRPr lang="en-US" dirty="0"/>
                    </a:p>
                  </a:txBody>
                  <a:tcPr/>
                </a:tc>
                <a:extLst>
                  <a:ext uri="{0D108BD9-81ED-4DB2-BD59-A6C34878D82A}">
                    <a16:rowId xmlns:a16="http://schemas.microsoft.com/office/drawing/2014/main" val="10001"/>
                  </a:ext>
                </a:extLst>
              </a:tr>
              <a:tr h="370840">
                <a:tc>
                  <a:txBody>
                    <a:bodyPr/>
                    <a:lstStyle/>
                    <a:p>
                      <a:r>
                        <a:rPr lang="en-US" dirty="0" smtClean="0"/>
                        <a:t>Partition 2             Oct</a:t>
                      </a:r>
                      <a:r>
                        <a:rPr lang="en-US" baseline="0" dirty="0" smtClean="0"/>
                        <a:t> ’03</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extLst>
                  <a:ext uri="{0D108BD9-81ED-4DB2-BD59-A6C34878D82A}">
                    <a16:rowId xmlns:a16="http://schemas.microsoft.com/office/drawing/2014/main" val="10004"/>
                  </a:ext>
                </a:extLst>
              </a:tr>
              <a:tr h="370840">
                <a:tc>
                  <a:txBody>
                    <a:bodyPr/>
                    <a:lstStyle/>
                    <a:p>
                      <a:r>
                        <a:rPr lang="en-US" dirty="0" smtClean="0"/>
                        <a:t>Partition</a:t>
                      </a:r>
                      <a:r>
                        <a:rPr lang="en-US" baseline="0" dirty="0" smtClean="0"/>
                        <a:t> 12   &gt;=Aug 1 ‘04             </a:t>
                      </a:r>
                      <a:endParaRPr lang="en-US" dirty="0"/>
                    </a:p>
                  </a:txBody>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nvPr>
        </p:nvGraphicFramePr>
        <p:xfrm>
          <a:off x="6833011" y="4114801"/>
          <a:ext cx="3505200" cy="1795569"/>
        </p:xfrm>
        <a:graphic>
          <a:graphicData uri="http://schemas.openxmlformats.org/drawingml/2006/table">
            <a:tbl>
              <a:tblPr firstRow="1" bandRow="1">
                <a:tableStyleId>{00A15C55-8517-42AA-B614-E9B94910E393}</a:tableStyleId>
              </a:tblPr>
              <a:tblGrid>
                <a:gridCol w="3505200">
                  <a:extLst>
                    <a:ext uri="{9D8B030D-6E8A-4147-A177-3AD203B41FA5}">
                      <a16:colId xmlns:a16="http://schemas.microsoft.com/office/drawing/2014/main" val="20000"/>
                    </a:ext>
                  </a:extLst>
                </a:gridCol>
              </a:tblGrid>
              <a:tr h="457200">
                <a:tc>
                  <a:txBody>
                    <a:bodyPr/>
                    <a:lstStyle/>
                    <a:p>
                      <a:r>
                        <a:rPr lang="en-US" dirty="0" err="1" smtClean="0"/>
                        <a:t>TransactionHistoryArchive</a:t>
                      </a:r>
                      <a:endParaRPr lang="en-US" dirty="0"/>
                    </a:p>
                  </a:txBody>
                  <a:tcPr/>
                </a:tc>
                <a:extLst>
                  <a:ext uri="{0D108BD9-81ED-4DB2-BD59-A6C34878D82A}">
                    <a16:rowId xmlns:a16="http://schemas.microsoft.com/office/drawing/2014/main" val="10000"/>
                  </a:ext>
                </a:extLst>
              </a:tr>
              <a:tr h="446123">
                <a:tc>
                  <a:txBody>
                    <a:bodyPr/>
                    <a:lstStyle/>
                    <a:p>
                      <a:r>
                        <a:rPr lang="en-US" dirty="0" smtClean="0"/>
                        <a:t>Partition 1        &lt;    Sep 1,’03</a:t>
                      </a:r>
                      <a:endParaRPr lang="en-US" dirty="0"/>
                    </a:p>
                  </a:txBody>
                  <a:tcPr/>
                </a:tc>
                <a:extLst>
                  <a:ext uri="{0D108BD9-81ED-4DB2-BD59-A6C34878D82A}">
                    <a16:rowId xmlns:a16="http://schemas.microsoft.com/office/drawing/2014/main" val="10001"/>
                  </a:ext>
                </a:extLst>
              </a:tr>
              <a:tr h="446123">
                <a:tc>
                  <a:txBody>
                    <a:bodyPr/>
                    <a:lstStyle/>
                    <a:p>
                      <a:r>
                        <a:rPr lang="en-US" dirty="0" smtClean="0"/>
                        <a:t>Partition 2              </a:t>
                      </a:r>
                      <a:r>
                        <a:rPr lang="en-US" baseline="0" dirty="0" smtClean="0"/>
                        <a:t> </a:t>
                      </a:r>
                      <a:r>
                        <a:rPr lang="en-US" dirty="0" smtClean="0"/>
                        <a:t>Sep ’03 </a:t>
                      </a:r>
                      <a:endParaRPr lang="en-US" dirty="0"/>
                    </a:p>
                  </a:txBody>
                  <a:tcPr/>
                </a:tc>
                <a:extLst>
                  <a:ext uri="{0D108BD9-81ED-4DB2-BD59-A6C34878D82A}">
                    <a16:rowId xmlns:a16="http://schemas.microsoft.com/office/drawing/2014/main" val="10002"/>
                  </a:ext>
                </a:extLst>
              </a:tr>
              <a:tr h="446123">
                <a:tc>
                  <a:txBody>
                    <a:bodyPr/>
                    <a:lstStyle/>
                    <a:p>
                      <a:r>
                        <a:rPr lang="en-US" dirty="0" smtClean="0"/>
                        <a:t>Partition 3        &gt;= Oct 1,</a:t>
                      </a:r>
                      <a:r>
                        <a:rPr lang="en-US" baseline="0" dirty="0" smtClean="0"/>
                        <a:t> ’03</a:t>
                      </a:r>
                      <a:endParaRPr lang="en-US" dirty="0"/>
                    </a:p>
                  </a:txBody>
                  <a:tcPr/>
                </a:tc>
                <a:extLst>
                  <a:ext uri="{0D108BD9-81ED-4DB2-BD59-A6C34878D82A}">
                    <a16:rowId xmlns:a16="http://schemas.microsoft.com/office/drawing/2014/main" val="10003"/>
                  </a:ext>
                </a:extLst>
              </a:tr>
            </a:tbl>
          </a:graphicData>
        </a:graphic>
      </p:graphicFrame>
      <p:cxnSp>
        <p:nvCxnSpPr>
          <p:cNvPr id="16" name="Elbow Connector 15"/>
          <p:cNvCxnSpPr>
            <a:stCxn id="10" idx="2"/>
            <a:endCxn id="13" idx="1"/>
          </p:cNvCxnSpPr>
          <p:nvPr/>
        </p:nvCxnSpPr>
        <p:spPr>
          <a:xfrm rot="16200000" flipH="1">
            <a:off x="5911502" y="4091074"/>
            <a:ext cx="1080935" cy="76208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4801835" y="1752600"/>
            <a:ext cx="20311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6857751" y="5026504"/>
            <a:ext cx="3505449" cy="459896"/>
          </a:xfrm>
          <a:prstGeom prst="rect">
            <a:avLst/>
          </a:prstGeom>
          <a:noFill/>
          <a:ln w="50800" cmpd="sng">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a:solidFill>
                <a:sysClr val="windowText" lastClr="000000"/>
              </a:solidFill>
            </a:endParaRPr>
          </a:p>
        </p:txBody>
      </p:sp>
    </p:spTree>
    <p:extLst>
      <p:ext uri="{BB962C8B-B14F-4D97-AF65-F5344CB8AC3E}">
        <p14:creationId xmlns:p14="http://schemas.microsoft.com/office/powerpoint/2010/main" val="3899724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914400" lvl="2" indent="0">
              <a:buNone/>
            </a:pPr>
            <a:endParaRPr lang="en-US" dirty="0" smtClean="0"/>
          </a:p>
          <a:p>
            <a:pPr marL="457200" lvl="1" indent="0">
              <a:buNone/>
            </a:pPr>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graphicFrame>
        <p:nvGraphicFramePr>
          <p:cNvPr id="6" name="Table 5"/>
          <p:cNvGraphicFramePr>
            <a:graphicFrameLocks noGrp="1"/>
          </p:cNvGraphicFramePr>
          <p:nvPr>
            <p:extLst/>
          </p:nvPr>
        </p:nvGraphicFramePr>
        <p:xfrm>
          <a:off x="1954479" y="1225722"/>
          <a:ext cx="2819400" cy="2225040"/>
        </p:xfrm>
        <a:graphic>
          <a:graphicData uri="http://schemas.openxmlformats.org/drawingml/2006/table">
            <a:tbl>
              <a:tblPr firstRow="1" bandRow="1">
                <a:tableStyleId>{00A15C55-8517-42AA-B614-E9B94910E393}</a:tableStyleId>
              </a:tblPr>
              <a:tblGrid>
                <a:gridCol w="2819400">
                  <a:extLst>
                    <a:ext uri="{9D8B030D-6E8A-4147-A177-3AD203B41FA5}">
                      <a16:colId xmlns:a16="http://schemas.microsoft.com/office/drawing/2014/main" val="20000"/>
                    </a:ext>
                  </a:extLst>
                </a:gridCol>
              </a:tblGrid>
              <a:tr h="370840">
                <a:tc>
                  <a:txBody>
                    <a:bodyPr/>
                    <a:lstStyle/>
                    <a:p>
                      <a:r>
                        <a:rPr lang="en-US" dirty="0" err="1" smtClean="0"/>
                        <a:t>TransactionHistory</a:t>
                      </a:r>
                      <a:endParaRPr lang="en-US" dirty="0"/>
                    </a:p>
                  </a:txBody>
                  <a:tcPr/>
                </a:tc>
                <a:extLst>
                  <a:ext uri="{0D108BD9-81ED-4DB2-BD59-A6C34878D82A}">
                    <a16:rowId xmlns:a16="http://schemas.microsoft.com/office/drawing/2014/main" val="10000"/>
                  </a:ext>
                </a:extLst>
              </a:tr>
              <a:tr h="370840">
                <a:tc>
                  <a:txBody>
                    <a:bodyPr/>
                    <a:lstStyle/>
                    <a:p>
                      <a:r>
                        <a:rPr lang="en-US" dirty="0" smtClean="0"/>
                        <a:t>Partition 1             Sep ‘03</a:t>
                      </a:r>
                      <a:endParaRPr lang="en-US" dirty="0"/>
                    </a:p>
                  </a:txBody>
                  <a:tcPr/>
                </a:tc>
                <a:extLst>
                  <a:ext uri="{0D108BD9-81ED-4DB2-BD59-A6C34878D82A}">
                    <a16:rowId xmlns:a16="http://schemas.microsoft.com/office/drawing/2014/main" val="10001"/>
                  </a:ext>
                </a:extLst>
              </a:tr>
              <a:tr h="370840">
                <a:tc>
                  <a:txBody>
                    <a:bodyPr/>
                    <a:lstStyle/>
                    <a:p>
                      <a:r>
                        <a:rPr lang="en-US" dirty="0" smtClean="0"/>
                        <a:t>Partition 2             Oct</a:t>
                      </a:r>
                      <a:r>
                        <a:rPr lang="en-US" baseline="0" dirty="0" smtClean="0"/>
                        <a:t> ’03</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extLst>
                  <a:ext uri="{0D108BD9-81ED-4DB2-BD59-A6C34878D82A}">
                    <a16:rowId xmlns:a16="http://schemas.microsoft.com/office/drawing/2014/main" val="10004"/>
                  </a:ext>
                </a:extLst>
              </a:tr>
              <a:tr h="370840">
                <a:tc>
                  <a:txBody>
                    <a:bodyPr/>
                    <a:lstStyle/>
                    <a:p>
                      <a:r>
                        <a:rPr lang="en-US" dirty="0" smtClean="0"/>
                        <a:t>Partition</a:t>
                      </a:r>
                      <a:r>
                        <a:rPr lang="en-US" baseline="0" dirty="0" smtClean="0"/>
                        <a:t> 12   &gt;=Aug 1 ‘04             </a:t>
                      </a:r>
                      <a:endParaRPr lang="en-US" dirty="0"/>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2331844" y="3562317"/>
            <a:ext cx="7478164" cy="369332"/>
          </a:xfrm>
          <a:prstGeom prst="rect">
            <a:avLst/>
          </a:prstGeom>
          <a:noFill/>
          <a:ln>
            <a:solidFill>
              <a:schemeClr val="tx1"/>
            </a:solidFill>
          </a:ln>
        </p:spPr>
        <p:txBody>
          <a:bodyPr wrap="square" rtlCol="0">
            <a:spAutoFit/>
          </a:bodyPr>
          <a:lstStyle/>
          <a:p>
            <a:pPr>
              <a:buSzPct val="110000"/>
            </a:pPr>
            <a:r>
              <a:rPr lang="en-US" dirty="0"/>
              <a:t>ALTER PARTITION FUNCTION MYPF2() MERGE RANGE(‘10/01/2003’)</a:t>
            </a:r>
          </a:p>
        </p:txBody>
      </p:sp>
      <p:graphicFrame>
        <p:nvGraphicFramePr>
          <p:cNvPr id="12" name="Table 11"/>
          <p:cNvGraphicFramePr>
            <a:graphicFrameLocks noGrp="1"/>
          </p:cNvGraphicFramePr>
          <p:nvPr>
            <p:extLst/>
          </p:nvPr>
        </p:nvGraphicFramePr>
        <p:xfrm>
          <a:off x="2007424" y="4101312"/>
          <a:ext cx="2819400" cy="2225040"/>
        </p:xfrm>
        <a:graphic>
          <a:graphicData uri="http://schemas.openxmlformats.org/drawingml/2006/table">
            <a:tbl>
              <a:tblPr firstRow="1" bandRow="1">
                <a:tableStyleId>{00A15C55-8517-42AA-B614-E9B94910E393}</a:tableStyleId>
              </a:tblPr>
              <a:tblGrid>
                <a:gridCol w="2819400">
                  <a:extLst>
                    <a:ext uri="{9D8B030D-6E8A-4147-A177-3AD203B41FA5}">
                      <a16:colId xmlns:a16="http://schemas.microsoft.com/office/drawing/2014/main" val="20000"/>
                    </a:ext>
                  </a:extLst>
                </a:gridCol>
              </a:tblGrid>
              <a:tr h="370840">
                <a:tc>
                  <a:txBody>
                    <a:bodyPr/>
                    <a:lstStyle/>
                    <a:p>
                      <a:r>
                        <a:rPr lang="en-US" dirty="0" smtClean="0"/>
                        <a:t>Transaction History</a:t>
                      </a:r>
                      <a:endParaRPr lang="en-US" dirty="0"/>
                    </a:p>
                  </a:txBody>
                  <a:tcPr/>
                </a:tc>
                <a:extLst>
                  <a:ext uri="{0D108BD9-81ED-4DB2-BD59-A6C34878D82A}">
                    <a16:rowId xmlns:a16="http://schemas.microsoft.com/office/drawing/2014/main" val="10000"/>
                  </a:ext>
                </a:extLst>
              </a:tr>
              <a:tr h="370840">
                <a:tc>
                  <a:txBody>
                    <a:bodyPr/>
                    <a:lstStyle/>
                    <a:p>
                      <a:r>
                        <a:rPr lang="en-US" dirty="0" smtClean="0"/>
                        <a:t>Partition 1             Sep ‘03</a:t>
                      </a:r>
                      <a:endParaRPr lang="en-US" dirty="0"/>
                    </a:p>
                  </a:txBody>
                  <a:tcPr/>
                </a:tc>
                <a:extLst>
                  <a:ext uri="{0D108BD9-81ED-4DB2-BD59-A6C34878D82A}">
                    <a16:rowId xmlns:a16="http://schemas.microsoft.com/office/drawing/2014/main" val="10001"/>
                  </a:ext>
                </a:extLst>
              </a:tr>
              <a:tr h="370840">
                <a:tc>
                  <a:txBody>
                    <a:bodyPr/>
                    <a:lstStyle/>
                    <a:p>
                      <a:r>
                        <a:rPr lang="en-US" dirty="0" smtClean="0"/>
                        <a:t>Partition 2             Oct</a:t>
                      </a:r>
                      <a:r>
                        <a:rPr lang="en-US" baseline="0" dirty="0" smtClean="0"/>
                        <a:t> ’03</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extLst>
                  <a:ext uri="{0D108BD9-81ED-4DB2-BD59-A6C34878D82A}">
                    <a16:rowId xmlns:a16="http://schemas.microsoft.com/office/drawing/2014/main" val="10004"/>
                  </a:ext>
                </a:extLst>
              </a:tr>
              <a:tr h="370840">
                <a:tc>
                  <a:txBody>
                    <a:bodyPr/>
                    <a:lstStyle/>
                    <a:p>
                      <a:r>
                        <a:rPr lang="en-US" dirty="0" smtClean="0"/>
                        <a:t>Partition</a:t>
                      </a:r>
                      <a:r>
                        <a:rPr lang="en-US" baseline="0" dirty="0" smtClean="0"/>
                        <a:t> 12   &gt;=Aug 1 ‘04             </a:t>
                      </a:r>
                      <a:endParaRPr lang="en-US" dirty="0"/>
                    </a:p>
                  </a:txBody>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nvPr>
        </p:nvGraphicFramePr>
        <p:xfrm>
          <a:off x="6833011" y="4114801"/>
          <a:ext cx="3505200" cy="1795569"/>
        </p:xfrm>
        <a:graphic>
          <a:graphicData uri="http://schemas.openxmlformats.org/drawingml/2006/table">
            <a:tbl>
              <a:tblPr firstRow="1" bandRow="1">
                <a:tableStyleId>{00A15C55-8517-42AA-B614-E9B94910E393}</a:tableStyleId>
              </a:tblPr>
              <a:tblGrid>
                <a:gridCol w="3505200">
                  <a:extLst>
                    <a:ext uri="{9D8B030D-6E8A-4147-A177-3AD203B41FA5}">
                      <a16:colId xmlns:a16="http://schemas.microsoft.com/office/drawing/2014/main" val="20000"/>
                    </a:ext>
                  </a:extLst>
                </a:gridCol>
              </a:tblGrid>
              <a:tr h="457200">
                <a:tc>
                  <a:txBody>
                    <a:bodyPr/>
                    <a:lstStyle/>
                    <a:p>
                      <a:r>
                        <a:rPr lang="en-US" dirty="0" smtClean="0"/>
                        <a:t>Transaction History Archive</a:t>
                      </a:r>
                      <a:endParaRPr lang="en-US" dirty="0"/>
                    </a:p>
                  </a:txBody>
                  <a:tcPr/>
                </a:tc>
                <a:extLst>
                  <a:ext uri="{0D108BD9-81ED-4DB2-BD59-A6C34878D82A}">
                    <a16:rowId xmlns:a16="http://schemas.microsoft.com/office/drawing/2014/main" val="10000"/>
                  </a:ext>
                </a:extLst>
              </a:tr>
              <a:tr h="446123">
                <a:tc>
                  <a:txBody>
                    <a:bodyPr/>
                    <a:lstStyle/>
                    <a:p>
                      <a:r>
                        <a:rPr lang="en-US" dirty="0" smtClean="0"/>
                        <a:t>Partition 1        &lt;    Sep 1,’03</a:t>
                      </a:r>
                      <a:endParaRPr lang="en-US" dirty="0"/>
                    </a:p>
                  </a:txBody>
                  <a:tcPr/>
                </a:tc>
                <a:extLst>
                  <a:ext uri="{0D108BD9-81ED-4DB2-BD59-A6C34878D82A}">
                    <a16:rowId xmlns:a16="http://schemas.microsoft.com/office/drawing/2014/main" val="10001"/>
                  </a:ext>
                </a:extLst>
              </a:tr>
              <a:tr h="446123">
                <a:tc>
                  <a:txBody>
                    <a:bodyPr/>
                    <a:lstStyle/>
                    <a:p>
                      <a:r>
                        <a:rPr lang="en-US" dirty="0" smtClean="0"/>
                        <a:t>Partition 2              </a:t>
                      </a:r>
                      <a:r>
                        <a:rPr lang="en-US" baseline="0" dirty="0" smtClean="0"/>
                        <a:t> </a:t>
                      </a:r>
                      <a:r>
                        <a:rPr lang="en-US" dirty="0" smtClean="0"/>
                        <a:t>Sep ‘03 </a:t>
                      </a:r>
                      <a:endParaRPr lang="en-US" dirty="0"/>
                    </a:p>
                  </a:txBody>
                  <a:tcPr/>
                </a:tc>
                <a:extLst>
                  <a:ext uri="{0D108BD9-81ED-4DB2-BD59-A6C34878D82A}">
                    <a16:rowId xmlns:a16="http://schemas.microsoft.com/office/drawing/2014/main" val="10002"/>
                  </a:ext>
                </a:extLst>
              </a:tr>
              <a:tr h="446123">
                <a:tc>
                  <a:txBody>
                    <a:bodyPr/>
                    <a:lstStyle/>
                    <a:p>
                      <a:r>
                        <a:rPr lang="en-US" dirty="0" smtClean="0"/>
                        <a:t>Partition 3        &gt;= Oct 1,</a:t>
                      </a:r>
                      <a:r>
                        <a:rPr lang="en-US" baseline="0" dirty="0" smtClean="0"/>
                        <a:t> ’03</a:t>
                      </a:r>
                      <a:endParaRPr lang="en-US" dirty="0"/>
                    </a:p>
                  </a:txBody>
                  <a:tcPr/>
                </a:tc>
                <a:extLst>
                  <a:ext uri="{0D108BD9-81ED-4DB2-BD59-A6C34878D82A}">
                    <a16:rowId xmlns:a16="http://schemas.microsoft.com/office/drawing/2014/main" val="10003"/>
                  </a:ext>
                </a:extLst>
              </a:tr>
            </a:tbl>
          </a:graphicData>
        </a:graphic>
      </p:graphicFrame>
      <p:cxnSp>
        <p:nvCxnSpPr>
          <p:cNvPr id="16" name="Elbow Connector 15"/>
          <p:cNvCxnSpPr>
            <a:stCxn id="10" idx="2"/>
          </p:cNvCxnSpPr>
          <p:nvPr/>
        </p:nvCxnSpPr>
        <p:spPr>
          <a:xfrm rot="5400000">
            <a:off x="4895296" y="3836953"/>
            <a:ext cx="1080934" cy="1270326"/>
          </a:xfrm>
          <a:prstGeom prst="bentConnector2">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4" name="Table 13"/>
          <p:cNvGraphicFramePr>
            <a:graphicFrameLocks noGrp="1"/>
          </p:cNvGraphicFramePr>
          <p:nvPr>
            <p:extLst/>
          </p:nvPr>
        </p:nvGraphicFramePr>
        <p:xfrm>
          <a:off x="6870616" y="1295401"/>
          <a:ext cx="3505200" cy="1795569"/>
        </p:xfrm>
        <a:graphic>
          <a:graphicData uri="http://schemas.openxmlformats.org/drawingml/2006/table">
            <a:tbl>
              <a:tblPr firstRow="1" bandRow="1">
                <a:tableStyleId>{00A15C55-8517-42AA-B614-E9B94910E393}</a:tableStyleId>
              </a:tblPr>
              <a:tblGrid>
                <a:gridCol w="3505200">
                  <a:extLst>
                    <a:ext uri="{9D8B030D-6E8A-4147-A177-3AD203B41FA5}">
                      <a16:colId xmlns:a16="http://schemas.microsoft.com/office/drawing/2014/main" val="20000"/>
                    </a:ext>
                  </a:extLst>
                </a:gridCol>
              </a:tblGrid>
              <a:tr h="457200">
                <a:tc>
                  <a:txBody>
                    <a:bodyPr/>
                    <a:lstStyle/>
                    <a:p>
                      <a:r>
                        <a:rPr lang="en-US" dirty="0" err="1" smtClean="0"/>
                        <a:t>TransactionHistoryArchive</a:t>
                      </a:r>
                      <a:endParaRPr lang="en-US" dirty="0"/>
                    </a:p>
                  </a:txBody>
                  <a:tcPr/>
                </a:tc>
                <a:extLst>
                  <a:ext uri="{0D108BD9-81ED-4DB2-BD59-A6C34878D82A}">
                    <a16:rowId xmlns:a16="http://schemas.microsoft.com/office/drawing/2014/main" val="10000"/>
                  </a:ext>
                </a:extLst>
              </a:tr>
              <a:tr h="446123">
                <a:tc>
                  <a:txBody>
                    <a:bodyPr/>
                    <a:lstStyle/>
                    <a:p>
                      <a:r>
                        <a:rPr lang="en-US" dirty="0" smtClean="0"/>
                        <a:t>Partition 1        &lt;    Sep 1,’03</a:t>
                      </a:r>
                      <a:endParaRPr lang="en-US" dirty="0"/>
                    </a:p>
                  </a:txBody>
                  <a:tcPr/>
                </a:tc>
                <a:extLst>
                  <a:ext uri="{0D108BD9-81ED-4DB2-BD59-A6C34878D82A}">
                    <a16:rowId xmlns:a16="http://schemas.microsoft.com/office/drawing/2014/main" val="10001"/>
                  </a:ext>
                </a:extLst>
              </a:tr>
              <a:tr h="446123">
                <a:tc>
                  <a:txBody>
                    <a:bodyPr/>
                    <a:lstStyle/>
                    <a:p>
                      <a:r>
                        <a:rPr lang="en-US" dirty="0" smtClean="0"/>
                        <a:t>Partition 2              </a:t>
                      </a:r>
                      <a:r>
                        <a:rPr lang="en-US" baseline="0" dirty="0" smtClean="0"/>
                        <a:t> </a:t>
                      </a:r>
                      <a:r>
                        <a:rPr lang="en-US" dirty="0" smtClean="0"/>
                        <a:t>Sep ‘03 </a:t>
                      </a:r>
                      <a:endParaRPr lang="en-US" dirty="0"/>
                    </a:p>
                  </a:txBody>
                  <a:tcPr/>
                </a:tc>
                <a:extLst>
                  <a:ext uri="{0D108BD9-81ED-4DB2-BD59-A6C34878D82A}">
                    <a16:rowId xmlns:a16="http://schemas.microsoft.com/office/drawing/2014/main" val="10002"/>
                  </a:ext>
                </a:extLst>
              </a:tr>
              <a:tr h="446123">
                <a:tc>
                  <a:txBody>
                    <a:bodyPr/>
                    <a:lstStyle/>
                    <a:p>
                      <a:r>
                        <a:rPr lang="en-US" dirty="0" smtClean="0"/>
                        <a:t>Partition 3        &gt;= Oct 1,</a:t>
                      </a:r>
                      <a:r>
                        <a:rPr lang="en-US" baseline="0" dirty="0" smtClean="0"/>
                        <a:t> ’03</a:t>
                      </a:r>
                      <a:endParaRPr lang="en-US" dirty="0"/>
                    </a:p>
                  </a:txBody>
                  <a:tcPr/>
                </a:tc>
                <a:extLst>
                  <a:ext uri="{0D108BD9-81ED-4DB2-BD59-A6C34878D82A}">
                    <a16:rowId xmlns:a16="http://schemas.microsoft.com/office/drawing/2014/main" val="10003"/>
                  </a:ext>
                </a:extLst>
              </a:tr>
            </a:tbl>
          </a:graphicData>
        </a:graphic>
      </p:graphicFrame>
      <p:sp>
        <p:nvSpPr>
          <p:cNvPr id="15" name="TextBox 14"/>
          <p:cNvSpPr txBox="1"/>
          <p:nvPr/>
        </p:nvSpPr>
        <p:spPr>
          <a:xfrm>
            <a:off x="2131621" y="383417"/>
            <a:ext cx="7926779" cy="646331"/>
          </a:xfrm>
          <a:prstGeom prst="rect">
            <a:avLst/>
          </a:prstGeom>
          <a:noFill/>
          <a:ln>
            <a:solidFill>
              <a:schemeClr val="tx1"/>
            </a:solidFill>
          </a:ln>
        </p:spPr>
        <p:txBody>
          <a:bodyPr wrap="square" rtlCol="0">
            <a:spAutoFit/>
          </a:bodyPr>
          <a:lstStyle/>
          <a:p>
            <a:pPr>
              <a:buSzPct val="110000"/>
            </a:pPr>
            <a:r>
              <a:rPr lang="en-US" dirty="0"/>
              <a:t>ALTER TABLE </a:t>
            </a:r>
            <a:r>
              <a:rPr lang="en-US" dirty="0" err="1"/>
              <a:t>TransactionHistory</a:t>
            </a:r>
            <a:r>
              <a:rPr lang="en-US" dirty="0"/>
              <a:t> SWITCH PARTITION 1 to </a:t>
            </a:r>
            <a:r>
              <a:rPr lang="en-US" dirty="0" err="1"/>
              <a:t>TransactionHistoryArchive</a:t>
            </a:r>
            <a:r>
              <a:rPr lang="en-US" dirty="0"/>
              <a:t> PARTITION 2</a:t>
            </a:r>
          </a:p>
        </p:txBody>
      </p:sp>
      <p:cxnSp>
        <p:nvCxnSpPr>
          <p:cNvPr id="17" name="Elbow Connector 16"/>
          <p:cNvCxnSpPr/>
          <p:nvPr/>
        </p:nvCxnSpPr>
        <p:spPr>
          <a:xfrm>
            <a:off x="4800601" y="1828800"/>
            <a:ext cx="2032411" cy="609600"/>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1981200" y="4472116"/>
            <a:ext cx="2819400" cy="785684"/>
          </a:xfrm>
          <a:prstGeom prst="rect">
            <a:avLst/>
          </a:prstGeom>
          <a:noFill/>
          <a:ln w="50800" cmpd="sng">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a:solidFill>
                <a:sysClr val="windowText" lastClr="000000"/>
              </a:solidFill>
            </a:endParaRPr>
          </a:p>
        </p:txBody>
      </p:sp>
      <p:sp>
        <p:nvSpPr>
          <p:cNvPr id="22" name="Rectangle 21"/>
          <p:cNvSpPr/>
          <p:nvPr/>
        </p:nvSpPr>
        <p:spPr>
          <a:xfrm>
            <a:off x="1981200" y="1652716"/>
            <a:ext cx="2819400" cy="328484"/>
          </a:xfrm>
          <a:prstGeom prst="rect">
            <a:avLst/>
          </a:prstGeom>
          <a:noFill/>
          <a:ln w="50800" cmpd="sng">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a:solidFill>
                <a:sysClr val="windowText" lastClr="000000"/>
              </a:solidFill>
            </a:endParaRPr>
          </a:p>
        </p:txBody>
      </p:sp>
      <p:sp>
        <p:nvSpPr>
          <p:cNvPr id="23" name="Rectangle 22"/>
          <p:cNvSpPr/>
          <p:nvPr/>
        </p:nvSpPr>
        <p:spPr>
          <a:xfrm>
            <a:off x="6891398" y="2157417"/>
            <a:ext cx="3471802" cy="509583"/>
          </a:xfrm>
          <a:prstGeom prst="rect">
            <a:avLst/>
          </a:prstGeom>
          <a:noFill/>
          <a:ln w="50800" cmpd="sng">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a:solidFill>
                <a:sysClr val="windowText" lastClr="000000"/>
              </a:solidFill>
            </a:endParaRPr>
          </a:p>
        </p:txBody>
      </p:sp>
    </p:spTree>
    <p:extLst>
      <p:ext uri="{BB962C8B-B14F-4D97-AF65-F5344CB8AC3E}">
        <p14:creationId xmlns:p14="http://schemas.microsoft.com/office/powerpoint/2010/main" val="37665091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914400" lvl="2" indent="0">
              <a:buNone/>
            </a:pPr>
            <a:endParaRPr lang="en-US" dirty="0" smtClean="0"/>
          </a:p>
          <a:p>
            <a:pPr marL="457200" lvl="1" indent="0">
              <a:buNone/>
            </a:pPr>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graphicFrame>
        <p:nvGraphicFramePr>
          <p:cNvPr id="6" name="Table 5"/>
          <p:cNvGraphicFramePr>
            <a:graphicFrameLocks noGrp="1"/>
          </p:cNvGraphicFramePr>
          <p:nvPr>
            <p:extLst/>
          </p:nvPr>
        </p:nvGraphicFramePr>
        <p:xfrm>
          <a:off x="1954479" y="1225722"/>
          <a:ext cx="2819400" cy="2225040"/>
        </p:xfrm>
        <a:graphic>
          <a:graphicData uri="http://schemas.openxmlformats.org/drawingml/2006/table">
            <a:tbl>
              <a:tblPr firstRow="1" bandRow="1">
                <a:tableStyleId>{00A15C55-8517-42AA-B614-E9B94910E393}</a:tableStyleId>
              </a:tblPr>
              <a:tblGrid>
                <a:gridCol w="2819400">
                  <a:extLst>
                    <a:ext uri="{9D8B030D-6E8A-4147-A177-3AD203B41FA5}">
                      <a16:colId xmlns:a16="http://schemas.microsoft.com/office/drawing/2014/main" val="20000"/>
                    </a:ext>
                  </a:extLst>
                </a:gridCol>
              </a:tblGrid>
              <a:tr h="370840">
                <a:tc>
                  <a:txBody>
                    <a:bodyPr/>
                    <a:lstStyle/>
                    <a:p>
                      <a:r>
                        <a:rPr lang="en-US" dirty="0" err="1" smtClean="0"/>
                        <a:t>TransactionHistory</a:t>
                      </a:r>
                      <a:endParaRPr lang="en-US" dirty="0"/>
                    </a:p>
                  </a:txBody>
                  <a:tcPr/>
                </a:tc>
                <a:extLst>
                  <a:ext uri="{0D108BD9-81ED-4DB2-BD59-A6C34878D82A}">
                    <a16:rowId xmlns:a16="http://schemas.microsoft.com/office/drawing/2014/main" val="10000"/>
                  </a:ext>
                </a:extLst>
              </a:tr>
              <a:tr h="370840">
                <a:tc>
                  <a:txBody>
                    <a:bodyPr/>
                    <a:lstStyle/>
                    <a:p>
                      <a:r>
                        <a:rPr lang="en-US" dirty="0" smtClean="0"/>
                        <a:t>Partition 1             Sep ‘03</a:t>
                      </a:r>
                      <a:endParaRPr lang="en-US" dirty="0"/>
                    </a:p>
                  </a:txBody>
                  <a:tcPr/>
                </a:tc>
                <a:extLst>
                  <a:ext uri="{0D108BD9-81ED-4DB2-BD59-A6C34878D82A}">
                    <a16:rowId xmlns:a16="http://schemas.microsoft.com/office/drawing/2014/main" val="10001"/>
                  </a:ext>
                </a:extLst>
              </a:tr>
              <a:tr h="370840">
                <a:tc>
                  <a:txBody>
                    <a:bodyPr/>
                    <a:lstStyle/>
                    <a:p>
                      <a:r>
                        <a:rPr lang="en-US" dirty="0" smtClean="0"/>
                        <a:t>Partition 2             Oct</a:t>
                      </a:r>
                      <a:r>
                        <a:rPr lang="en-US" baseline="0" dirty="0" smtClean="0"/>
                        <a:t> ’03</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extLst>
                  <a:ext uri="{0D108BD9-81ED-4DB2-BD59-A6C34878D82A}">
                    <a16:rowId xmlns:a16="http://schemas.microsoft.com/office/drawing/2014/main" val="10004"/>
                  </a:ext>
                </a:extLst>
              </a:tr>
              <a:tr h="370840">
                <a:tc>
                  <a:txBody>
                    <a:bodyPr/>
                    <a:lstStyle/>
                    <a:p>
                      <a:r>
                        <a:rPr lang="en-US" dirty="0" smtClean="0"/>
                        <a:t>Partition</a:t>
                      </a:r>
                      <a:r>
                        <a:rPr lang="en-US" baseline="0" dirty="0" smtClean="0"/>
                        <a:t> 12   &gt;=Aug 1 ‘04             </a:t>
                      </a:r>
                      <a:endParaRPr lang="en-US" dirty="0"/>
                    </a:p>
                  </a:txBody>
                  <a:tcPr/>
                </a:tc>
                <a:extLst>
                  <a:ext uri="{0D108BD9-81ED-4DB2-BD59-A6C34878D82A}">
                    <a16:rowId xmlns:a16="http://schemas.microsoft.com/office/drawing/2014/main" val="10005"/>
                  </a:ext>
                </a:extLst>
              </a:tr>
            </a:tbl>
          </a:graphicData>
        </a:graphic>
      </p:graphicFrame>
      <p:sp>
        <p:nvSpPr>
          <p:cNvPr id="10" name="TextBox 9"/>
          <p:cNvSpPr txBox="1"/>
          <p:nvPr/>
        </p:nvSpPr>
        <p:spPr>
          <a:xfrm>
            <a:off x="2331844" y="3562317"/>
            <a:ext cx="7478164" cy="369332"/>
          </a:xfrm>
          <a:prstGeom prst="rect">
            <a:avLst/>
          </a:prstGeom>
          <a:noFill/>
          <a:ln>
            <a:solidFill>
              <a:schemeClr val="tx1"/>
            </a:solidFill>
          </a:ln>
        </p:spPr>
        <p:txBody>
          <a:bodyPr wrap="square" rtlCol="0">
            <a:spAutoFit/>
          </a:bodyPr>
          <a:lstStyle/>
          <a:p>
            <a:pPr>
              <a:buSzPct val="110000"/>
            </a:pPr>
            <a:r>
              <a:rPr lang="en-US" dirty="0"/>
              <a:t>ALTER PARTITION FUNCTION MYPF2() SPLIT RANGE(‘09/01/2004’)</a:t>
            </a:r>
          </a:p>
        </p:txBody>
      </p:sp>
      <p:graphicFrame>
        <p:nvGraphicFramePr>
          <p:cNvPr id="12" name="Table 11"/>
          <p:cNvGraphicFramePr>
            <a:graphicFrameLocks noGrp="1"/>
          </p:cNvGraphicFramePr>
          <p:nvPr>
            <p:extLst/>
          </p:nvPr>
        </p:nvGraphicFramePr>
        <p:xfrm>
          <a:off x="2007424" y="4101312"/>
          <a:ext cx="2819400" cy="2225040"/>
        </p:xfrm>
        <a:graphic>
          <a:graphicData uri="http://schemas.openxmlformats.org/drawingml/2006/table">
            <a:tbl>
              <a:tblPr firstRow="1" bandRow="1">
                <a:tableStyleId>{00A15C55-8517-42AA-B614-E9B94910E393}</a:tableStyleId>
              </a:tblPr>
              <a:tblGrid>
                <a:gridCol w="2819400">
                  <a:extLst>
                    <a:ext uri="{9D8B030D-6E8A-4147-A177-3AD203B41FA5}">
                      <a16:colId xmlns:a16="http://schemas.microsoft.com/office/drawing/2014/main" val="20000"/>
                    </a:ext>
                  </a:extLst>
                </a:gridCol>
              </a:tblGrid>
              <a:tr h="370840">
                <a:tc>
                  <a:txBody>
                    <a:bodyPr/>
                    <a:lstStyle/>
                    <a:p>
                      <a:r>
                        <a:rPr lang="en-US" dirty="0" smtClean="0"/>
                        <a:t>Transaction History</a:t>
                      </a:r>
                      <a:endParaRPr lang="en-US" dirty="0"/>
                    </a:p>
                  </a:txBody>
                  <a:tcPr/>
                </a:tc>
                <a:extLst>
                  <a:ext uri="{0D108BD9-81ED-4DB2-BD59-A6C34878D82A}">
                    <a16:rowId xmlns:a16="http://schemas.microsoft.com/office/drawing/2014/main" val="10000"/>
                  </a:ext>
                </a:extLst>
              </a:tr>
              <a:tr h="370840">
                <a:tc>
                  <a:txBody>
                    <a:bodyPr/>
                    <a:lstStyle/>
                    <a:p>
                      <a:r>
                        <a:rPr lang="en-US" dirty="0" smtClean="0"/>
                        <a:t>Partition 1             Oct ’03</a:t>
                      </a:r>
                      <a:endParaRPr lang="en-US" dirty="0"/>
                    </a:p>
                  </a:txBody>
                  <a:tcPr/>
                </a:tc>
                <a:extLst>
                  <a:ext uri="{0D108BD9-81ED-4DB2-BD59-A6C34878D82A}">
                    <a16:rowId xmlns:a16="http://schemas.microsoft.com/office/drawing/2014/main" val="10001"/>
                  </a:ext>
                </a:extLst>
              </a:tr>
              <a:tr h="370840">
                <a:tc>
                  <a:txBody>
                    <a:bodyPr/>
                    <a:lstStyle/>
                    <a:p>
                      <a:r>
                        <a:rPr lang="en-US" dirty="0" smtClean="0"/>
                        <a:t>Partition 2             Nov</a:t>
                      </a:r>
                      <a:r>
                        <a:rPr lang="en-US" baseline="0" dirty="0" smtClean="0"/>
                        <a:t> ’03</a:t>
                      </a:r>
                      <a:endParaRPr lang="en-US" dirty="0"/>
                    </a:p>
                  </a:txBody>
                  <a:tcPr/>
                </a:tc>
                <a:extLst>
                  <a:ext uri="{0D108BD9-81ED-4DB2-BD59-A6C34878D82A}">
                    <a16:rowId xmlns:a16="http://schemas.microsoft.com/office/drawing/2014/main" val="10002"/>
                  </a:ext>
                </a:extLst>
              </a:tr>
              <a:tr h="370840">
                <a:tc>
                  <a:txBody>
                    <a:bodyPr/>
                    <a:lstStyle/>
                    <a:p>
                      <a:r>
                        <a:rPr lang="en-US" dirty="0" smtClean="0"/>
                        <a:t>..……….</a:t>
                      </a:r>
                      <a:endParaRPr lang="en-US" dirty="0"/>
                    </a:p>
                  </a:txBody>
                  <a:tcPr/>
                </a:tc>
                <a:extLst>
                  <a:ext uri="{0D108BD9-81ED-4DB2-BD59-A6C34878D82A}">
                    <a16:rowId xmlns:a16="http://schemas.microsoft.com/office/drawing/2014/main" val="10003"/>
                  </a:ext>
                </a:extLst>
              </a:tr>
              <a:tr h="370840">
                <a:tc>
                  <a:txBody>
                    <a:bodyPr/>
                    <a:lstStyle/>
                    <a:p>
                      <a:r>
                        <a:rPr lang="en-US" dirty="0" smtClean="0"/>
                        <a:t>…………</a:t>
                      </a:r>
                      <a:endParaRPr lang="en-US" dirty="0"/>
                    </a:p>
                  </a:txBody>
                  <a:tcPr/>
                </a:tc>
                <a:extLst>
                  <a:ext uri="{0D108BD9-81ED-4DB2-BD59-A6C34878D82A}">
                    <a16:rowId xmlns:a16="http://schemas.microsoft.com/office/drawing/2014/main" val="10004"/>
                  </a:ext>
                </a:extLst>
              </a:tr>
              <a:tr h="370840">
                <a:tc>
                  <a:txBody>
                    <a:bodyPr/>
                    <a:lstStyle/>
                    <a:p>
                      <a:r>
                        <a:rPr lang="en-US" dirty="0" smtClean="0"/>
                        <a:t>Partition</a:t>
                      </a:r>
                      <a:r>
                        <a:rPr lang="en-US" baseline="0" dirty="0" smtClean="0"/>
                        <a:t> 12   &gt;=Sep 1 ‘04             </a:t>
                      </a:r>
                      <a:endParaRPr lang="en-US" dirty="0"/>
                    </a:p>
                  </a:txBody>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nvPr>
        </p:nvGraphicFramePr>
        <p:xfrm>
          <a:off x="6833011" y="4114800"/>
          <a:ext cx="3505200" cy="1349446"/>
        </p:xfrm>
        <a:graphic>
          <a:graphicData uri="http://schemas.openxmlformats.org/drawingml/2006/table">
            <a:tbl>
              <a:tblPr firstRow="1" bandRow="1">
                <a:tableStyleId>{00A15C55-8517-42AA-B614-E9B94910E393}</a:tableStyleId>
              </a:tblPr>
              <a:tblGrid>
                <a:gridCol w="3505200">
                  <a:extLst>
                    <a:ext uri="{9D8B030D-6E8A-4147-A177-3AD203B41FA5}">
                      <a16:colId xmlns:a16="http://schemas.microsoft.com/office/drawing/2014/main" val="20000"/>
                    </a:ext>
                  </a:extLst>
                </a:gridCol>
              </a:tblGrid>
              <a:tr h="457200">
                <a:tc>
                  <a:txBody>
                    <a:bodyPr/>
                    <a:lstStyle/>
                    <a:p>
                      <a:r>
                        <a:rPr lang="en-US" dirty="0" smtClean="0"/>
                        <a:t>Transaction History Archive</a:t>
                      </a:r>
                      <a:endParaRPr lang="en-US" dirty="0"/>
                    </a:p>
                  </a:txBody>
                  <a:tcPr/>
                </a:tc>
                <a:extLst>
                  <a:ext uri="{0D108BD9-81ED-4DB2-BD59-A6C34878D82A}">
                    <a16:rowId xmlns:a16="http://schemas.microsoft.com/office/drawing/2014/main" val="10000"/>
                  </a:ext>
                </a:extLst>
              </a:tr>
              <a:tr h="446123">
                <a:tc>
                  <a:txBody>
                    <a:bodyPr/>
                    <a:lstStyle/>
                    <a:p>
                      <a:r>
                        <a:rPr lang="en-US" dirty="0" smtClean="0"/>
                        <a:t>Partition 1        &lt;    Oct 1,’03</a:t>
                      </a:r>
                      <a:endParaRPr lang="en-US" dirty="0"/>
                    </a:p>
                  </a:txBody>
                  <a:tcPr/>
                </a:tc>
                <a:extLst>
                  <a:ext uri="{0D108BD9-81ED-4DB2-BD59-A6C34878D82A}">
                    <a16:rowId xmlns:a16="http://schemas.microsoft.com/office/drawing/2014/main" val="10001"/>
                  </a:ext>
                </a:extLst>
              </a:tr>
              <a:tr h="446123">
                <a:tc>
                  <a:txBody>
                    <a:bodyPr/>
                    <a:lstStyle/>
                    <a:p>
                      <a:r>
                        <a:rPr lang="en-US" dirty="0" smtClean="0"/>
                        <a:t>Partition 2        &gt;= Oct 1,</a:t>
                      </a:r>
                      <a:r>
                        <a:rPr lang="en-US" baseline="0" dirty="0" smtClean="0"/>
                        <a:t> ’03</a:t>
                      </a:r>
                      <a:endParaRPr lang="en-US" dirty="0"/>
                    </a:p>
                  </a:txBody>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nvPr>
        </p:nvGraphicFramePr>
        <p:xfrm>
          <a:off x="6870616" y="1295401"/>
          <a:ext cx="3505200" cy="1795569"/>
        </p:xfrm>
        <a:graphic>
          <a:graphicData uri="http://schemas.openxmlformats.org/drawingml/2006/table">
            <a:tbl>
              <a:tblPr firstRow="1" bandRow="1">
                <a:tableStyleId>{00A15C55-8517-42AA-B614-E9B94910E393}</a:tableStyleId>
              </a:tblPr>
              <a:tblGrid>
                <a:gridCol w="3505200">
                  <a:extLst>
                    <a:ext uri="{9D8B030D-6E8A-4147-A177-3AD203B41FA5}">
                      <a16:colId xmlns:a16="http://schemas.microsoft.com/office/drawing/2014/main" val="20000"/>
                    </a:ext>
                  </a:extLst>
                </a:gridCol>
              </a:tblGrid>
              <a:tr h="457200">
                <a:tc>
                  <a:txBody>
                    <a:bodyPr/>
                    <a:lstStyle/>
                    <a:p>
                      <a:r>
                        <a:rPr lang="en-US" dirty="0" err="1" smtClean="0"/>
                        <a:t>TransactionHistoryArchive</a:t>
                      </a:r>
                      <a:endParaRPr lang="en-US" dirty="0"/>
                    </a:p>
                  </a:txBody>
                  <a:tcPr/>
                </a:tc>
                <a:extLst>
                  <a:ext uri="{0D108BD9-81ED-4DB2-BD59-A6C34878D82A}">
                    <a16:rowId xmlns:a16="http://schemas.microsoft.com/office/drawing/2014/main" val="10000"/>
                  </a:ext>
                </a:extLst>
              </a:tr>
              <a:tr h="446123">
                <a:tc>
                  <a:txBody>
                    <a:bodyPr/>
                    <a:lstStyle/>
                    <a:p>
                      <a:r>
                        <a:rPr lang="en-US" dirty="0" smtClean="0"/>
                        <a:t>Partition 1        &lt;    Sep 1,’03</a:t>
                      </a:r>
                      <a:endParaRPr lang="en-US" dirty="0"/>
                    </a:p>
                  </a:txBody>
                  <a:tcPr/>
                </a:tc>
                <a:extLst>
                  <a:ext uri="{0D108BD9-81ED-4DB2-BD59-A6C34878D82A}">
                    <a16:rowId xmlns:a16="http://schemas.microsoft.com/office/drawing/2014/main" val="10001"/>
                  </a:ext>
                </a:extLst>
              </a:tr>
              <a:tr h="446123">
                <a:tc>
                  <a:txBody>
                    <a:bodyPr/>
                    <a:lstStyle/>
                    <a:p>
                      <a:r>
                        <a:rPr lang="en-US" dirty="0" smtClean="0"/>
                        <a:t>Partition 2              </a:t>
                      </a:r>
                      <a:r>
                        <a:rPr lang="en-US" baseline="0" dirty="0" smtClean="0"/>
                        <a:t> </a:t>
                      </a:r>
                      <a:r>
                        <a:rPr lang="en-US" dirty="0" smtClean="0"/>
                        <a:t>Sep ‘03 </a:t>
                      </a:r>
                      <a:endParaRPr lang="en-US" dirty="0"/>
                    </a:p>
                  </a:txBody>
                  <a:tcPr/>
                </a:tc>
                <a:extLst>
                  <a:ext uri="{0D108BD9-81ED-4DB2-BD59-A6C34878D82A}">
                    <a16:rowId xmlns:a16="http://schemas.microsoft.com/office/drawing/2014/main" val="10002"/>
                  </a:ext>
                </a:extLst>
              </a:tr>
              <a:tr h="446123">
                <a:tc>
                  <a:txBody>
                    <a:bodyPr/>
                    <a:lstStyle/>
                    <a:p>
                      <a:r>
                        <a:rPr lang="en-US" dirty="0" smtClean="0"/>
                        <a:t>Partition 3        &gt;= Oct 1,</a:t>
                      </a:r>
                      <a:r>
                        <a:rPr lang="en-US" baseline="0" dirty="0" smtClean="0"/>
                        <a:t> ’03</a:t>
                      </a:r>
                      <a:endParaRPr lang="en-US" dirty="0"/>
                    </a:p>
                  </a:txBody>
                  <a:tcPr/>
                </a:tc>
                <a:extLst>
                  <a:ext uri="{0D108BD9-81ED-4DB2-BD59-A6C34878D82A}">
                    <a16:rowId xmlns:a16="http://schemas.microsoft.com/office/drawing/2014/main" val="10003"/>
                  </a:ext>
                </a:extLst>
              </a:tr>
            </a:tbl>
          </a:graphicData>
        </a:graphic>
      </p:graphicFrame>
      <p:sp>
        <p:nvSpPr>
          <p:cNvPr id="21" name="Rectangle 20"/>
          <p:cNvSpPr/>
          <p:nvPr/>
        </p:nvSpPr>
        <p:spPr>
          <a:xfrm>
            <a:off x="1981200" y="5955442"/>
            <a:ext cx="2819400" cy="392842"/>
          </a:xfrm>
          <a:prstGeom prst="rect">
            <a:avLst/>
          </a:prstGeom>
          <a:noFill/>
          <a:ln w="50800" cmpd="sng">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a:solidFill>
                <a:sysClr val="windowText" lastClr="000000"/>
              </a:solidFill>
            </a:endParaRPr>
          </a:p>
        </p:txBody>
      </p:sp>
      <p:sp>
        <p:nvSpPr>
          <p:cNvPr id="23" name="Rectangle 22"/>
          <p:cNvSpPr/>
          <p:nvPr/>
        </p:nvSpPr>
        <p:spPr>
          <a:xfrm>
            <a:off x="6891398" y="1752601"/>
            <a:ext cx="3471802" cy="914399"/>
          </a:xfrm>
          <a:prstGeom prst="rect">
            <a:avLst/>
          </a:prstGeom>
          <a:noFill/>
          <a:ln w="50800" cmpd="sng">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a:solidFill>
                <a:sysClr val="windowText" lastClr="000000"/>
              </a:solidFill>
            </a:endParaRPr>
          </a:p>
        </p:txBody>
      </p:sp>
      <p:sp>
        <p:nvSpPr>
          <p:cNvPr id="18" name="TextBox 17"/>
          <p:cNvSpPr txBox="1"/>
          <p:nvPr/>
        </p:nvSpPr>
        <p:spPr>
          <a:xfrm>
            <a:off x="2077723" y="658298"/>
            <a:ext cx="7478164" cy="369332"/>
          </a:xfrm>
          <a:prstGeom prst="rect">
            <a:avLst/>
          </a:prstGeom>
          <a:noFill/>
          <a:ln>
            <a:solidFill>
              <a:schemeClr val="tx1"/>
            </a:solidFill>
          </a:ln>
        </p:spPr>
        <p:txBody>
          <a:bodyPr wrap="square" rtlCol="0">
            <a:spAutoFit/>
          </a:bodyPr>
          <a:lstStyle/>
          <a:p>
            <a:pPr>
              <a:buSzPct val="110000"/>
            </a:pPr>
            <a:r>
              <a:rPr lang="en-US" dirty="0"/>
              <a:t>ALTER PARTITION FUNCTION MYPF1() MERGE RANGE(‘09/01/2003’)</a:t>
            </a:r>
          </a:p>
        </p:txBody>
      </p:sp>
      <p:cxnSp>
        <p:nvCxnSpPr>
          <p:cNvPr id="9" name="Elbow Connector 8"/>
          <p:cNvCxnSpPr>
            <a:stCxn id="18" idx="2"/>
            <a:endCxn id="14" idx="1"/>
          </p:cNvCxnSpPr>
          <p:nvPr/>
        </p:nvCxnSpPr>
        <p:spPr>
          <a:xfrm rot="16200000" flipH="1">
            <a:off x="5760933" y="1083502"/>
            <a:ext cx="1165554" cy="1053811"/>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7" name="Elbow Connector 26"/>
          <p:cNvCxnSpPr>
            <a:stCxn id="10" idx="2"/>
          </p:cNvCxnSpPr>
          <p:nvPr/>
        </p:nvCxnSpPr>
        <p:spPr>
          <a:xfrm rot="5400000">
            <a:off x="4325656" y="4406593"/>
            <a:ext cx="2220214" cy="1270326"/>
          </a:xfrm>
          <a:prstGeom prst="bentConnector3">
            <a:avLst>
              <a:gd name="adj1" fmla="val 99743"/>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74732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Sliding Window Scenario using Enhanced Partition Wizard</a:t>
            </a:r>
            <a:endParaRPr lang="en-US" dirty="0"/>
          </a:p>
        </p:txBody>
      </p:sp>
      <p:sp>
        <p:nvSpPr>
          <p:cNvPr id="7" name="Subtitle 6"/>
          <p:cNvSpPr>
            <a:spLocks noGrp="1"/>
          </p:cNvSpPr>
          <p:nvPr>
            <p:ph idx="1"/>
          </p:nvPr>
        </p:nvSpPr>
        <p:spPr/>
        <p:txBody>
          <a:bodyPr/>
          <a:lstStyle/>
          <a:p>
            <a:r>
              <a:rPr lang="en-US" dirty="0" smtClean="0"/>
              <a:t>Creating Partitions using Partition Wizard using SSMS</a:t>
            </a:r>
          </a:p>
          <a:p>
            <a:r>
              <a:rPr lang="en-US" dirty="0" smtClean="0"/>
              <a:t>Create Aligned Indexes </a:t>
            </a:r>
          </a:p>
          <a:p>
            <a:r>
              <a:rPr lang="en-US" dirty="0" smtClean="0"/>
              <a:t>Switch Out partition </a:t>
            </a:r>
            <a:r>
              <a:rPr lang="en-US" dirty="0"/>
              <a:t>using the wizard</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124841830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Demonstration - Partitioning</a:t>
            </a:r>
            <a:endParaRPr lang="en-US" dirty="0"/>
          </a:p>
        </p:txBody>
      </p:sp>
      <p:sp>
        <p:nvSpPr>
          <p:cNvPr id="4" name="Slide Number Placeholder 3"/>
          <p:cNvSpPr>
            <a:spLocks noGrp="1"/>
          </p:cNvSpPr>
          <p:nvPr>
            <p:ph type="sldNum" sz="quarter" idx="14"/>
          </p:nvPr>
        </p:nvSpPr>
        <p:spPr/>
        <p:txBody>
          <a:bodyPr/>
          <a:lstStyle/>
          <a:p>
            <a:pPr>
              <a:defRPr/>
            </a:pPr>
            <a:fld id="{6716AF58-E252-4531-9AFB-5E7A7A5F2997}" type="slidenum">
              <a:rPr lang="en-US" smtClean="0"/>
              <a:pPr>
                <a:defRPr/>
              </a:pPr>
              <a:t>14</a:t>
            </a:fld>
            <a:endParaRPr lang="en-US"/>
          </a:p>
        </p:txBody>
      </p:sp>
    </p:spTree>
    <p:extLst>
      <p:ext uri="{BB962C8B-B14F-4D97-AF65-F5344CB8AC3E}">
        <p14:creationId xmlns:p14="http://schemas.microsoft.com/office/powerpoint/2010/main" val="10841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buNone/>
            </a:pPr>
            <a:r>
              <a:rPr lang="en-US" dirty="0" smtClean="0"/>
              <a:t>Demonstration – Sliding Window </a:t>
            </a:r>
            <a:endParaRPr lang="en-US" dirty="0"/>
          </a:p>
        </p:txBody>
      </p:sp>
    </p:spTree>
    <p:extLst>
      <p:ext uri="{BB962C8B-B14F-4D97-AF65-F5344CB8AC3E}">
        <p14:creationId xmlns:p14="http://schemas.microsoft.com/office/powerpoint/2010/main" val="1173813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2014 - Single Partition Online Index Rebuild</a:t>
            </a:r>
            <a:endParaRPr lang="en-US" dirty="0"/>
          </a:p>
        </p:txBody>
      </p:sp>
      <p:graphicFrame>
        <p:nvGraphicFramePr>
          <p:cNvPr id="5" name="Content Placeholder 4"/>
          <p:cNvGraphicFramePr>
            <a:graphicFrameLocks noGrp="1"/>
          </p:cNvGraphicFramePr>
          <p:nvPr>
            <p:ph sz="quarter" idx="13"/>
            <p:extLst/>
          </p:nvPr>
        </p:nvGraphicFramePr>
        <p:xfrm>
          <a:off x="4572000" y="1143000"/>
          <a:ext cx="7010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294967295"/>
          </p:nvPr>
        </p:nvSpPr>
        <p:spPr>
          <a:xfrm>
            <a:off x="9354008" y="6492876"/>
            <a:ext cx="2844800" cy="365125"/>
          </a:xfrm>
          <a:prstGeom prst="rect">
            <a:avLst/>
          </a:prstGeom>
        </p:spPr>
        <p:txBody>
          <a:bodyPr/>
          <a:lstStyle/>
          <a:p>
            <a:fld id="{74A398B2-5A34-1A4A-811E-F4027282568C}" type="slidenum">
              <a:rPr lang="en-US" smtClean="0"/>
              <a:pPr/>
              <a:t>16</a:t>
            </a:fld>
            <a:endParaRPr lang="en-US" dirty="0"/>
          </a:p>
        </p:txBody>
      </p:sp>
    </p:spTree>
    <p:extLst>
      <p:ext uri="{BB962C8B-B14F-4D97-AF65-F5344CB8AC3E}">
        <p14:creationId xmlns:p14="http://schemas.microsoft.com/office/powerpoint/2010/main" val="106222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Demonstration – Online Index Rebuild for Single Partition.</a:t>
            </a:r>
            <a:endParaRPr lang="en-US" dirty="0"/>
          </a:p>
        </p:txBody>
      </p:sp>
      <p:sp>
        <p:nvSpPr>
          <p:cNvPr id="4" name="Slide Number Placeholder 3"/>
          <p:cNvSpPr>
            <a:spLocks noGrp="1"/>
          </p:cNvSpPr>
          <p:nvPr>
            <p:ph type="sldNum" sz="quarter" idx="14"/>
          </p:nvPr>
        </p:nvSpPr>
        <p:spPr/>
        <p:txBody>
          <a:bodyPr/>
          <a:lstStyle/>
          <a:p>
            <a:pPr>
              <a:defRPr/>
            </a:pPr>
            <a:fld id="{6716AF58-E252-4531-9AFB-5E7A7A5F2997}" type="slidenum">
              <a:rPr lang="en-US" smtClean="0"/>
              <a:pPr>
                <a:defRPr/>
              </a:pPr>
              <a:t>17</a:t>
            </a:fld>
            <a:endParaRPr lang="en-US"/>
          </a:p>
        </p:txBody>
      </p:sp>
    </p:spTree>
    <p:extLst>
      <p:ext uri="{BB962C8B-B14F-4D97-AF65-F5344CB8AC3E}">
        <p14:creationId xmlns:p14="http://schemas.microsoft.com/office/powerpoint/2010/main" val="351012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 Performance Guidelines </a:t>
            </a:r>
            <a:endParaRPr lang="en-US" dirty="0"/>
          </a:p>
        </p:txBody>
      </p:sp>
      <p:sp>
        <p:nvSpPr>
          <p:cNvPr id="3" name="Content Placeholder 2"/>
          <p:cNvSpPr>
            <a:spLocks noGrp="1"/>
          </p:cNvSpPr>
          <p:nvPr>
            <p:ph sz="quarter" idx="13"/>
          </p:nvPr>
        </p:nvSpPr>
        <p:spPr>
          <a:xfrm>
            <a:off x="3657600" y="1143000"/>
            <a:ext cx="7924800" cy="4953000"/>
          </a:xfrm>
        </p:spPr>
        <p:txBody>
          <a:bodyPr>
            <a:normAutofit/>
          </a:bodyPr>
          <a:lstStyle/>
          <a:p>
            <a:r>
              <a:rPr lang="en-US" sz="2400" dirty="0" smtClean="0"/>
              <a:t>Memory Usage and Guidelines</a:t>
            </a:r>
          </a:p>
          <a:p>
            <a:endParaRPr lang="en-US" sz="2400" dirty="0"/>
          </a:p>
          <a:p>
            <a:r>
              <a:rPr lang="en-US" sz="2400" dirty="0" smtClean="0"/>
              <a:t>Partitioned Index Operations</a:t>
            </a:r>
          </a:p>
          <a:p>
            <a:endParaRPr lang="en-US" sz="2400" dirty="0"/>
          </a:p>
          <a:p>
            <a:r>
              <a:rPr lang="en-US" sz="2400" dirty="0" smtClean="0"/>
              <a:t>DBCC Commands</a:t>
            </a:r>
          </a:p>
          <a:p>
            <a:endParaRPr lang="en-US" sz="2400" dirty="0"/>
          </a:p>
          <a:p>
            <a:r>
              <a:rPr lang="en-US" sz="2400" dirty="0" smtClean="0"/>
              <a:t>Queries</a:t>
            </a:r>
          </a:p>
          <a:p>
            <a:endParaRPr lang="en-US" sz="2400" dirty="0"/>
          </a:p>
        </p:txBody>
      </p:sp>
      <p:sp>
        <p:nvSpPr>
          <p:cNvPr id="4" name="Slide Number Placeholder 3"/>
          <p:cNvSpPr>
            <a:spLocks noGrp="1"/>
          </p:cNvSpPr>
          <p:nvPr>
            <p:ph type="sldNum" sz="quarter" idx="14"/>
          </p:nvPr>
        </p:nvSpPr>
        <p:spPr/>
        <p:txBody>
          <a:bodyPr/>
          <a:lstStyle/>
          <a:p>
            <a:pPr>
              <a:defRPr/>
            </a:pPr>
            <a:fld id="{6716AF58-E252-4531-9AFB-5E7A7A5F2997}" type="slidenum">
              <a:rPr lang="en-US" smtClean="0"/>
              <a:pPr>
                <a:defRPr/>
              </a:pPr>
              <a:t>18</a:t>
            </a:fld>
            <a:endParaRPr lang="en-US"/>
          </a:p>
        </p:txBody>
      </p:sp>
    </p:spTree>
    <p:extLst>
      <p:ext uri="{BB962C8B-B14F-4D97-AF65-F5344CB8AC3E}">
        <p14:creationId xmlns:p14="http://schemas.microsoft.com/office/powerpoint/2010/main" val="235173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505200" y="1143000"/>
            <a:ext cx="7543800" cy="1219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dirty="0" smtClean="0">
                <a:solidFill>
                  <a:schemeClr val="tx1"/>
                </a:solidFill>
              </a:rPr>
              <a:t>Partitioned Table Parallelism</a:t>
            </a:r>
            <a:endParaRPr lang="en-US" dirty="0">
              <a:solidFill>
                <a:schemeClr val="tx1"/>
              </a:solidFill>
            </a:endParaRPr>
          </a:p>
        </p:txBody>
      </p:sp>
      <p:sp>
        <p:nvSpPr>
          <p:cNvPr id="5" name="Rectangle 4"/>
          <p:cNvSpPr/>
          <p:nvPr/>
        </p:nvSpPr>
        <p:spPr>
          <a:xfrm>
            <a:off x="3657600" y="1316736"/>
            <a:ext cx="1371600"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5169408" y="1307592"/>
            <a:ext cx="1395984"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6667500" y="1307592"/>
            <a:ext cx="1333500"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595047" y="1316736"/>
            <a:ext cx="1273302"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8119577" y="1307592"/>
            <a:ext cx="1338605"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6214577" y="522732"/>
            <a:ext cx="3810000" cy="381000"/>
          </a:xfrm>
          <a:prstGeom prst="rect">
            <a:avLst/>
          </a:prstGeom>
          <a:noFill/>
        </p:spPr>
        <p:txBody>
          <a:bodyPr wrap="square" rtlCol="0">
            <a:spAutoFit/>
          </a:bodyPr>
          <a:lstStyle/>
          <a:p>
            <a:r>
              <a:rPr lang="en-US" b="1" dirty="0" smtClean="0"/>
              <a:t>Partitioned Table</a:t>
            </a:r>
            <a:endParaRPr lang="en-US" b="1" dirty="0"/>
          </a:p>
        </p:txBody>
      </p:sp>
      <p:sp>
        <p:nvSpPr>
          <p:cNvPr id="15" name="TextBox 14"/>
          <p:cNvSpPr txBox="1"/>
          <p:nvPr/>
        </p:nvSpPr>
        <p:spPr>
          <a:xfrm>
            <a:off x="4035495" y="1719389"/>
            <a:ext cx="571500" cy="381000"/>
          </a:xfrm>
          <a:prstGeom prst="rect">
            <a:avLst/>
          </a:prstGeom>
          <a:noFill/>
        </p:spPr>
        <p:txBody>
          <a:bodyPr wrap="square" rtlCol="0">
            <a:spAutoFit/>
          </a:bodyPr>
          <a:lstStyle/>
          <a:p>
            <a:r>
              <a:rPr lang="en-US" b="1" dirty="0" smtClean="0"/>
              <a:t>P1</a:t>
            </a:r>
            <a:endParaRPr lang="en-US" b="1" dirty="0"/>
          </a:p>
        </p:txBody>
      </p:sp>
      <p:sp>
        <p:nvSpPr>
          <p:cNvPr id="16" name="TextBox 15"/>
          <p:cNvSpPr txBox="1"/>
          <p:nvPr/>
        </p:nvSpPr>
        <p:spPr>
          <a:xfrm>
            <a:off x="5543550" y="1726692"/>
            <a:ext cx="571500" cy="369332"/>
          </a:xfrm>
          <a:prstGeom prst="rect">
            <a:avLst/>
          </a:prstGeom>
          <a:noFill/>
        </p:spPr>
        <p:txBody>
          <a:bodyPr wrap="square" rtlCol="0">
            <a:spAutoFit/>
          </a:bodyPr>
          <a:lstStyle/>
          <a:p>
            <a:r>
              <a:rPr lang="en-US" b="1" dirty="0" smtClean="0"/>
              <a:t>P2</a:t>
            </a:r>
            <a:endParaRPr lang="en-US" b="1" dirty="0"/>
          </a:p>
        </p:txBody>
      </p:sp>
      <p:sp>
        <p:nvSpPr>
          <p:cNvPr id="17" name="TextBox 16"/>
          <p:cNvSpPr txBox="1"/>
          <p:nvPr/>
        </p:nvSpPr>
        <p:spPr>
          <a:xfrm>
            <a:off x="6957060" y="1725802"/>
            <a:ext cx="571500" cy="369332"/>
          </a:xfrm>
          <a:prstGeom prst="rect">
            <a:avLst/>
          </a:prstGeom>
          <a:noFill/>
        </p:spPr>
        <p:txBody>
          <a:bodyPr wrap="square" rtlCol="0">
            <a:spAutoFit/>
          </a:bodyPr>
          <a:lstStyle/>
          <a:p>
            <a:r>
              <a:rPr lang="en-US" b="1" dirty="0" smtClean="0"/>
              <a:t>P3</a:t>
            </a:r>
            <a:endParaRPr lang="en-US" b="1" dirty="0"/>
          </a:p>
        </p:txBody>
      </p:sp>
      <p:sp>
        <p:nvSpPr>
          <p:cNvPr id="18" name="TextBox 17"/>
          <p:cNvSpPr txBox="1"/>
          <p:nvPr/>
        </p:nvSpPr>
        <p:spPr>
          <a:xfrm>
            <a:off x="8458200" y="1734312"/>
            <a:ext cx="571500" cy="369332"/>
          </a:xfrm>
          <a:prstGeom prst="rect">
            <a:avLst/>
          </a:prstGeom>
          <a:noFill/>
        </p:spPr>
        <p:txBody>
          <a:bodyPr wrap="square" rtlCol="0">
            <a:spAutoFit/>
          </a:bodyPr>
          <a:lstStyle/>
          <a:p>
            <a:r>
              <a:rPr lang="en-US" b="1" dirty="0" smtClean="0"/>
              <a:t>P4</a:t>
            </a:r>
            <a:endParaRPr lang="en-US" b="1" dirty="0"/>
          </a:p>
        </p:txBody>
      </p:sp>
      <p:sp>
        <p:nvSpPr>
          <p:cNvPr id="19" name="TextBox 18"/>
          <p:cNvSpPr txBox="1"/>
          <p:nvPr/>
        </p:nvSpPr>
        <p:spPr>
          <a:xfrm>
            <a:off x="10052247" y="1714134"/>
            <a:ext cx="571500" cy="381000"/>
          </a:xfrm>
          <a:prstGeom prst="rect">
            <a:avLst/>
          </a:prstGeom>
          <a:noFill/>
        </p:spPr>
        <p:txBody>
          <a:bodyPr wrap="square" rtlCol="0">
            <a:spAutoFit/>
          </a:bodyPr>
          <a:lstStyle/>
          <a:p>
            <a:r>
              <a:rPr lang="en-US" b="1" dirty="0" smtClean="0"/>
              <a:t>P5</a:t>
            </a:r>
            <a:endParaRPr lang="en-US" b="1" dirty="0"/>
          </a:p>
        </p:txBody>
      </p:sp>
      <p:sp>
        <p:nvSpPr>
          <p:cNvPr id="21" name="TextBox 20"/>
          <p:cNvSpPr txBox="1"/>
          <p:nvPr/>
        </p:nvSpPr>
        <p:spPr>
          <a:xfrm>
            <a:off x="3262254" y="2994398"/>
            <a:ext cx="3303138" cy="369332"/>
          </a:xfrm>
          <a:prstGeom prst="rect">
            <a:avLst/>
          </a:prstGeom>
          <a:noFill/>
          <a:ln>
            <a:solidFill>
              <a:schemeClr val="accent1">
                <a:shade val="95000"/>
                <a:satMod val="105000"/>
              </a:schemeClr>
            </a:solidFill>
          </a:ln>
        </p:spPr>
        <p:txBody>
          <a:bodyPr wrap="square" rtlCol="0">
            <a:spAutoFit/>
          </a:bodyPr>
          <a:lstStyle/>
          <a:p>
            <a:r>
              <a:rPr lang="en-US" dirty="0" smtClean="0"/>
              <a:t>Query1 – Touches Only P2</a:t>
            </a:r>
            <a:endParaRPr lang="en-US" dirty="0"/>
          </a:p>
        </p:txBody>
      </p:sp>
      <p:cxnSp>
        <p:nvCxnSpPr>
          <p:cNvPr id="23" name="Straight Arrow Connector 22"/>
          <p:cNvCxnSpPr/>
          <p:nvPr/>
        </p:nvCxnSpPr>
        <p:spPr>
          <a:xfrm flipV="1">
            <a:off x="4606995" y="2473731"/>
            <a:ext cx="562413" cy="574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31308" y="975361"/>
            <a:ext cx="1491939" cy="15544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7305532" y="2994398"/>
            <a:ext cx="4048268" cy="369332"/>
          </a:xfrm>
          <a:prstGeom prst="rect">
            <a:avLst/>
          </a:prstGeom>
          <a:noFill/>
          <a:ln>
            <a:solidFill>
              <a:schemeClr val="accent1">
                <a:shade val="95000"/>
                <a:satMod val="105000"/>
              </a:schemeClr>
            </a:solidFill>
          </a:ln>
        </p:spPr>
        <p:txBody>
          <a:bodyPr wrap="square" rtlCol="0">
            <a:spAutoFit/>
          </a:bodyPr>
          <a:lstStyle/>
          <a:p>
            <a:r>
              <a:rPr lang="en-US" dirty="0" smtClean="0"/>
              <a:t>Query2 – Touches Only P3, P4 and P5</a:t>
            </a:r>
            <a:endParaRPr lang="en-US" dirty="0"/>
          </a:p>
        </p:txBody>
      </p:sp>
      <p:cxnSp>
        <p:nvCxnSpPr>
          <p:cNvPr id="26" name="Straight Arrow Connector 25"/>
          <p:cNvCxnSpPr>
            <a:stCxn id="25" idx="0"/>
          </p:cNvCxnSpPr>
          <p:nvPr/>
        </p:nvCxnSpPr>
        <p:spPr>
          <a:xfrm flipH="1" flipV="1">
            <a:off x="9091613" y="2473731"/>
            <a:ext cx="238053" cy="520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7417308" y="998491"/>
            <a:ext cx="3083052" cy="15313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4421943" y="3417401"/>
            <a:ext cx="4036257" cy="373049"/>
          </a:xfrm>
          <a:prstGeom prst="rect">
            <a:avLst/>
          </a:prstGeom>
          <a:noFill/>
        </p:spPr>
        <p:txBody>
          <a:bodyPr wrap="square" rtlCol="0">
            <a:spAutoFit/>
          </a:bodyPr>
          <a:lstStyle/>
          <a:p>
            <a:r>
              <a:rPr lang="en-US" b="1" dirty="0" smtClean="0"/>
              <a:t>Older Execution Plan – SQL 2005</a:t>
            </a:r>
            <a:endParaRPr lang="en-US" b="1" dirty="0"/>
          </a:p>
        </p:txBody>
      </p:sp>
      <p:sp>
        <p:nvSpPr>
          <p:cNvPr id="34" name="Rectangle 33"/>
          <p:cNvSpPr/>
          <p:nvPr/>
        </p:nvSpPr>
        <p:spPr>
          <a:xfrm>
            <a:off x="1633290" y="4387345"/>
            <a:ext cx="1371600"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Rectangle 34"/>
          <p:cNvSpPr/>
          <p:nvPr/>
        </p:nvSpPr>
        <p:spPr>
          <a:xfrm>
            <a:off x="3145098" y="4378201"/>
            <a:ext cx="1395984"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2011185" y="4789998"/>
            <a:ext cx="571500" cy="381000"/>
          </a:xfrm>
          <a:prstGeom prst="rect">
            <a:avLst/>
          </a:prstGeom>
          <a:noFill/>
        </p:spPr>
        <p:txBody>
          <a:bodyPr wrap="square" rtlCol="0">
            <a:spAutoFit/>
          </a:bodyPr>
          <a:lstStyle/>
          <a:p>
            <a:r>
              <a:rPr lang="en-US" b="1" dirty="0" smtClean="0"/>
              <a:t>P1</a:t>
            </a:r>
            <a:endParaRPr lang="en-US" b="1" dirty="0"/>
          </a:p>
        </p:txBody>
      </p:sp>
      <p:sp>
        <p:nvSpPr>
          <p:cNvPr id="40" name="TextBox 39"/>
          <p:cNvSpPr txBox="1"/>
          <p:nvPr/>
        </p:nvSpPr>
        <p:spPr>
          <a:xfrm>
            <a:off x="3519240" y="4797301"/>
            <a:ext cx="571500" cy="369332"/>
          </a:xfrm>
          <a:prstGeom prst="rect">
            <a:avLst/>
          </a:prstGeom>
          <a:noFill/>
        </p:spPr>
        <p:txBody>
          <a:bodyPr wrap="square" rtlCol="0">
            <a:spAutoFit/>
          </a:bodyPr>
          <a:lstStyle/>
          <a:p>
            <a:r>
              <a:rPr lang="en-US" b="1" dirty="0" smtClean="0"/>
              <a:t>P2</a:t>
            </a:r>
            <a:endParaRPr lang="en-US" b="1" dirty="0"/>
          </a:p>
        </p:txBody>
      </p:sp>
      <p:sp>
        <p:nvSpPr>
          <p:cNvPr id="44" name="Rectangle 43"/>
          <p:cNvSpPr/>
          <p:nvPr/>
        </p:nvSpPr>
        <p:spPr>
          <a:xfrm>
            <a:off x="3106998" y="4045970"/>
            <a:ext cx="1491939" cy="15544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1472451" y="4225801"/>
            <a:ext cx="3329235" cy="1219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7" name="Straight Arrow Connector 46"/>
          <p:cNvCxnSpPr/>
          <p:nvPr/>
        </p:nvCxnSpPr>
        <p:spPr>
          <a:xfrm flipV="1">
            <a:off x="3353886" y="5600450"/>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3763404" y="5592505"/>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4073214" y="5600450"/>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4445070" y="5618115"/>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6373368" y="4205664"/>
            <a:ext cx="4507992" cy="1219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5" name="Rectangle 64"/>
          <p:cNvSpPr/>
          <p:nvPr/>
        </p:nvSpPr>
        <p:spPr>
          <a:xfrm>
            <a:off x="6499860" y="4370256"/>
            <a:ext cx="1333500"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6" name="Rectangle 65"/>
          <p:cNvSpPr/>
          <p:nvPr/>
        </p:nvSpPr>
        <p:spPr>
          <a:xfrm>
            <a:off x="9427407" y="4379400"/>
            <a:ext cx="1273302"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7" name="Rectangle 66"/>
          <p:cNvSpPr/>
          <p:nvPr/>
        </p:nvSpPr>
        <p:spPr>
          <a:xfrm>
            <a:off x="7951937" y="4370256"/>
            <a:ext cx="1338605"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0" name="TextBox 69"/>
          <p:cNvSpPr txBox="1"/>
          <p:nvPr/>
        </p:nvSpPr>
        <p:spPr>
          <a:xfrm>
            <a:off x="6789420" y="4788466"/>
            <a:ext cx="571500" cy="369332"/>
          </a:xfrm>
          <a:prstGeom prst="rect">
            <a:avLst/>
          </a:prstGeom>
          <a:noFill/>
        </p:spPr>
        <p:txBody>
          <a:bodyPr wrap="square" rtlCol="0">
            <a:spAutoFit/>
          </a:bodyPr>
          <a:lstStyle/>
          <a:p>
            <a:r>
              <a:rPr lang="en-US" b="1" dirty="0" smtClean="0"/>
              <a:t>P3</a:t>
            </a:r>
            <a:endParaRPr lang="en-US" b="1" dirty="0"/>
          </a:p>
        </p:txBody>
      </p:sp>
      <p:sp>
        <p:nvSpPr>
          <p:cNvPr id="71" name="TextBox 70"/>
          <p:cNvSpPr txBox="1"/>
          <p:nvPr/>
        </p:nvSpPr>
        <p:spPr>
          <a:xfrm>
            <a:off x="8290560" y="4796976"/>
            <a:ext cx="571500" cy="369332"/>
          </a:xfrm>
          <a:prstGeom prst="rect">
            <a:avLst/>
          </a:prstGeom>
          <a:noFill/>
        </p:spPr>
        <p:txBody>
          <a:bodyPr wrap="square" rtlCol="0">
            <a:spAutoFit/>
          </a:bodyPr>
          <a:lstStyle/>
          <a:p>
            <a:r>
              <a:rPr lang="en-US" b="1" dirty="0" smtClean="0"/>
              <a:t>P4</a:t>
            </a:r>
            <a:endParaRPr lang="en-US" b="1" dirty="0"/>
          </a:p>
        </p:txBody>
      </p:sp>
      <p:sp>
        <p:nvSpPr>
          <p:cNvPr id="72" name="TextBox 71"/>
          <p:cNvSpPr txBox="1"/>
          <p:nvPr/>
        </p:nvSpPr>
        <p:spPr>
          <a:xfrm>
            <a:off x="9884607" y="4776798"/>
            <a:ext cx="571500" cy="381000"/>
          </a:xfrm>
          <a:prstGeom prst="rect">
            <a:avLst/>
          </a:prstGeom>
          <a:noFill/>
        </p:spPr>
        <p:txBody>
          <a:bodyPr wrap="square" rtlCol="0">
            <a:spAutoFit/>
          </a:bodyPr>
          <a:lstStyle/>
          <a:p>
            <a:r>
              <a:rPr lang="en-US" b="1" dirty="0" smtClean="0"/>
              <a:t>P5</a:t>
            </a:r>
            <a:endParaRPr lang="en-US" b="1" dirty="0"/>
          </a:p>
        </p:txBody>
      </p:sp>
      <p:sp>
        <p:nvSpPr>
          <p:cNvPr id="74" name="Rectangle 73"/>
          <p:cNvSpPr/>
          <p:nvPr/>
        </p:nvSpPr>
        <p:spPr>
          <a:xfrm>
            <a:off x="7249668" y="4061155"/>
            <a:ext cx="3083052" cy="15313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5" name="TextBox 74"/>
          <p:cNvSpPr txBox="1"/>
          <p:nvPr/>
        </p:nvSpPr>
        <p:spPr>
          <a:xfrm>
            <a:off x="1460259" y="5905250"/>
            <a:ext cx="4036257" cy="373049"/>
          </a:xfrm>
          <a:prstGeom prst="rect">
            <a:avLst/>
          </a:prstGeom>
          <a:noFill/>
        </p:spPr>
        <p:txBody>
          <a:bodyPr wrap="square" rtlCol="0">
            <a:spAutoFit/>
          </a:bodyPr>
          <a:lstStyle/>
          <a:p>
            <a:r>
              <a:rPr lang="en-US" b="1" dirty="0" smtClean="0"/>
              <a:t>Q1 Plan</a:t>
            </a:r>
            <a:endParaRPr lang="en-US" b="1" dirty="0"/>
          </a:p>
        </p:txBody>
      </p:sp>
      <p:sp>
        <p:nvSpPr>
          <p:cNvPr id="76" name="TextBox 75"/>
          <p:cNvSpPr txBox="1"/>
          <p:nvPr/>
        </p:nvSpPr>
        <p:spPr>
          <a:xfrm>
            <a:off x="6338698" y="6066678"/>
            <a:ext cx="4036257" cy="373049"/>
          </a:xfrm>
          <a:prstGeom prst="rect">
            <a:avLst/>
          </a:prstGeom>
          <a:noFill/>
        </p:spPr>
        <p:txBody>
          <a:bodyPr wrap="square" rtlCol="0">
            <a:spAutoFit/>
          </a:bodyPr>
          <a:lstStyle/>
          <a:p>
            <a:r>
              <a:rPr lang="en-US" b="1" dirty="0" smtClean="0"/>
              <a:t>Q2 Plan</a:t>
            </a:r>
            <a:endParaRPr lang="en-US" b="1" dirty="0"/>
          </a:p>
        </p:txBody>
      </p:sp>
      <p:cxnSp>
        <p:nvCxnSpPr>
          <p:cNvPr id="77" name="Straight Arrow Connector 76"/>
          <p:cNvCxnSpPr/>
          <p:nvPr/>
        </p:nvCxnSpPr>
        <p:spPr>
          <a:xfrm flipV="1">
            <a:off x="6995808" y="5305370"/>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V="1">
            <a:off x="10170357" y="5330980"/>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8576310" y="5330980"/>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68877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8" grpId="0" animBg="1"/>
      <p:bldP spid="9" grpId="0" animBg="1"/>
      <p:bldP spid="10" grpId="0" animBg="1"/>
      <p:bldP spid="11" grpId="0" animBg="1"/>
      <p:bldP spid="13" grpId="0"/>
      <p:bldP spid="15" grpId="0"/>
      <p:bldP spid="16" grpId="0"/>
      <p:bldP spid="17" grpId="0"/>
      <p:bldP spid="18" grpId="0"/>
      <p:bldP spid="19" grpId="0"/>
      <p:bldP spid="21" grpId="0" animBg="1"/>
      <p:bldP spid="24" grpId="0" animBg="1"/>
      <p:bldP spid="25" grpId="0" animBg="1"/>
      <p:bldP spid="27" grpId="0" animBg="1"/>
      <p:bldP spid="32" grpId="0"/>
      <p:bldP spid="34" grpId="0" animBg="1"/>
      <p:bldP spid="35" grpId="0" animBg="1"/>
      <p:bldP spid="39" grpId="0"/>
      <p:bldP spid="40" grpId="0"/>
      <p:bldP spid="44" grpId="0" animBg="1"/>
      <p:bldP spid="46" grpId="0" animBg="1"/>
      <p:bldP spid="62" grpId="0" animBg="1"/>
      <p:bldP spid="65" grpId="0" animBg="1"/>
      <p:bldP spid="66" grpId="0" animBg="1"/>
      <p:bldP spid="67" grpId="0" animBg="1"/>
      <p:bldP spid="70" grpId="0"/>
      <p:bldP spid="71" grpId="0"/>
      <p:bldP spid="72" grpId="0"/>
      <p:bldP spid="74" grpId="0" animBg="1"/>
      <p:bldP spid="75" grpId="0"/>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Why Partition Tables?</a:t>
            </a:r>
            <a:endParaRPr lang="en-US" dirty="0"/>
          </a:p>
        </p:txBody>
      </p:sp>
      <p:sp>
        <p:nvSpPr>
          <p:cNvPr id="10" name="Content Placeholder 9"/>
          <p:cNvSpPr>
            <a:spLocks noGrp="1"/>
          </p:cNvSpPr>
          <p:nvPr>
            <p:ph idx="1"/>
          </p:nvPr>
        </p:nvSpPr>
        <p:spPr/>
        <p:txBody>
          <a:bodyPr>
            <a:normAutofit/>
          </a:bodyPr>
          <a:lstStyle/>
          <a:p>
            <a:r>
              <a:rPr lang="en-US" dirty="0" smtClean="0"/>
              <a:t>Easier and efficient access of subsets of data</a:t>
            </a:r>
            <a:endParaRPr lang="en-US" dirty="0"/>
          </a:p>
          <a:p>
            <a:r>
              <a:rPr lang="en-US" dirty="0" smtClean="0"/>
              <a:t>Easier and quicker maintenance of data</a:t>
            </a:r>
          </a:p>
          <a:p>
            <a:r>
              <a:rPr lang="en-US" dirty="0" smtClean="0"/>
              <a:t>May improve query performance**</a:t>
            </a:r>
            <a:endParaRPr lang="en-US" dirty="0"/>
          </a:p>
          <a:p>
            <a:endParaRPr lang="en-US" dirty="0" smtClean="0"/>
          </a:p>
          <a:p>
            <a:endParaRPr lang="en-US" dirty="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
        <p:nvSpPr>
          <p:cNvPr id="5" name="TextBox 4"/>
          <p:cNvSpPr txBox="1"/>
          <p:nvPr/>
        </p:nvSpPr>
        <p:spPr>
          <a:xfrm>
            <a:off x="406400" y="5708749"/>
            <a:ext cx="7967782" cy="646331"/>
          </a:xfrm>
          <a:prstGeom prst="rect">
            <a:avLst/>
          </a:prstGeom>
          <a:noFill/>
          <a:ln>
            <a:solidFill>
              <a:schemeClr val="tx1"/>
            </a:solidFill>
          </a:ln>
        </p:spPr>
        <p:txBody>
          <a:bodyPr wrap="square" rtlCol="0">
            <a:spAutoFit/>
          </a:bodyPr>
          <a:lstStyle/>
          <a:p>
            <a:pPr>
              <a:buSzPct val="110000"/>
            </a:pPr>
            <a:r>
              <a:rPr lang="en-US" dirty="0" smtClean="0"/>
              <a:t>** Query Performance Improvement is based on types of queries or hardware configuration</a:t>
            </a:r>
          </a:p>
        </p:txBody>
      </p:sp>
    </p:spTree>
    <p:extLst>
      <p:ext uri="{BB962C8B-B14F-4D97-AF65-F5344CB8AC3E}">
        <p14:creationId xmlns:p14="http://schemas.microsoft.com/office/powerpoint/2010/main" val="397749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Partitioned Table Parallelism – Contd.</a:t>
            </a:r>
            <a:endParaRPr lang="en-US" dirty="0"/>
          </a:p>
        </p:txBody>
      </p:sp>
      <p:sp>
        <p:nvSpPr>
          <p:cNvPr id="4" name="Slide Number Placeholder 3"/>
          <p:cNvSpPr>
            <a:spLocks noGrp="1"/>
          </p:cNvSpPr>
          <p:nvPr>
            <p:ph type="sldNum" sz="quarter" idx="14"/>
          </p:nvPr>
        </p:nvSpPr>
        <p:spPr/>
        <p:txBody>
          <a:bodyPr/>
          <a:lstStyle/>
          <a:p>
            <a:pPr>
              <a:defRPr/>
            </a:pPr>
            <a:fld id="{6716AF58-E252-4531-9AFB-5E7A7A5F2997}" type="slidenum">
              <a:rPr lang="en-US" smtClean="0">
                <a:solidFill>
                  <a:schemeClr val="tx1"/>
                </a:solidFill>
              </a:rPr>
              <a:pPr>
                <a:defRPr/>
              </a:pPr>
              <a:t>20</a:t>
            </a:fld>
            <a:endParaRPr lang="en-US">
              <a:solidFill>
                <a:schemeClr val="tx1"/>
              </a:solidFill>
            </a:endParaRPr>
          </a:p>
        </p:txBody>
      </p:sp>
      <p:sp>
        <p:nvSpPr>
          <p:cNvPr id="5" name="Rectangle 4"/>
          <p:cNvSpPr/>
          <p:nvPr/>
        </p:nvSpPr>
        <p:spPr>
          <a:xfrm>
            <a:off x="3855282" y="1275899"/>
            <a:ext cx="1371600"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5367090" y="1266755"/>
            <a:ext cx="1395984"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233177" y="1678552"/>
            <a:ext cx="571500" cy="381000"/>
          </a:xfrm>
          <a:prstGeom prst="rect">
            <a:avLst/>
          </a:prstGeom>
          <a:noFill/>
        </p:spPr>
        <p:txBody>
          <a:bodyPr wrap="square" rtlCol="0">
            <a:spAutoFit/>
          </a:bodyPr>
          <a:lstStyle/>
          <a:p>
            <a:r>
              <a:rPr lang="en-US" b="1" dirty="0" smtClean="0"/>
              <a:t>P1</a:t>
            </a:r>
            <a:endParaRPr lang="en-US" b="1" dirty="0"/>
          </a:p>
        </p:txBody>
      </p:sp>
      <p:sp>
        <p:nvSpPr>
          <p:cNvPr id="8" name="TextBox 7"/>
          <p:cNvSpPr txBox="1"/>
          <p:nvPr/>
        </p:nvSpPr>
        <p:spPr>
          <a:xfrm>
            <a:off x="5741232" y="1685855"/>
            <a:ext cx="571500" cy="369332"/>
          </a:xfrm>
          <a:prstGeom prst="rect">
            <a:avLst/>
          </a:prstGeom>
          <a:noFill/>
        </p:spPr>
        <p:txBody>
          <a:bodyPr wrap="square" rtlCol="0">
            <a:spAutoFit/>
          </a:bodyPr>
          <a:lstStyle/>
          <a:p>
            <a:r>
              <a:rPr lang="en-US" b="1" dirty="0" smtClean="0"/>
              <a:t>P2</a:t>
            </a:r>
            <a:endParaRPr lang="en-US" b="1" dirty="0"/>
          </a:p>
        </p:txBody>
      </p:sp>
      <p:sp>
        <p:nvSpPr>
          <p:cNvPr id="9" name="Rectangle 8"/>
          <p:cNvSpPr/>
          <p:nvPr/>
        </p:nvSpPr>
        <p:spPr>
          <a:xfrm>
            <a:off x="5328990" y="934524"/>
            <a:ext cx="1491939" cy="15544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3694443" y="1114355"/>
            <a:ext cx="3329235" cy="1219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p:nvPr/>
        </p:nvCxnSpPr>
        <p:spPr>
          <a:xfrm flipV="1">
            <a:off x="5575878" y="2489004"/>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5985396" y="2481059"/>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295206" y="2489004"/>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6667062" y="2506669"/>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691764" y="3465429"/>
            <a:ext cx="4507992" cy="1219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3818256" y="3630021"/>
            <a:ext cx="1333500"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6745803" y="3639165"/>
            <a:ext cx="1273302"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5270333" y="3630021"/>
            <a:ext cx="1338605" cy="914400"/>
          </a:xfrm>
          <a:prstGeom prst="rect">
            <a:avLst/>
          </a:prstGeom>
          <a:gradFill>
            <a:gsLst>
              <a:gs pos="0">
                <a:schemeClr val="tx2">
                  <a:lumMod val="9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4107816" y="4048231"/>
            <a:ext cx="571500" cy="369332"/>
          </a:xfrm>
          <a:prstGeom prst="rect">
            <a:avLst/>
          </a:prstGeom>
          <a:noFill/>
        </p:spPr>
        <p:txBody>
          <a:bodyPr wrap="square" rtlCol="0">
            <a:spAutoFit/>
          </a:bodyPr>
          <a:lstStyle/>
          <a:p>
            <a:r>
              <a:rPr lang="en-US" b="1" dirty="0" smtClean="0"/>
              <a:t>P3</a:t>
            </a:r>
            <a:endParaRPr lang="en-US" b="1" dirty="0"/>
          </a:p>
        </p:txBody>
      </p:sp>
      <p:sp>
        <p:nvSpPr>
          <p:cNvPr id="20" name="TextBox 19"/>
          <p:cNvSpPr txBox="1"/>
          <p:nvPr/>
        </p:nvSpPr>
        <p:spPr>
          <a:xfrm>
            <a:off x="5608956" y="4056741"/>
            <a:ext cx="571500" cy="369332"/>
          </a:xfrm>
          <a:prstGeom prst="rect">
            <a:avLst/>
          </a:prstGeom>
          <a:noFill/>
        </p:spPr>
        <p:txBody>
          <a:bodyPr wrap="square" rtlCol="0">
            <a:spAutoFit/>
          </a:bodyPr>
          <a:lstStyle/>
          <a:p>
            <a:r>
              <a:rPr lang="en-US" b="1" dirty="0" smtClean="0"/>
              <a:t>P4</a:t>
            </a:r>
            <a:endParaRPr lang="en-US" b="1" dirty="0"/>
          </a:p>
        </p:txBody>
      </p:sp>
      <p:sp>
        <p:nvSpPr>
          <p:cNvPr id="21" name="TextBox 20"/>
          <p:cNvSpPr txBox="1"/>
          <p:nvPr/>
        </p:nvSpPr>
        <p:spPr>
          <a:xfrm>
            <a:off x="7203003" y="4036563"/>
            <a:ext cx="571500" cy="381000"/>
          </a:xfrm>
          <a:prstGeom prst="rect">
            <a:avLst/>
          </a:prstGeom>
          <a:noFill/>
        </p:spPr>
        <p:txBody>
          <a:bodyPr wrap="square" rtlCol="0">
            <a:spAutoFit/>
          </a:bodyPr>
          <a:lstStyle/>
          <a:p>
            <a:r>
              <a:rPr lang="en-US" b="1" dirty="0" smtClean="0"/>
              <a:t>P5</a:t>
            </a:r>
            <a:endParaRPr lang="en-US" b="1" dirty="0"/>
          </a:p>
        </p:txBody>
      </p:sp>
      <p:sp>
        <p:nvSpPr>
          <p:cNvPr id="22" name="Rectangle 21"/>
          <p:cNvSpPr/>
          <p:nvPr/>
        </p:nvSpPr>
        <p:spPr>
          <a:xfrm>
            <a:off x="4568064" y="3320920"/>
            <a:ext cx="3083052" cy="153135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8609095" y="1120588"/>
            <a:ext cx="2529840" cy="373049"/>
          </a:xfrm>
          <a:prstGeom prst="rect">
            <a:avLst/>
          </a:prstGeom>
          <a:noFill/>
        </p:spPr>
        <p:txBody>
          <a:bodyPr wrap="square" rtlCol="0">
            <a:spAutoFit/>
          </a:bodyPr>
          <a:lstStyle/>
          <a:p>
            <a:r>
              <a:rPr lang="en-US" b="1" dirty="0" smtClean="0"/>
              <a:t>Q1 Plan</a:t>
            </a:r>
            <a:endParaRPr lang="en-US" b="1" dirty="0"/>
          </a:p>
        </p:txBody>
      </p:sp>
      <p:sp>
        <p:nvSpPr>
          <p:cNvPr id="24" name="TextBox 23"/>
          <p:cNvSpPr txBox="1"/>
          <p:nvPr/>
        </p:nvSpPr>
        <p:spPr>
          <a:xfrm>
            <a:off x="8660005" y="3465429"/>
            <a:ext cx="2541396" cy="373049"/>
          </a:xfrm>
          <a:prstGeom prst="rect">
            <a:avLst/>
          </a:prstGeom>
          <a:noFill/>
        </p:spPr>
        <p:txBody>
          <a:bodyPr wrap="square" rtlCol="0">
            <a:spAutoFit/>
          </a:bodyPr>
          <a:lstStyle/>
          <a:p>
            <a:r>
              <a:rPr lang="en-US" b="1" dirty="0" smtClean="0"/>
              <a:t>Q2 Plan</a:t>
            </a:r>
            <a:endParaRPr lang="en-US" b="1" dirty="0"/>
          </a:p>
        </p:txBody>
      </p:sp>
      <p:cxnSp>
        <p:nvCxnSpPr>
          <p:cNvPr id="25" name="Straight Arrow Connector 24"/>
          <p:cNvCxnSpPr/>
          <p:nvPr/>
        </p:nvCxnSpPr>
        <p:spPr>
          <a:xfrm flipV="1">
            <a:off x="4101032" y="4544421"/>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7412572" y="4544421"/>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5938264" y="4512427"/>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7023678" y="4544421"/>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6327452" y="4553565"/>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4484294" y="4544421"/>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7841600" y="4544421"/>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5525144" y="4544421"/>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4816865" y="4548286"/>
            <a:ext cx="0" cy="574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601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0" grpId="0" animBg="1"/>
      <p:bldP spid="15" grpId="0" animBg="1"/>
      <p:bldP spid="16" grpId="0" animBg="1"/>
      <p:bldP spid="17" grpId="0" animBg="1"/>
      <p:bldP spid="18" grpId="0" animBg="1"/>
      <p:bldP spid="19" grpId="0"/>
      <p:bldP spid="20" grpId="0"/>
      <p:bldP spid="21" grpId="0"/>
      <p:bldP spid="22" grpId="0" animBg="1"/>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Bitmap Filtering (Star Join Enhancement)</a:t>
            </a:r>
            <a:endParaRPr lang="en-US" dirty="0"/>
          </a:p>
        </p:txBody>
      </p:sp>
      <p:sp>
        <p:nvSpPr>
          <p:cNvPr id="3" name="Content Placeholder 2"/>
          <p:cNvSpPr>
            <a:spLocks noGrp="1"/>
          </p:cNvSpPr>
          <p:nvPr>
            <p:ph sz="quarter" idx="13"/>
          </p:nvPr>
        </p:nvSpPr>
        <p:spPr>
          <a:xfrm>
            <a:off x="3810000" y="1231469"/>
            <a:ext cx="7772400" cy="4953000"/>
          </a:xfrm>
        </p:spPr>
        <p:txBody>
          <a:bodyPr>
            <a:normAutofit/>
          </a:bodyPr>
          <a:lstStyle/>
          <a:p>
            <a:r>
              <a:rPr lang="en-US" sz="2400" dirty="0" smtClean="0"/>
              <a:t>Values from one table (smaller input to Join, dimensions) is used to filter rows in the larger tables (fact tables). </a:t>
            </a:r>
          </a:p>
          <a:p>
            <a:endParaRPr lang="en-US" sz="2400" dirty="0"/>
          </a:p>
          <a:p>
            <a:r>
              <a:rPr lang="en-US" sz="2400" dirty="0" smtClean="0"/>
              <a:t>Applicable only on Parallel Query with Hash/Merge Joins.</a:t>
            </a:r>
          </a:p>
          <a:p>
            <a:endParaRPr lang="en-US" sz="2400" dirty="0"/>
          </a:p>
          <a:p>
            <a:r>
              <a:rPr lang="en-US" sz="2400" dirty="0" smtClean="0"/>
              <a:t>Can be introduced during plan generation (Optimized Bitmap Filtering ) or after (Bitmap Filtering).</a:t>
            </a:r>
          </a:p>
          <a:p>
            <a:endParaRPr lang="en-US" sz="2400" dirty="0"/>
          </a:p>
          <a:p>
            <a:r>
              <a:rPr lang="en-US" sz="2400" dirty="0" smtClean="0"/>
              <a:t>Usually implemented on the Parallelism Operation. Can be pushed directory to the Table/Index scan if join column is Integer (In-Row Optimization)</a:t>
            </a:r>
          </a:p>
          <a:p>
            <a:endParaRPr lang="en-US" sz="2400" dirty="0" smtClean="0"/>
          </a:p>
          <a:p>
            <a:endParaRPr lang="en-US" sz="2400" dirty="0"/>
          </a:p>
        </p:txBody>
      </p:sp>
      <p:sp>
        <p:nvSpPr>
          <p:cNvPr id="4" name="Slide Number Placeholder 3"/>
          <p:cNvSpPr>
            <a:spLocks noGrp="1"/>
          </p:cNvSpPr>
          <p:nvPr>
            <p:ph type="sldNum" sz="quarter" idx="14"/>
          </p:nvPr>
        </p:nvSpPr>
        <p:spPr/>
        <p:txBody>
          <a:bodyPr/>
          <a:lstStyle/>
          <a:p>
            <a:pPr>
              <a:defRPr/>
            </a:pPr>
            <a:fld id="{6716AF58-E252-4531-9AFB-5E7A7A5F2997}" type="slidenum">
              <a:rPr lang="en-US" smtClean="0"/>
              <a:pPr>
                <a:defRPr/>
              </a:pPr>
              <a:t>21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4267200"/>
            <a:ext cx="1295400" cy="1295400"/>
          </a:xfrm>
          <a:prstGeom prst="rect">
            <a:avLst/>
          </a:prstGeom>
        </p:spPr>
      </p:pic>
      <p:sp>
        <p:nvSpPr>
          <p:cNvPr id="6" name="TextBox 5"/>
          <p:cNvSpPr txBox="1"/>
          <p:nvPr/>
        </p:nvSpPr>
        <p:spPr>
          <a:xfrm>
            <a:off x="381000" y="5867400"/>
            <a:ext cx="2895600" cy="646331"/>
          </a:xfrm>
          <a:prstGeom prst="rect">
            <a:avLst/>
          </a:prstGeom>
          <a:noFill/>
        </p:spPr>
        <p:txBody>
          <a:bodyPr wrap="square" rtlCol="0">
            <a:spAutoFit/>
          </a:bodyPr>
          <a:lstStyle/>
          <a:p>
            <a:r>
              <a:rPr lang="en-US" b="1" dirty="0" smtClean="0">
                <a:solidFill>
                  <a:schemeClr val="bg1"/>
                </a:solidFill>
              </a:rPr>
              <a:t>Bitmap Filter Graphical Plan Icon</a:t>
            </a:r>
            <a:endParaRPr lang="en-US" b="1" dirty="0">
              <a:solidFill>
                <a:schemeClr val="bg1"/>
              </a:solidFill>
            </a:endParaRPr>
          </a:p>
        </p:txBody>
      </p:sp>
    </p:spTree>
    <p:extLst>
      <p:ext uri="{BB962C8B-B14F-4D97-AF65-F5344CB8AC3E}">
        <p14:creationId xmlns:p14="http://schemas.microsoft.com/office/powerpoint/2010/main" val="326925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Bitmap Filters - Implementation</a:t>
            </a:r>
            <a:endParaRPr lang="en-US" dirty="0"/>
          </a:p>
        </p:txBody>
      </p:sp>
      <p:sp>
        <p:nvSpPr>
          <p:cNvPr id="4" name="Slide Number Placeholder 3"/>
          <p:cNvSpPr>
            <a:spLocks noGrp="1"/>
          </p:cNvSpPr>
          <p:nvPr>
            <p:ph type="sldNum" sz="quarter" idx="10"/>
          </p:nvPr>
        </p:nvSpPr>
        <p:spPr/>
        <p:txBody>
          <a:bodyPr/>
          <a:lstStyle/>
          <a:p>
            <a:pPr>
              <a:defRPr/>
            </a:pPr>
            <a:fld id="{6716AF58-E252-4531-9AFB-5E7A7A5F2997}" type="slidenum">
              <a:rPr lang="en-US" smtClean="0"/>
              <a:pPr>
                <a:defRPr/>
              </a:pPr>
              <a:t>22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90600"/>
            <a:ext cx="9525000" cy="5560636"/>
          </a:xfrm>
          <a:prstGeom prst="rect">
            <a:avLst/>
          </a:prstGeom>
        </p:spPr>
      </p:pic>
    </p:spTree>
    <p:extLst>
      <p:ext uri="{BB962C8B-B14F-4D97-AF65-F5344CB8AC3E}">
        <p14:creationId xmlns:p14="http://schemas.microsoft.com/office/powerpoint/2010/main" val="2575935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 Bitmap Filtering - Requirements</a:t>
            </a:r>
            <a:endParaRPr lang="en-US" dirty="0"/>
          </a:p>
        </p:txBody>
      </p:sp>
      <p:sp>
        <p:nvSpPr>
          <p:cNvPr id="3" name="Content Placeholder 2"/>
          <p:cNvSpPr>
            <a:spLocks noGrp="1"/>
          </p:cNvSpPr>
          <p:nvPr>
            <p:ph sz="quarter" idx="13"/>
          </p:nvPr>
        </p:nvSpPr>
        <p:spPr>
          <a:xfrm>
            <a:off x="4114800" y="1143000"/>
            <a:ext cx="7467600" cy="4953000"/>
          </a:xfrm>
        </p:spPr>
        <p:txBody>
          <a:bodyPr>
            <a:normAutofit/>
          </a:bodyPr>
          <a:lstStyle/>
          <a:p>
            <a:r>
              <a:rPr lang="en-US" sz="2400" dirty="0" smtClean="0"/>
              <a:t>Only large tables (&gt;100 Pages) are considered.</a:t>
            </a:r>
          </a:p>
          <a:p>
            <a:endParaRPr lang="en-US" sz="2400" dirty="0"/>
          </a:p>
          <a:p>
            <a:r>
              <a:rPr lang="en-US" sz="2400" dirty="0" smtClean="0"/>
              <a:t>Only inner join between fact and dimension table is supported.</a:t>
            </a:r>
          </a:p>
          <a:p>
            <a:endParaRPr lang="en-US" sz="2400" dirty="0"/>
          </a:p>
          <a:p>
            <a:r>
              <a:rPr lang="en-US" sz="2400" dirty="0" smtClean="0"/>
              <a:t>Only single column joins are supported. </a:t>
            </a:r>
          </a:p>
          <a:p>
            <a:endParaRPr lang="en-US" sz="2400" dirty="0"/>
          </a:p>
          <a:p>
            <a:r>
              <a:rPr lang="en-US" sz="2400" dirty="0"/>
              <a:t>Joins with dimensions are only considered when the dimension input cardinalities are smaller than the input cardinality from the fact table.</a:t>
            </a:r>
            <a:endParaRPr lang="en-US" sz="2400" dirty="0" smtClean="0"/>
          </a:p>
        </p:txBody>
      </p:sp>
      <p:sp>
        <p:nvSpPr>
          <p:cNvPr id="4" name="Slide Number Placeholder 3"/>
          <p:cNvSpPr>
            <a:spLocks noGrp="1"/>
          </p:cNvSpPr>
          <p:nvPr>
            <p:ph type="sldNum" sz="quarter" idx="14"/>
          </p:nvPr>
        </p:nvSpPr>
        <p:spPr/>
        <p:txBody>
          <a:bodyPr/>
          <a:lstStyle/>
          <a:p>
            <a:pPr>
              <a:defRPr/>
            </a:pPr>
            <a:fld id="{6716AF58-E252-4531-9AFB-5E7A7A5F2997}" type="slidenum">
              <a:rPr lang="en-US" smtClean="0"/>
              <a:pPr>
                <a:defRPr/>
              </a:pPr>
              <a:t>23</a:t>
            </a:fld>
            <a:endParaRPr lang="en-US"/>
          </a:p>
        </p:txBody>
      </p:sp>
    </p:spTree>
    <p:extLst>
      <p:ext uri="{BB962C8B-B14F-4D97-AF65-F5344CB8AC3E}">
        <p14:creationId xmlns:p14="http://schemas.microsoft.com/office/powerpoint/2010/main" val="202858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eft-Right Arrow 19"/>
          <p:cNvSpPr/>
          <p:nvPr/>
        </p:nvSpPr>
        <p:spPr>
          <a:xfrm rot="12719807">
            <a:off x="7642249" y="3649011"/>
            <a:ext cx="1295400" cy="38100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Left-Right Arrow 18"/>
          <p:cNvSpPr/>
          <p:nvPr/>
        </p:nvSpPr>
        <p:spPr>
          <a:xfrm rot="20190299">
            <a:off x="3819126" y="3649011"/>
            <a:ext cx="1295400" cy="38100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Vertical Partitioning</a:t>
            </a:r>
            <a:endParaRPr lang="en-US" dirty="0"/>
          </a:p>
        </p:txBody>
      </p:sp>
      <p:sp>
        <p:nvSpPr>
          <p:cNvPr id="4" name="Slide Number Placeholder 3"/>
          <p:cNvSpPr>
            <a:spLocks noGrp="1"/>
          </p:cNvSpPr>
          <p:nvPr>
            <p:ph type="sldNum" sz="quarter" idx="12"/>
          </p:nvPr>
        </p:nvSpPr>
        <p:spPr/>
        <p:txBody>
          <a:bodyPr/>
          <a:lstStyle/>
          <a:p>
            <a:pPr>
              <a:defRPr/>
            </a:pPr>
            <a:fld id="{6716AF58-E252-4531-9AFB-5E7A7A5F2997}" type="slidenum">
              <a:rPr lang="en-US" smtClean="0"/>
              <a:pPr>
                <a:defRPr/>
              </a:pPr>
              <a:t>3</a:t>
            </a:fld>
            <a:endParaRPr lang="en-US"/>
          </a:p>
        </p:txBody>
      </p:sp>
      <p:graphicFrame>
        <p:nvGraphicFramePr>
          <p:cNvPr id="15" name="Table 14"/>
          <p:cNvGraphicFramePr>
            <a:graphicFrameLocks noGrp="1"/>
          </p:cNvGraphicFramePr>
          <p:nvPr>
            <p:extLst/>
          </p:nvPr>
        </p:nvGraphicFramePr>
        <p:xfrm>
          <a:off x="3205628" y="1143001"/>
          <a:ext cx="8681571" cy="2285997"/>
        </p:xfrm>
        <a:graphic>
          <a:graphicData uri="http://schemas.openxmlformats.org/drawingml/2006/table">
            <a:tbl>
              <a:tblPr/>
              <a:tblGrid>
                <a:gridCol w="928308">
                  <a:extLst>
                    <a:ext uri="{9D8B030D-6E8A-4147-A177-3AD203B41FA5}">
                      <a16:colId xmlns:a16="http://schemas.microsoft.com/office/drawing/2014/main" val="20000"/>
                    </a:ext>
                  </a:extLst>
                </a:gridCol>
                <a:gridCol w="1155648">
                  <a:extLst>
                    <a:ext uri="{9D8B030D-6E8A-4147-A177-3AD203B41FA5}">
                      <a16:colId xmlns:a16="http://schemas.microsoft.com/office/drawing/2014/main" val="20001"/>
                    </a:ext>
                  </a:extLst>
                </a:gridCol>
                <a:gridCol w="1079868">
                  <a:extLst>
                    <a:ext uri="{9D8B030D-6E8A-4147-A177-3AD203B41FA5}">
                      <a16:colId xmlns:a16="http://schemas.microsoft.com/office/drawing/2014/main" val="20002"/>
                    </a:ext>
                  </a:extLst>
                </a:gridCol>
                <a:gridCol w="1479148">
                  <a:extLst>
                    <a:ext uri="{9D8B030D-6E8A-4147-A177-3AD203B41FA5}">
                      <a16:colId xmlns:a16="http://schemas.microsoft.com/office/drawing/2014/main" val="20003"/>
                    </a:ext>
                  </a:extLst>
                </a:gridCol>
                <a:gridCol w="893719">
                  <a:extLst>
                    <a:ext uri="{9D8B030D-6E8A-4147-A177-3AD203B41FA5}">
                      <a16:colId xmlns:a16="http://schemas.microsoft.com/office/drawing/2014/main" val="20004"/>
                    </a:ext>
                  </a:extLst>
                </a:gridCol>
                <a:gridCol w="1420879">
                  <a:extLst>
                    <a:ext uri="{9D8B030D-6E8A-4147-A177-3AD203B41FA5}">
                      <a16:colId xmlns:a16="http://schemas.microsoft.com/office/drawing/2014/main" val="20005"/>
                    </a:ext>
                  </a:extLst>
                </a:gridCol>
                <a:gridCol w="1724001">
                  <a:extLst>
                    <a:ext uri="{9D8B030D-6E8A-4147-A177-3AD203B41FA5}">
                      <a16:colId xmlns:a16="http://schemas.microsoft.com/office/drawing/2014/main" val="20006"/>
                    </a:ext>
                  </a:extLst>
                </a:gridCol>
              </a:tblGrid>
              <a:tr h="326571">
                <a:tc>
                  <a:txBody>
                    <a:bodyPr/>
                    <a:lstStyle/>
                    <a:p>
                      <a:pPr algn="ctr" fontAlgn="ctr"/>
                      <a:r>
                        <a:rPr lang="en-US" sz="1200" b="0" i="0" u="none" strike="noStrike" dirty="0" err="1">
                          <a:solidFill>
                            <a:srgbClr val="000000"/>
                          </a:solidFill>
                          <a:effectLst/>
                          <a:latin typeface="Calibri" panose="020F0502020204030204" pitchFamily="34" charset="0"/>
                        </a:rPr>
                        <a:t>ProductKey</a:t>
                      </a:r>
                      <a:endParaRPr lang="en-US"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OrderDateKey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CustomerKey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SalesOrderNumber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UnitPrice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ExtendedAmount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dirty="0" err="1">
                          <a:solidFill>
                            <a:srgbClr val="000000"/>
                          </a:solidFill>
                          <a:effectLst/>
                          <a:latin typeface="Calibri" panose="020F0502020204030204" pitchFamily="34" charset="0"/>
                        </a:rPr>
                        <a:t>ProductStandardCost</a:t>
                      </a:r>
                      <a:endParaRPr lang="en-US"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326571">
                <a:tc>
                  <a:txBody>
                    <a:bodyPr/>
                    <a:lstStyle/>
                    <a:p>
                      <a:pPr algn="ctr" fontAlgn="ctr"/>
                      <a:r>
                        <a:rPr lang="en-US" sz="1600" b="0" i="0" u="none" strike="noStrike" dirty="0">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6571">
                <a:tc>
                  <a:txBody>
                    <a:bodyPr/>
                    <a:lstStyle/>
                    <a:p>
                      <a:pPr algn="ctr" fontAlgn="ctr"/>
                      <a:r>
                        <a:rPr lang="en-US" sz="1600" b="0" i="0" u="none" strike="noStrike">
                          <a:solidFill>
                            <a:srgbClr val="000000"/>
                          </a:solidFill>
                          <a:effectLst/>
                          <a:latin typeface="Calibri" panose="020F0502020204030204" pitchFamily="34" charset="0"/>
                        </a:rPr>
                        <a:t>313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20050923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28163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6571">
                <a:tc>
                  <a:txBody>
                    <a:bodyPr/>
                    <a:lstStyle/>
                    <a:p>
                      <a:pPr algn="ctr" fontAlgn="ctr"/>
                      <a:r>
                        <a:rPr lang="en-US" sz="1600" b="0" i="0" u="none" strike="noStrike">
                          <a:solidFill>
                            <a:srgbClr val="000000"/>
                          </a:solidFill>
                          <a:effectLst/>
                          <a:latin typeface="Calibri" panose="020F0502020204030204" pitchFamily="34" charset="0"/>
                        </a:rPr>
                        <a:t>314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6571">
                <a:tc>
                  <a:txBody>
                    <a:bodyPr/>
                    <a:lstStyle/>
                    <a:p>
                      <a:pPr algn="ctr" fontAlgn="ctr"/>
                      <a:r>
                        <a:rPr lang="en-US" sz="16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6571">
                <a:tc>
                  <a:txBody>
                    <a:bodyPr/>
                    <a:lstStyle/>
                    <a:p>
                      <a:pPr algn="ctr" fontAlgn="ctr"/>
                      <a:r>
                        <a:rPr lang="en-US" sz="16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6571">
                <a:tc>
                  <a:txBody>
                    <a:bodyPr/>
                    <a:lstStyle/>
                    <a:p>
                      <a:pPr algn="ctr" fontAlgn="ctr"/>
                      <a:r>
                        <a:rPr lang="en-US" sz="1600" b="0" i="0" u="none" strike="noStrike">
                          <a:solidFill>
                            <a:srgbClr val="000000"/>
                          </a:solidFill>
                          <a:effectLst/>
                          <a:latin typeface="Calibri" panose="020F0502020204030204" pitchFamily="34" charset="0"/>
                        </a:rPr>
                        <a:t>311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28222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SO44321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17" name="Table 16"/>
          <p:cNvGraphicFramePr>
            <a:graphicFrameLocks noGrp="1"/>
          </p:cNvGraphicFramePr>
          <p:nvPr>
            <p:extLst/>
          </p:nvPr>
        </p:nvGraphicFramePr>
        <p:xfrm>
          <a:off x="533400" y="4038600"/>
          <a:ext cx="4572000" cy="2133600"/>
        </p:xfrm>
        <a:graphic>
          <a:graphicData uri="http://schemas.openxmlformats.org/drawingml/2006/table">
            <a:tbl>
              <a:tblPr/>
              <a:tblGrid>
                <a:gridCol w="895216">
                  <a:extLst>
                    <a:ext uri="{9D8B030D-6E8A-4147-A177-3AD203B41FA5}">
                      <a16:colId xmlns:a16="http://schemas.microsoft.com/office/drawing/2014/main" val="20000"/>
                    </a:ext>
                  </a:extLst>
                </a:gridCol>
                <a:gridCol w="1114454">
                  <a:extLst>
                    <a:ext uri="{9D8B030D-6E8A-4147-A177-3AD203B41FA5}">
                      <a16:colId xmlns:a16="http://schemas.microsoft.com/office/drawing/2014/main" val="20001"/>
                    </a:ext>
                  </a:extLst>
                </a:gridCol>
                <a:gridCol w="1041375">
                  <a:extLst>
                    <a:ext uri="{9D8B030D-6E8A-4147-A177-3AD203B41FA5}">
                      <a16:colId xmlns:a16="http://schemas.microsoft.com/office/drawing/2014/main" val="20002"/>
                    </a:ext>
                  </a:extLst>
                </a:gridCol>
                <a:gridCol w="1520955">
                  <a:extLst>
                    <a:ext uri="{9D8B030D-6E8A-4147-A177-3AD203B41FA5}">
                      <a16:colId xmlns:a16="http://schemas.microsoft.com/office/drawing/2014/main" val="20003"/>
                    </a:ext>
                  </a:extLst>
                </a:gridCol>
              </a:tblGrid>
              <a:tr h="304800">
                <a:tc>
                  <a:txBody>
                    <a:bodyPr/>
                    <a:lstStyle/>
                    <a:p>
                      <a:pPr algn="ctr" fontAlgn="ctr"/>
                      <a:r>
                        <a:rPr lang="en-US" sz="1400" b="0" i="0" u="none" strike="noStrike" dirty="0" err="1">
                          <a:solidFill>
                            <a:srgbClr val="000000"/>
                          </a:solidFill>
                          <a:effectLst/>
                          <a:latin typeface="Calibri" panose="020F0502020204030204" pitchFamily="34" charset="0"/>
                        </a:rPr>
                        <a:t>ProductKey</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400" b="0" i="0" u="none" strike="noStrike" dirty="0" err="1">
                          <a:solidFill>
                            <a:srgbClr val="000000"/>
                          </a:solidFill>
                          <a:effectLst/>
                          <a:latin typeface="Calibri" panose="020F0502020204030204" pitchFamily="34" charset="0"/>
                        </a:rPr>
                        <a:t>OrderDateKey</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400" b="0" i="0" u="none" strike="noStrike">
                          <a:solidFill>
                            <a:srgbClr val="000000"/>
                          </a:solidFill>
                          <a:effectLst/>
                          <a:latin typeface="Calibri" panose="020F0502020204030204" pitchFamily="34" charset="0"/>
                        </a:rPr>
                        <a:t>CustomerKey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400" b="0" i="0" u="none" strike="noStrike">
                          <a:solidFill>
                            <a:srgbClr val="000000"/>
                          </a:solidFill>
                          <a:effectLst/>
                          <a:latin typeface="Calibri" panose="020F0502020204030204" pitchFamily="34" charset="0"/>
                        </a:rPr>
                        <a:t>SalesOrderNumber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304800">
                <a:tc>
                  <a:txBody>
                    <a:bodyPr/>
                    <a:lstStyle/>
                    <a:p>
                      <a:pPr algn="ctr" fontAlgn="ctr"/>
                      <a:r>
                        <a:rPr lang="en-US" sz="1600" b="0" i="0" u="none" strike="noStrike" dirty="0">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20050922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algn="ctr" fontAlgn="ctr"/>
                      <a:r>
                        <a:rPr lang="en-US" sz="1600" b="0" i="0" u="none" strike="noStrike">
                          <a:solidFill>
                            <a:srgbClr val="000000"/>
                          </a:solidFill>
                          <a:effectLst/>
                          <a:latin typeface="Calibri" panose="020F0502020204030204" pitchFamily="34" charset="0"/>
                        </a:rPr>
                        <a:t>313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28163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ctr" fontAlgn="ctr"/>
                      <a:r>
                        <a:rPr lang="en-US" sz="1600" b="0" i="0" u="none" strike="noStrike">
                          <a:solidFill>
                            <a:srgbClr val="000000"/>
                          </a:solidFill>
                          <a:effectLst/>
                          <a:latin typeface="Calibri" panose="020F0502020204030204" pitchFamily="34" charset="0"/>
                        </a:rPr>
                        <a:t>314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28142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pPr algn="ctr" fontAlgn="ctr"/>
                      <a:r>
                        <a:rPr lang="en-US" sz="16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SO44259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800">
                <a:tc>
                  <a:txBody>
                    <a:bodyPr/>
                    <a:lstStyle/>
                    <a:p>
                      <a:pPr algn="ctr" fontAlgn="ctr"/>
                      <a:r>
                        <a:rPr lang="en-US" sz="16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SO44260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4800">
                <a:tc>
                  <a:txBody>
                    <a:bodyPr/>
                    <a:lstStyle/>
                    <a:p>
                      <a:pPr algn="ctr" fontAlgn="ctr"/>
                      <a:r>
                        <a:rPr lang="en-US" sz="1600" b="0" i="0" u="none" strike="noStrike">
                          <a:solidFill>
                            <a:srgbClr val="000000"/>
                          </a:solidFill>
                          <a:effectLst/>
                          <a:latin typeface="Calibri" panose="020F0502020204030204" pitchFamily="34" charset="0"/>
                        </a:rPr>
                        <a:t>311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SO44321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18" name="Table 17"/>
          <p:cNvGraphicFramePr>
            <a:graphicFrameLocks noGrp="1"/>
          </p:cNvGraphicFramePr>
          <p:nvPr>
            <p:extLst/>
          </p:nvPr>
        </p:nvGraphicFramePr>
        <p:xfrm>
          <a:off x="6441140" y="4038600"/>
          <a:ext cx="5410200" cy="2133600"/>
        </p:xfrm>
        <a:graphic>
          <a:graphicData uri="http://schemas.openxmlformats.org/drawingml/2006/table">
            <a:tbl>
              <a:tblPr/>
              <a:tblGrid>
                <a:gridCol w="1092444">
                  <a:extLst>
                    <a:ext uri="{9D8B030D-6E8A-4147-A177-3AD203B41FA5}">
                      <a16:colId xmlns:a16="http://schemas.microsoft.com/office/drawing/2014/main" val="20000"/>
                    </a:ext>
                  </a:extLst>
                </a:gridCol>
                <a:gridCol w="1950793">
                  <a:extLst>
                    <a:ext uri="{9D8B030D-6E8A-4147-A177-3AD203B41FA5}">
                      <a16:colId xmlns:a16="http://schemas.microsoft.com/office/drawing/2014/main" val="20001"/>
                    </a:ext>
                  </a:extLst>
                </a:gridCol>
                <a:gridCol w="2366963">
                  <a:extLst>
                    <a:ext uri="{9D8B030D-6E8A-4147-A177-3AD203B41FA5}">
                      <a16:colId xmlns:a16="http://schemas.microsoft.com/office/drawing/2014/main" val="20002"/>
                    </a:ext>
                  </a:extLst>
                </a:gridCol>
              </a:tblGrid>
              <a:tr h="304800">
                <a:tc>
                  <a:txBody>
                    <a:bodyPr/>
                    <a:lstStyle/>
                    <a:p>
                      <a:pPr algn="ctr" fontAlgn="ctr"/>
                      <a:r>
                        <a:rPr lang="en-US" sz="1600" b="0" i="0" u="none" strike="noStrike" dirty="0" err="1">
                          <a:solidFill>
                            <a:srgbClr val="000000"/>
                          </a:solidFill>
                          <a:effectLst/>
                          <a:latin typeface="Calibri" panose="020F0502020204030204" pitchFamily="34" charset="0"/>
                        </a:rPr>
                        <a:t>UnitPrice</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err="1">
                          <a:solidFill>
                            <a:srgbClr val="000000"/>
                          </a:solidFill>
                          <a:effectLst/>
                          <a:latin typeface="Calibri" panose="020F0502020204030204" pitchFamily="34" charset="0"/>
                        </a:rPr>
                        <a:t>ExtendedAmount</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a:solidFill>
                            <a:srgbClr val="000000"/>
                          </a:solidFill>
                          <a:effectLst/>
                          <a:latin typeface="Calibri" panose="020F0502020204030204" pitchFamily="34" charset="0"/>
                        </a:rPr>
                        <a:t>ProductStandardCost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304800">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800">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4800">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140739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Partitioning</a:t>
            </a:r>
            <a:endParaRPr lang="en-US" dirty="0"/>
          </a:p>
        </p:txBody>
      </p:sp>
      <p:sp>
        <p:nvSpPr>
          <p:cNvPr id="4" name="Slide Number Placeholder 3"/>
          <p:cNvSpPr>
            <a:spLocks noGrp="1"/>
          </p:cNvSpPr>
          <p:nvPr>
            <p:ph type="sldNum" sz="quarter" idx="12"/>
          </p:nvPr>
        </p:nvSpPr>
        <p:spPr/>
        <p:txBody>
          <a:bodyPr/>
          <a:lstStyle/>
          <a:p>
            <a:pPr>
              <a:defRPr/>
            </a:pPr>
            <a:fld id="{6716AF58-E252-4531-9AFB-5E7A7A5F2997}" type="slidenum">
              <a:rPr lang="en-US" smtClean="0"/>
              <a:pPr>
                <a:defRPr/>
              </a:pPr>
              <a:t>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65356028"/>
              </p:ext>
            </p:extLst>
          </p:nvPr>
        </p:nvGraphicFramePr>
        <p:xfrm>
          <a:off x="1880718" y="1066800"/>
          <a:ext cx="8681571" cy="2285997"/>
        </p:xfrm>
        <a:graphic>
          <a:graphicData uri="http://schemas.openxmlformats.org/drawingml/2006/table">
            <a:tbl>
              <a:tblPr/>
              <a:tblGrid>
                <a:gridCol w="928308">
                  <a:extLst>
                    <a:ext uri="{9D8B030D-6E8A-4147-A177-3AD203B41FA5}">
                      <a16:colId xmlns:a16="http://schemas.microsoft.com/office/drawing/2014/main" val="20000"/>
                    </a:ext>
                  </a:extLst>
                </a:gridCol>
                <a:gridCol w="1155648">
                  <a:extLst>
                    <a:ext uri="{9D8B030D-6E8A-4147-A177-3AD203B41FA5}">
                      <a16:colId xmlns:a16="http://schemas.microsoft.com/office/drawing/2014/main" val="20001"/>
                    </a:ext>
                  </a:extLst>
                </a:gridCol>
                <a:gridCol w="1079868">
                  <a:extLst>
                    <a:ext uri="{9D8B030D-6E8A-4147-A177-3AD203B41FA5}">
                      <a16:colId xmlns:a16="http://schemas.microsoft.com/office/drawing/2014/main" val="20002"/>
                    </a:ext>
                  </a:extLst>
                </a:gridCol>
                <a:gridCol w="1577175">
                  <a:extLst>
                    <a:ext uri="{9D8B030D-6E8A-4147-A177-3AD203B41FA5}">
                      <a16:colId xmlns:a16="http://schemas.microsoft.com/office/drawing/2014/main" val="20003"/>
                    </a:ext>
                  </a:extLst>
                </a:gridCol>
                <a:gridCol w="795692">
                  <a:extLst>
                    <a:ext uri="{9D8B030D-6E8A-4147-A177-3AD203B41FA5}">
                      <a16:colId xmlns:a16="http://schemas.microsoft.com/office/drawing/2014/main" val="20004"/>
                    </a:ext>
                  </a:extLst>
                </a:gridCol>
                <a:gridCol w="1420879">
                  <a:extLst>
                    <a:ext uri="{9D8B030D-6E8A-4147-A177-3AD203B41FA5}">
                      <a16:colId xmlns:a16="http://schemas.microsoft.com/office/drawing/2014/main" val="20005"/>
                    </a:ext>
                  </a:extLst>
                </a:gridCol>
                <a:gridCol w="1724001">
                  <a:extLst>
                    <a:ext uri="{9D8B030D-6E8A-4147-A177-3AD203B41FA5}">
                      <a16:colId xmlns:a16="http://schemas.microsoft.com/office/drawing/2014/main" val="20006"/>
                    </a:ext>
                  </a:extLst>
                </a:gridCol>
              </a:tblGrid>
              <a:tr h="326571">
                <a:tc>
                  <a:txBody>
                    <a:bodyPr/>
                    <a:lstStyle/>
                    <a:p>
                      <a:pPr algn="ctr" fontAlgn="ctr"/>
                      <a:r>
                        <a:rPr lang="en-US" sz="1200" b="0" i="0" u="none" strike="noStrike" dirty="0" err="1">
                          <a:solidFill>
                            <a:srgbClr val="000000"/>
                          </a:solidFill>
                          <a:effectLst/>
                          <a:latin typeface="Calibri" panose="020F0502020204030204" pitchFamily="34" charset="0"/>
                        </a:rPr>
                        <a:t>ProductKey</a:t>
                      </a:r>
                      <a:endParaRPr lang="en-US"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OrderDateKey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CustomerKey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SalesOrderNumber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UnitPrice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a:solidFill>
                            <a:srgbClr val="000000"/>
                          </a:solidFill>
                          <a:effectLst/>
                          <a:latin typeface="Calibri" panose="020F0502020204030204" pitchFamily="34" charset="0"/>
                        </a:rPr>
                        <a:t>ExtendedAmount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200" b="0" i="0" u="none" strike="noStrike" dirty="0" err="1">
                          <a:solidFill>
                            <a:srgbClr val="000000"/>
                          </a:solidFill>
                          <a:effectLst/>
                          <a:latin typeface="Calibri" panose="020F0502020204030204" pitchFamily="34" charset="0"/>
                        </a:rPr>
                        <a:t>ProductStandardCost</a:t>
                      </a:r>
                      <a:endParaRPr lang="en-US"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326571">
                <a:tc>
                  <a:txBody>
                    <a:bodyPr/>
                    <a:lstStyle/>
                    <a:p>
                      <a:pPr algn="ctr" fontAlgn="ctr"/>
                      <a:r>
                        <a:rPr lang="en-US" sz="1600" b="0" i="0" u="none" strike="noStrike" dirty="0">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6571">
                <a:tc>
                  <a:txBody>
                    <a:bodyPr/>
                    <a:lstStyle/>
                    <a:p>
                      <a:pPr algn="ctr" fontAlgn="ctr"/>
                      <a:r>
                        <a:rPr lang="en-US" sz="1600" b="0" i="0" u="none" strike="noStrike">
                          <a:solidFill>
                            <a:srgbClr val="000000"/>
                          </a:solidFill>
                          <a:effectLst/>
                          <a:latin typeface="Calibri" panose="020F0502020204030204" pitchFamily="34" charset="0"/>
                        </a:rPr>
                        <a:t>313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20050923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28163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6571">
                <a:tc>
                  <a:txBody>
                    <a:bodyPr/>
                    <a:lstStyle/>
                    <a:p>
                      <a:pPr algn="ctr" fontAlgn="ctr"/>
                      <a:r>
                        <a:rPr lang="en-US" sz="1600" b="0" i="0" u="none" strike="noStrike">
                          <a:solidFill>
                            <a:srgbClr val="000000"/>
                          </a:solidFill>
                          <a:effectLst/>
                          <a:latin typeface="Calibri" panose="020F0502020204030204" pitchFamily="34" charset="0"/>
                        </a:rPr>
                        <a:t>314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6571">
                <a:tc>
                  <a:txBody>
                    <a:bodyPr/>
                    <a:lstStyle/>
                    <a:p>
                      <a:pPr algn="ctr" fontAlgn="ctr"/>
                      <a:r>
                        <a:rPr lang="en-US" sz="16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6571">
                <a:tc>
                  <a:txBody>
                    <a:bodyPr/>
                    <a:lstStyle/>
                    <a:p>
                      <a:pPr algn="ctr" fontAlgn="ctr"/>
                      <a:r>
                        <a:rPr lang="en-US" sz="16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6571">
                <a:tc>
                  <a:txBody>
                    <a:bodyPr/>
                    <a:lstStyle/>
                    <a:p>
                      <a:pPr algn="ctr" fontAlgn="ctr"/>
                      <a:r>
                        <a:rPr lang="en-US" sz="1600" b="0" i="0" u="none" strike="noStrike">
                          <a:solidFill>
                            <a:srgbClr val="000000"/>
                          </a:solidFill>
                          <a:effectLst/>
                          <a:latin typeface="Calibri" panose="020F0502020204030204" pitchFamily="34" charset="0"/>
                        </a:rPr>
                        <a:t>311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28222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SO44321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1996810"/>
              </p:ext>
            </p:extLst>
          </p:nvPr>
        </p:nvGraphicFramePr>
        <p:xfrm>
          <a:off x="923365" y="5130794"/>
          <a:ext cx="10623176" cy="1235076"/>
        </p:xfrm>
        <a:graphic>
          <a:graphicData uri="http://schemas.openxmlformats.org/drawingml/2006/table">
            <a:tbl>
              <a:tblPr/>
              <a:tblGrid>
                <a:gridCol w="1135921">
                  <a:extLst>
                    <a:ext uri="{9D8B030D-6E8A-4147-A177-3AD203B41FA5}">
                      <a16:colId xmlns:a16="http://schemas.microsoft.com/office/drawing/2014/main" val="20000"/>
                    </a:ext>
                  </a:extLst>
                </a:gridCol>
                <a:gridCol w="1414104">
                  <a:extLst>
                    <a:ext uri="{9D8B030D-6E8A-4147-A177-3AD203B41FA5}">
                      <a16:colId xmlns:a16="http://schemas.microsoft.com/office/drawing/2014/main" val="20001"/>
                    </a:ext>
                  </a:extLst>
                </a:gridCol>
                <a:gridCol w="1321377">
                  <a:extLst>
                    <a:ext uri="{9D8B030D-6E8A-4147-A177-3AD203B41FA5}">
                      <a16:colId xmlns:a16="http://schemas.microsoft.com/office/drawing/2014/main" val="20002"/>
                    </a:ext>
                  </a:extLst>
                </a:gridCol>
                <a:gridCol w="1929906">
                  <a:extLst>
                    <a:ext uri="{9D8B030D-6E8A-4147-A177-3AD203B41FA5}">
                      <a16:colId xmlns:a16="http://schemas.microsoft.com/office/drawing/2014/main" val="20003"/>
                    </a:ext>
                  </a:extLst>
                </a:gridCol>
                <a:gridCol w="973646">
                  <a:extLst>
                    <a:ext uri="{9D8B030D-6E8A-4147-A177-3AD203B41FA5}">
                      <a16:colId xmlns:a16="http://schemas.microsoft.com/office/drawing/2014/main" val="20004"/>
                    </a:ext>
                  </a:extLst>
                </a:gridCol>
                <a:gridCol w="1738654">
                  <a:extLst>
                    <a:ext uri="{9D8B030D-6E8A-4147-A177-3AD203B41FA5}">
                      <a16:colId xmlns:a16="http://schemas.microsoft.com/office/drawing/2014/main" val="20005"/>
                    </a:ext>
                  </a:extLst>
                </a:gridCol>
                <a:gridCol w="2109568">
                  <a:extLst>
                    <a:ext uri="{9D8B030D-6E8A-4147-A177-3AD203B41FA5}">
                      <a16:colId xmlns:a16="http://schemas.microsoft.com/office/drawing/2014/main" val="20006"/>
                    </a:ext>
                  </a:extLst>
                </a:gridCol>
              </a:tblGrid>
              <a:tr h="308769">
                <a:tc>
                  <a:txBody>
                    <a:bodyPr/>
                    <a:lstStyle/>
                    <a:p>
                      <a:pPr algn="ctr" fontAlgn="ctr"/>
                      <a:r>
                        <a:rPr lang="en-US" sz="1400" b="0" i="0" u="none" strike="noStrike" dirty="0" err="1">
                          <a:solidFill>
                            <a:srgbClr val="000000"/>
                          </a:solidFill>
                          <a:effectLst/>
                          <a:latin typeface="Calibri" panose="020F0502020204030204" pitchFamily="34" charset="0"/>
                        </a:rPr>
                        <a:t>ProductKey</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400" b="0" i="0" u="none" strike="noStrike" dirty="0" err="1">
                          <a:solidFill>
                            <a:srgbClr val="000000"/>
                          </a:solidFill>
                          <a:effectLst/>
                          <a:latin typeface="Calibri" panose="020F0502020204030204" pitchFamily="34" charset="0"/>
                        </a:rPr>
                        <a:t>OrderDateKey</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400" b="0" i="0" u="none" strike="noStrike" dirty="0" err="1">
                          <a:solidFill>
                            <a:srgbClr val="000000"/>
                          </a:solidFill>
                          <a:effectLst/>
                          <a:latin typeface="Calibri" panose="020F0502020204030204" pitchFamily="34" charset="0"/>
                        </a:rPr>
                        <a:t>CustomerKey</a:t>
                      </a:r>
                      <a:endParaRPr lang="en-US"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400" b="0" i="0" u="none" strike="noStrike">
                          <a:solidFill>
                            <a:srgbClr val="000000"/>
                          </a:solidFill>
                          <a:effectLst/>
                          <a:latin typeface="Calibri" panose="020F0502020204030204" pitchFamily="34" charset="0"/>
                        </a:rPr>
                        <a:t>SalesOrderNumber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400" b="0" i="0" u="none" strike="noStrike">
                          <a:solidFill>
                            <a:srgbClr val="000000"/>
                          </a:solidFill>
                          <a:effectLst/>
                          <a:latin typeface="Calibri" panose="020F0502020204030204" pitchFamily="34" charset="0"/>
                        </a:rPr>
                        <a:t>UnitPrice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400" b="0" i="0" u="none" strike="noStrike">
                          <a:solidFill>
                            <a:srgbClr val="000000"/>
                          </a:solidFill>
                          <a:effectLst/>
                          <a:latin typeface="Calibri" panose="020F0502020204030204" pitchFamily="34" charset="0"/>
                        </a:rPr>
                        <a:t>ExtendedAmount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400" b="0" i="0" u="none" strike="noStrike">
                          <a:solidFill>
                            <a:srgbClr val="000000"/>
                          </a:solidFill>
                          <a:effectLst/>
                          <a:latin typeface="Calibri" panose="020F0502020204030204" pitchFamily="34" charset="0"/>
                        </a:rPr>
                        <a:t>ProductStandardCost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308769">
                <a:tc>
                  <a:txBody>
                    <a:bodyPr/>
                    <a:lstStyle/>
                    <a:p>
                      <a:pPr algn="ctr" fontAlgn="ctr"/>
                      <a:r>
                        <a:rPr lang="en-US" sz="14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20050927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28171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SO44259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8769">
                <a:tc>
                  <a:txBody>
                    <a:bodyPr/>
                    <a:lstStyle/>
                    <a:p>
                      <a:pPr algn="ctr" fontAlgn="ctr"/>
                      <a:r>
                        <a:rPr lang="en-US" sz="14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20050927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28194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SO44260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8769">
                <a:tc>
                  <a:txBody>
                    <a:bodyPr/>
                    <a:lstStyle/>
                    <a:p>
                      <a:pPr algn="ctr" fontAlgn="ctr"/>
                      <a:r>
                        <a:rPr lang="en-US" sz="1400" b="0" i="0" u="none" strike="noStrike">
                          <a:solidFill>
                            <a:srgbClr val="000000"/>
                          </a:solidFill>
                          <a:effectLst/>
                          <a:latin typeface="Calibri" panose="020F0502020204030204" pitchFamily="34" charset="0"/>
                        </a:rPr>
                        <a:t>311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20051001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28222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SO44321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59713529"/>
              </p:ext>
            </p:extLst>
          </p:nvPr>
        </p:nvGraphicFramePr>
        <p:xfrm>
          <a:off x="914400" y="3543297"/>
          <a:ext cx="10632141" cy="1447800"/>
        </p:xfrm>
        <a:graphic>
          <a:graphicData uri="http://schemas.openxmlformats.org/drawingml/2006/table">
            <a:tbl>
              <a:tblPr/>
              <a:tblGrid>
                <a:gridCol w="1136880">
                  <a:extLst>
                    <a:ext uri="{9D8B030D-6E8A-4147-A177-3AD203B41FA5}">
                      <a16:colId xmlns:a16="http://schemas.microsoft.com/office/drawing/2014/main" val="20000"/>
                    </a:ext>
                  </a:extLst>
                </a:gridCol>
                <a:gridCol w="1415298">
                  <a:extLst>
                    <a:ext uri="{9D8B030D-6E8A-4147-A177-3AD203B41FA5}">
                      <a16:colId xmlns:a16="http://schemas.microsoft.com/office/drawing/2014/main" val="20001"/>
                    </a:ext>
                  </a:extLst>
                </a:gridCol>
                <a:gridCol w="1322492">
                  <a:extLst>
                    <a:ext uri="{9D8B030D-6E8A-4147-A177-3AD203B41FA5}">
                      <a16:colId xmlns:a16="http://schemas.microsoft.com/office/drawing/2014/main" val="20002"/>
                    </a:ext>
                  </a:extLst>
                </a:gridCol>
                <a:gridCol w="1931534">
                  <a:extLst>
                    <a:ext uri="{9D8B030D-6E8A-4147-A177-3AD203B41FA5}">
                      <a16:colId xmlns:a16="http://schemas.microsoft.com/office/drawing/2014/main" val="20003"/>
                    </a:ext>
                  </a:extLst>
                </a:gridCol>
                <a:gridCol w="974468">
                  <a:extLst>
                    <a:ext uri="{9D8B030D-6E8A-4147-A177-3AD203B41FA5}">
                      <a16:colId xmlns:a16="http://schemas.microsoft.com/office/drawing/2014/main" val="20004"/>
                    </a:ext>
                  </a:extLst>
                </a:gridCol>
                <a:gridCol w="1740121">
                  <a:extLst>
                    <a:ext uri="{9D8B030D-6E8A-4147-A177-3AD203B41FA5}">
                      <a16:colId xmlns:a16="http://schemas.microsoft.com/office/drawing/2014/main" val="20005"/>
                    </a:ext>
                  </a:extLst>
                </a:gridCol>
                <a:gridCol w="2111348">
                  <a:extLst>
                    <a:ext uri="{9D8B030D-6E8A-4147-A177-3AD203B41FA5}">
                      <a16:colId xmlns:a16="http://schemas.microsoft.com/office/drawing/2014/main" val="20006"/>
                    </a:ext>
                  </a:extLst>
                </a:gridCol>
              </a:tblGrid>
              <a:tr h="361950">
                <a:tc>
                  <a:txBody>
                    <a:bodyPr/>
                    <a:lstStyle/>
                    <a:p>
                      <a:pPr algn="ctr" fontAlgn="ctr"/>
                      <a:r>
                        <a:rPr lang="en-US" sz="1600" b="0" i="0" u="none" strike="noStrike" dirty="0" err="1">
                          <a:solidFill>
                            <a:srgbClr val="000000"/>
                          </a:solidFill>
                          <a:effectLst/>
                          <a:latin typeface="Calibri" panose="020F0502020204030204" pitchFamily="34" charset="0"/>
                        </a:rPr>
                        <a:t>ProductKey</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a:solidFill>
                            <a:srgbClr val="000000"/>
                          </a:solidFill>
                          <a:effectLst/>
                          <a:latin typeface="Calibri" panose="020F0502020204030204" pitchFamily="34" charset="0"/>
                        </a:rPr>
                        <a:t>OrderDateKey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a:solidFill>
                            <a:srgbClr val="000000"/>
                          </a:solidFill>
                          <a:effectLst/>
                          <a:latin typeface="Calibri" panose="020F0502020204030204" pitchFamily="34" charset="0"/>
                        </a:rPr>
                        <a:t>CustomerKey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a:solidFill>
                            <a:srgbClr val="000000"/>
                          </a:solidFill>
                          <a:effectLst/>
                          <a:latin typeface="Calibri" panose="020F0502020204030204" pitchFamily="34" charset="0"/>
                        </a:rPr>
                        <a:t>SalesOrderNumber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a:solidFill>
                            <a:srgbClr val="000000"/>
                          </a:solidFill>
                          <a:effectLst/>
                          <a:latin typeface="Calibri" panose="020F0502020204030204" pitchFamily="34" charset="0"/>
                        </a:rPr>
                        <a:t>UnitPrice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a:solidFill>
                            <a:srgbClr val="000000"/>
                          </a:solidFill>
                          <a:effectLst/>
                          <a:latin typeface="Calibri" panose="020F0502020204030204" pitchFamily="34" charset="0"/>
                        </a:rPr>
                        <a:t>ExtendedAmount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err="1">
                          <a:solidFill>
                            <a:srgbClr val="000000"/>
                          </a:solidFill>
                          <a:effectLst/>
                          <a:latin typeface="Calibri" panose="020F0502020204030204" pitchFamily="34" charset="0"/>
                        </a:rPr>
                        <a:t>ProductStandardCost</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361950">
                <a:tc>
                  <a:txBody>
                    <a:bodyPr/>
                    <a:lstStyle/>
                    <a:p>
                      <a:pPr algn="ctr" fontAlgn="ctr"/>
                      <a:r>
                        <a:rPr lang="en-US" sz="16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950">
                <a:tc>
                  <a:txBody>
                    <a:bodyPr/>
                    <a:lstStyle/>
                    <a:p>
                      <a:pPr algn="ctr" fontAlgn="ctr"/>
                      <a:r>
                        <a:rPr lang="en-US" sz="1600" b="0" i="0" u="none" strike="noStrike">
                          <a:solidFill>
                            <a:srgbClr val="000000"/>
                          </a:solidFill>
                          <a:effectLst/>
                          <a:latin typeface="Calibri" panose="020F0502020204030204" pitchFamily="34" charset="0"/>
                        </a:rPr>
                        <a:t>313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950">
                <a:tc>
                  <a:txBody>
                    <a:bodyPr/>
                    <a:lstStyle/>
                    <a:p>
                      <a:pPr algn="ctr" fontAlgn="ctr"/>
                      <a:r>
                        <a:rPr lang="en-US" sz="1600" b="0" i="0" u="none" strike="noStrike">
                          <a:solidFill>
                            <a:srgbClr val="000000"/>
                          </a:solidFill>
                          <a:effectLst/>
                          <a:latin typeface="Calibri" panose="020F0502020204030204" pitchFamily="34" charset="0"/>
                        </a:rPr>
                        <a:t>314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20050926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28142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SO44254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3578.27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2171.2942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914558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Partitioning Concepts</a:t>
            </a:r>
            <a:endParaRPr lang="en-US" dirty="0"/>
          </a:p>
        </p:txBody>
      </p:sp>
      <p:sp>
        <p:nvSpPr>
          <p:cNvPr id="3" name="Content Placeholder 2"/>
          <p:cNvSpPr>
            <a:spLocks noGrp="1"/>
          </p:cNvSpPr>
          <p:nvPr>
            <p:ph idx="1"/>
          </p:nvPr>
        </p:nvSpPr>
        <p:spPr/>
        <p:txBody>
          <a:bodyPr/>
          <a:lstStyle/>
          <a:p>
            <a:r>
              <a:rPr lang="en-US" dirty="0" smtClean="0"/>
              <a:t>Partition Function</a:t>
            </a:r>
          </a:p>
          <a:p>
            <a:r>
              <a:rPr lang="en-US" dirty="0" smtClean="0"/>
              <a:t>Partition Scheme</a:t>
            </a:r>
          </a:p>
          <a:p>
            <a:r>
              <a:rPr lang="en-US" dirty="0" smtClean="0"/>
              <a:t>Partition Table or index</a:t>
            </a:r>
          </a:p>
          <a:p>
            <a:r>
              <a:rPr lang="en-US" dirty="0" smtClean="0"/>
              <a:t>Data Movement (ALTER SWITCH/MERGE/SPLIT)</a:t>
            </a:r>
            <a:endParaRPr lang="en-US" dirty="0"/>
          </a:p>
          <a:p>
            <a:r>
              <a:rPr lang="en-US" dirty="0" smtClean="0"/>
              <a:t>Aligned/Non-Aligned Index</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24344461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Partition a Table or Index</a:t>
            </a:r>
            <a:endParaRPr lang="en-US" dirty="0"/>
          </a:p>
        </p:txBody>
      </p:sp>
      <p:sp>
        <p:nvSpPr>
          <p:cNvPr id="3" name="Content Placeholder 2"/>
          <p:cNvSpPr>
            <a:spLocks noGrp="1"/>
          </p:cNvSpPr>
          <p:nvPr>
            <p:ph idx="1"/>
          </p:nvPr>
        </p:nvSpPr>
        <p:spPr/>
        <p:txBody>
          <a:bodyPr/>
          <a:lstStyle/>
          <a:p>
            <a:r>
              <a:rPr lang="en-US" dirty="0" smtClean="0"/>
              <a:t>Create </a:t>
            </a:r>
            <a:r>
              <a:rPr lang="en-US" dirty="0" err="1"/>
              <a:t>F</a:t>
            </a:r>
            <a:r>
              <a:rPr lang="en-US" dirty="0" err="1" smtClean="0"/>
              <a:t>ilegroups</a:t>
            </a:r>
            <a:r>
              <a:rPr lang="en-US" dirty="0" smtClean="0"/>
              <a:t> and corresponding Files</a:t>
            </a:r>
          </a:p>
          <a:p>
            <a:r>
              <a:rPr lang="en-US" dirty="0" smtClean="0"/>
              <a:t>Create Partition Function</a:t>
            </a:r>
          </a:p>
          <a:p>
            <a:r>
              <a:rPr lang="en-US" dirty="0" smtClean="0"/>
              <a:t>Create Partition Scheme</a:t>
            </a:r>
          </a:p>
          <a:p>
            <a:r>
              <a:rPr lang="en-US" dirty="0" smtClean="0"/>
              <a:t>Create Table/Index using Partition Scheme</a:t>
            </a:r>
          </a:p>
          <a:p>
            <a:pPr marL="457200" lvl="1" indent="0">
              <a:buNone/>
            </a:pPr>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345654906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Modify Partitioned Table/Index</a:t>
            </a:r>
            <a:endParaRPr lang="en-US" dirty="0"/>
          </a:p>
        </p:txBody>
      </p:sp>
      <p:sp>
        <p:nvSpPr>
          <p:cNvPr id="3" name="Content Placeholder 2"/>
          <p:cNvSpPr>
            <a:spLocks noGrp="1"/>
          </p:cNvSpPr>
          <p:nvPr>
            <p:ph idx="1"/>
          </p:nvPr>
        </p:nvSpPr>
        <p:spPr/>
        <p:txBody>
          <a:bodyPr/>
          <a:lstStyle/>
          <a:p>
            <a:r>
              <a:rPr lang="en-US" dirty="0" smtClean="0"/>
              <a:t>Modify Partition Function</a:t>
            </a:r>
          </a:p>
          <a:p>
            <a:r>
              <a:rPr lang="en-US" dirty="0" smtClean="0"/>
              <a:t>Modify Partition Scheme</a:t>
            </a:r>
          </a:p>
          <a:p>
            <a:r>
              <a:rPr lang="en-US" dirty="0" smtClean="0"/>
              <a:t>Convert non Partitioned Table to Partitioned Table</a:t>
            </a:r>
          </a:p>
          <a:p>
            <a:r>
              <a:rPr lang="en-US" dirty="0" smtClean="0"/>
              <a:t>Convert Partitioned Table to non Partitioned Table</a:t>
            </a:r>
          </a:p>
          <a:p>
            <a:r>
              <a:rPr lang="en-US" dirty="0" smtClean="0"/>
              <a:t>Transfer data by adding, moving data between two tables or removing partitions</a:t>
            </a:r>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30022782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Partitioning Enhancements </a:t>
            </a:r>
            <a:endParaRPr lang="en-US" dirty="0"/>
          </a:p>
        </p:txBody>
      </p:sp>
      <p:sp>
        <p:nvSpPr>
          <p:cNvPr id="3" name="Content Placeholder 2"/>
          <p:cNvSpPr>
            <a:spLocks noGrp="1"/>
          </p:cNvSpPr>
          <p:nvPr>
            <p:ph idx="1"/>
          </p:nvPr>
        </p:nvSpPr>
        <p:spPr/>
        <p:txBody>
          <a:bodyPr/>
          <a:lstStyle/>
          <a:p>
            <a:r>
              <a:rPr lang="en-US" dirty="0" smtClean="0"/>
              <a:t>Enhanced Table Partitioning Wizard</a:t>
            </a:r>
          </a:p>
          <a:p>
            <a:pPr lvl="1"/>
            <a:r>
              <a:rPr lang="en-US" dirty="0" smtClean="0"/>
              <a:t>Two new options introduced in the GUI</a:t>
            </a:r>
          </a:p>
          <a:p>
            <a:pPr lvl="2"/>
            <a:r>
              <a:rPr lang="en-US" dirty="0" smtClean="0"/>
              <a:t>Switch </a:t>
            </a:r>
            <a:r>
              <a:rPr lang="en-US" dirty="0"/>
              <a:t>I</a:t>
            </a:r>
            <a:r>
              <a:rPr lang="en-US" dirty="0" smtClean="0"/>
              <a:t>n and </a:t>
            </a:r>
            <a:r>
              <a:rPr lang="en-US" dirty="0"/>
              <a:t>S</a:t>
            </a:r>
            <a:r>
              <a:rPr lang="en-US" dirty="0" smtClean="0"/>
              <a:t>witch </a:t>
            </a:r>
            <a:r>
              <a:rPr lang="en-US" dirty="0"/>
              <a:t>O</a:t>
            </a:r>
            <a:r>
              <a:rPr lang="en-US" dirty="0" smtClean="0"/>
              <a:t>ut data into staging tables</a:t>
            </a:r>
          </a:p>
          <a:p>
            <a:r>
              <a:rPr lang="en-US" dirty="0" smtClean="0"/>
              <a:t>15000 partitions supported by default</a:t>
            </a:r>
          </a:p>
          <a:p>
            <a:pPr lvl="1"/>
            <a:r>
              <a:rPr lang="en-US" dirty="0" smtClean="0"/>
              <a:t>Considerations for the following</a:t>
            </a:r>
          </a:p>
          <a:p>
            <a:pPr lvl="2"/>
            <a:r>
              <a:rPr lang="en-US" dirty="0" smtClean="0"/>
              <a:t>Recovery Time</a:t>
            </a:r>
          </a:p>
          <a:p>
            <a:pPr lvl="2"/>
            <a:r>
              <a:rPr lang="en-US" dirty="0" smtClean="0"/>
              <a:t>Memory</a:t>
            </a:r>
          </a:p>
          <a:p>
            <a:pPr lvl="2"/>
            <a:r>
              <a:rPr lang="en-US" dirty="0" smtClean="0"/>
              <a:t>DBCC checks</a:t>
            </a:r>
          </a:p>
          <a:p>
            <a:pPr marL="914400" lvl="2" indent="0">
              <a:buNone/>
            </a:pPr>
            <a:endParaRPr lang="en-US" dirty="0" smtClean="0"/>
          </a:p>
          <a:p>
            <a:pPr marL="457200" lvl="1" indent="0">
              <a:buNone/>
            </a:pPr>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26488379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15K Partitioning in SQL Server 2008</a:t>
            </a:r>
            <a:endParaRPr lang="en-US" dirty="0"/>
          </a:p>
        </p:txBody>
      </p:sp>
      <p:sp>
        <p:nvSpPr>
          <p:cNvPr id="3" name="Content Placeholder 2"/>
          <p:cNvSpPr>
            <a:spLocks noGrp="1"/>
          </p:cNvSpPr>
          <p:nvPr>
            <p:ph idx="1"/>
          </p:nvPr>
        </p:nvSpPr>
        <p:spPr/>
        <p:txBody>
          <a:bodyPr/>
          <a:lstStyle/>
          <a:p>
            <a:r>
              <a:rPr lang="en-US" dirty="0" smtClean="0"/>
              <a:t>Versions supported</a:t>
            </a:r>
          </a:p>
          <a:p>
            <a:pPr lvl="1"/>
            <a:r>
              <a:rPr lang="en-US" dirty="0" smtClean="0"/>
              <a:t>SQL Server 2008 SP2 and above</a:t>
            </a:r>
          </a:p>
          <a:p>
            <a:pPr lvl="1"/>
            <a:r>
              <a:rPr lang="en-US" dirty="0" smtClean="0"/>
              <a:t>SQL Server 2008 R2 SP1 and above</a:t>
            </a:r>
          </a:p>
          <a:p>
            <a:r>
              <a:rPr lang="en-US" dirty="0" smtClean="0"/>
              <a:t>Cannot be enabled on system databases</a:t>
            </a:r>
          </a:p>
          <a:p>
            <a:r>
              <a:rPr lang="en-US" dirty="0" smtClean="0"/>
              <a:t>Disabling 15k partitions support</a:t>
            </a:r>
          </a:p>
          <a:p>
            <a:pPr lvl="1"/>
            <a:r>
              <a:rPr lang="en-US" dirty="0" smtClean="0"/>
              <a:t>Database migration </a:t>
            </a:r>
          </a:p>
          <a:p>
            <a:pPr lvl="1"/>
            <a:r>
              <a:rPr lang="en-US" dirty="0" smtClean="0"/>
              <a:t>Performance degradation</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384628817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5427</Words>
  <Application>Microsoft Office PowerPoint</Application>
  <PresentationFormat>Widescreen</PresentationFormat>
  <Paragraphs>817</Paragraphs>
  <Slides>23</Slides>
  <Notes>21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Consolas</vt:lpstr>
      <vt:lpstr>Segoe Pro Light</vt:lpstr>
      <vt:lpstr>Segoe UI</vt:lpstr>
      <vt:lpstr>Segoe UI Light</vt:lpstr>
      <vt:lpstr>Office Theme</vt:lpstr>
      <vt:lpstr>Table Partitioning</vt:lpstr>
      <vt:lpstr>Why Partition Tables?</vt:lpstr>
      <vt:lpstr>Vertical Partitioning</vt:lpstr>
      <vt:lpstr>Horizontal Partitioning</vt:lpstr>
      <vt:lpstr>Table Partitioning Concepts</vt:lpstr>
      <vt:lpstr>Steps to Partition a Table or Index</vt:lpstr>
      <vt:lpstr>Modify Partitioned Table/Index</vt:lpstr>
      <vt:lpstr>Table Partitioning Enhancements </vt:lpstr>
      <vt:lpstr>15K Partitioning in SQL Server 2008</vt:lpstr>
      <vt:lpstr>Sliding Window Scenario</vt:lpstr>
      <vt:lpstr>PowerPoint Presentation</vt:lpstr>
      <vt:lpstr>PowerPoint Presentation</vt:lpstr>
      <vt:lpstr>Sliding Window Scenario using Enhanced Partition Wizard</vt:lpstr>
      <vt:lpstr>PowerPoint Presentation</vt:lpstr>
      <vt:lpstr>PowerPoint Presentation</vt:lpstr>
      <vt:lpstr>SQL 2014 - Single Partition Online Index Rebuild</vt:lpstr>
      <vt:lpstr>PowerPoint Presentation</vt:lpstr>
      <vt:lpstr>Partitioning – Performance Guidelines </vt:lpstr>
      <vt:lpstr>Partitioned Table Parallelism</vt:lpstr>
      <vt:lpstr>Partitioned Table Parallelism – Contd.</vt:lpstr>
      <vt:lpstr>Bitmap Filtering (Star Join Enhancement)</vt:lpstr>
      <vt:lpstr>Bitmap Filters - Implementation</vt:lpstr>
      <vt:lpstr>Optimized Bitmap Filtering -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Partitioning</dc:title>
  <dc:creator>Sourabh Agarwal</dc:creator>
  <cp:lastModifiedBy>Sourabh Agarwal</cp:lastModifiedBy>
  <cp:revision>4</cp:revision>
  <dcterms:created xsi:type="dcterms:W3CDTF">2015-11-25T16:58:22Z</dcterms:created>
  <dcterms:modified xsi:type="dcterms:W3CDTF">2015-11-25T18:08:29Z</dcterms:modified>
</cp:coreProperties>
</file>