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68" r:id="rId4"/>
    <p:sldId id="269" r:id="rId5"/>
    <p:sldId id="270" r:id="rId6"/>
    <p:sldId id="260" r:id="rId7"/>
    <p:sldId id="261" r:id="rId8"/>
    <p:sldId id="272" r:id="rId9"/>
    <p:sldId id="271" r:id="rId10"/>
    <p:sldId id="258" r:id="rId11"/>
    <p:sldId id="263" r:id="rId12"/>
    <p:sldId id="265" r:id="rId13"/>
  </p:sldIdLst>
  <p:sldSz cx="14630400" cy="10972800"/>
  <p:notesSz cx="10972800" cy="14630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 Semi Bold" panose="020B0604020202020204" charset="-52"/>
      <p:regular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15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8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0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10972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01623" y="4078367"/>
            <a:ext cx="94271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Курсовая работа по дисциплине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«Базы данных»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Тема: «Разработка информационной системы сети ресторанов </a:t>
            </a:r>
            <a:r>
              <a:rPr lang="ru-RU" sz="2800" b="1" kern="1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Sushi</a:t>
            </a:r>
            <a:r>
              <a:rPr lang="ru-R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Shop»</a:t>
            </a:r>
          </a:p>
        </p:txBody>
      </p:sp>
      <p:sp>
        <p:nvSpPr>
          <p:cNvPr id="4" name="Text 1"/>
          <p:cNvSpPr/>
          <p:nvPr/>
        </p:nvSpPr>
        <p:spPr>
          <a:xfrm>
            <a:off x="6686074" y="7208341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060700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Выполнил: студент группы РИС-23-1б	</a:t>
            </a:r>
          </a:p>
          <a:p>
            <a:pPr marL="3060700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Гордеев Василий Андреевич		</a:t>
            </a:r>
          </a:p>
          <a:p>
            <a:pPr marL="3060700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Проверил: доцент кафедры ИТАС</a:t>
            </a:r>
          </a:p>
          <a:p>
            <a:pPr marL="3060700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Петренко Александр Анатольевич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58D7A-7B63-9651-C1A9-F9AF8A7F7249}"/>
              </a:ext>
            </a:extLst>
          </p:cNvPr>
          <p:cNvSpPr txBox="1"/>
          <p:nvPr/>
        </p:nvSpPr>
        <p:spPr>
          <a:xfrm>
            <a:off x="3215359" y="631723"/>
            <a:ext cx="8199682" cy="2053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Министерство образования и науки РФ</a:t>
            </a:r>
            <a:endParaRPr lang="ru-RU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Пермский национальный исследовательский политехнический университет</a:t>
            </a:r>
            <a:endParaRPr lang="ru-RU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Электротехнический факультет</a:t>
            </a:r>
            <a:endParaRPr lang="ru-RU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Кафедра: Информационные технологии и автоматизированные системы</a:t>
            </a:r>
            <a:endParaRPr lang="ru-RU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EFA4DA-197B-2BC0-C916-04AB7132A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041" y="10305957"/>
            <a:ext cx="3124529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52676" y="480235"/>
            <a:ext cx="7009071" cy="1448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b="0" i="0" dirty="0">
                <a:solidFill>
                  <a:srgbClr val="E2E2E5"/>
                </a:solidFill>
                <a:effectLst/>
                <a:latin typeface="Google Sans Text"/>
              </a:rPr>
              <a:t>Результаты и практическая 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ru-RU" sz="4400" b="0" i="0" dirty="0">
                <a:solidFill>
                  <a:srgbClr val="E2E2E5"/>
                </a:solidFill>
                <a:effectLst/>
                <a:latin typeface="Google Sans Text"/>
              </a:rPr>
              <a:t>значимость.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193195" y="214840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1073" y="224865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71030" y="2148403"/>
            <a:ext cx="2836783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Разработана и реализована реляционная БД для "</a:t>
            </a:r>
            <a:r>
              <a:rPr lang="ru-RU" sz="2400" b="0" i="0" dirty="0" err="1">
                <a:solidFill>
                  <a:srgbClr val="E2E2E5"/>
                </a:solidFill>
                <a:effectLst/>
                <a:latin typeface="Google Sans Text"/>
              </a:rPr>
              <a:t>Sushi-shop</a:t>
            </a: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".</a:t>
            </a:r>
          </a:p>
        </p:txBody>
      </p:sp>
      <p:sp>
        <p:nvSpPr>
          <p:cNvPr id="8" name="Shape 5"/>
          <p:cNvSpPr/>
          <p:nvPr/>
        </p:nvSpPr>
        <p:spPr>
          <a:xfrm>
            <a:off x="10047129" y="214840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15007" y="224865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24964" y="2148403"/>
            <a:ext cx="2836783" cy="703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Создан прототип веб-приложения с ролевым доступом.</a:t>
            </a:r>
          </a:p>
        </p:txBody>
      </p:sp>
      <p:sp>
        <p:nvSpPr>
          <p:cNvPr id="12" name="Shape 9"/>
          <p:cNvSpPr/>
          <p:nvPr/>
        </p:nvSpPr>
        <p:spPr>
          <a:xfrm>
            <a:off x="6193195" y="39937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1073" y="409400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71030" y="3993753"/>
            <a:ext cx="2836783" cy="703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Автоматизированы ключевые процессы учета (остатки, заказы, поступления, списания).</a:t>
            </a:r>
          </a:p>
        </p:txBody>
      </p:sp>
      <p:sp>
        <p:nvSpPr>
          <p:cNvPr id="16" name="Shape 13"/>
          <p:cNvSpPr/>
          <p:nvPr/>
        </p:nvSpPr>
        <p:spPr>
          <a:xfrm>
            <a:off x="10047129" y="39937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215007" y="409400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824964" y="3993753"/>
            <a:ext cx="2836783" cy="703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Система протестирована и готова к демонстрации.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1101052-8D7C-4606-877B-EFD871A0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757" y="10305957"/>
            <a:ext cx="2852643" cy="666843"/>
          </a:xfrm>
          <a:prstGeom prst="rect">
            <a:avLst/>
          </a:prstGeom>
        </p:spPr>
      </p:pic>
      <p:pic>
        <p:nvPicPr>
          <p:cNvPr id="22" name="Image 1" descr="preencoded.png">
            <a:extLst>
              <a:ext uri="{FF2B5EF4-FFF2-40B4-BE49-F238E27FC236}">
                <a16:creationId xmlns:a16="http://schemas.microsoft.com/office/drawing/2014/main" id="{E2E72993-A8BB-4D23-B992-A04805D6F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29" y="6489978"/>
            <a:ext cx="1196816" cy="1323736"/>
          </a:xfrm>
          <a:prstGeom prst="rect">
            <a:avLst/>
          </a:prstGeom>
        </p:spPr>
      </p:pic>
      <p:sp>
        <p:nvSpPr>
          <p:cNvPr id="23" name="Text 1">
            <a:extLst>
              <a:ext uri="{FF2B5EF4-FFF2-40B4-BE49-F238E27FC236}">
                <a16:creationId xmlns:a16="http://schemas.microsoft.com/office/drawing/2014/main" id="{C263D105-FDCF-4CAE-AC29-29EA7BF5AD1E}"/>
              </a:ext>
            </a:extLst>
          </p:cNvPr>
          <p:cNvSpPr/>
          <p:nvPr/>
        </p:nvSpPr>
        <p:spPr>
          <a:xfrm>
            <a:off x="7856461" y="6951162"/>
            <a:ext cx="2816185" cy="365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Основа для полнофункциональной ИС.</a:t>
            </a:r>
          </a:p>
        </p:txBody>
      </p:sp>
      <p:pic>
        <p:nvPicPr>
          <p:cNvPr id="25" name="Image 2" descr="preencoded.png">
            <a:extLst>
              <a:ext uri="{FF2B5EF4-FFF2-40B4-BE49-F238E27FC236}">
                <a16:creationId xmlns:a16="http://schemas.microsoft.com/office/drawing/2014/main" id="{B106B15A-135B-49BD-8840-0DA733038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527" y="7743111"/>
            <a:ext cx="1196816" cy="1323736"/>
          </a:xfrm>
          <a:prstGeom prst="rect">
            <a:avLst/>
          </a:prstGeom>
        </p:spPr>
      </p:pic>
      <p:sp>
        <p:nvSpPr>
          <p:cNvPr id="26" name="Text 3">
            <a:extLst>
              <a:ext uri="{FF2B5EF4-FFF2-40B4-BE49-F238E27FC236}">
                <a16:creationId xmlns:a16="http://schemas.microsoft.com/office/drawing/2014/main" id="{3A6AFF76-E789-49C0-A921-677ADEE56664}"/>
              </a:ext>
            </a:extLst>
          </p:cNvPr>
          <p:cNvSpPr/>
          <p:nvPr/>
        </p:nvSpPr>
        <p:spPr>
          <a:xfrm>
            <a:off x="7856461" y="7934241"/>
            <a:ext cx="5856467" cy="868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Инструмент для повышения эффективности </a:t>
            </a:r>
          </a:p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управления рестораном.</a:t>
            </a:r>
          </a:p>
        </p:txBody>
      </p:sp>
      <p:pic>
        <p:nvPicPr>
          <p:cNvPr id="28" name="Image 3" descr="preencoded.png">
            <a:extLst>
              <a:ext uri="{FF2B5EF4-FFF2-40B4-BE49-F238E27FC236}">
                <a16:creationId xmlns:a16="http://schemas.microsoft.com/office/drawing/2014/main" id="{E050111E-0706-4755-BFDB-6A792E7FB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129" y="8970979"/>
            <a:ext cx="1196816" cy="1323736"/>
          </a:xfrm>
          <a:prstGeom prst="rect">
            <a:avLst/>
          </a:prstGeom>
        </p:spPr>
      </p:pic>
      <p:sp>
        <p:nvSpPr>
          <p:cNvPr id="29" name="Text 5">
            <a:extLst>
              <a:ext uri="{FF2B5EF4-FFF2-40B4-BE49-F238E27FC236}">
                <a16:creationId xmlns:a16="http://schemas.microsoft.com/office/drawing/2014/main" id="{C8DD9D16-EED1-4CC5-BAD7-8F3C2E9C1A57}"/>
              </a:ext>
            </a:extLst>
          </p:cNvPr>
          <p:cNvSpPr/>
          <p:nvPr/>
        </p:nvSpPr>
        <p:spPr>
          <a:xfrm>
            <a:off x="7852859" y="9291849"/>
            <a:ext cx="2816185" cy="365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Методический материал.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7500" y="101083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b="0" i="0" dirty="0">
                <a:solidFill>
                  <a:srgbClr val="E2E2E5"/>
                </a:solidFill>
                <a:effectLst/>
                <a:latin typeface="Google Sans Text"/>
              </a:rPr>
              <a:t>Заключение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029" y="4802156"/>
            <a:ext cx="2137529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3961" y="5409018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4802939" y="52742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Расширение функционала (</a:t>
            </a:r>
            <a:r>
              <a:rPr lang="ru-RU" sz="2400" b="0" i="0" dirty="0" err="1">
                <a:solidFill>
                  <a:srgbClr val="E2E2E5"/>
                </a:solidFill>
                <a:effectLst/>
                <a:latin typeface="Google Sans Text"/>
              </a:rPr>
              <a:t>партионный</a:t>
            </a: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 учет, поставщики).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923961" y="3885958"/>
            <a:ext cx="51027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3600" b="1" i="0" dirty="0">
                <a:solidFill>
                  <a:srgbClr val="E2E2E5"/>
                </a:solidFill>
                <a:effectLst/>
                <a:latin typeface="Google Sans Text"/>
              </a:rPr>
              <a:t>Направления дальнейшего развития</a:t>
            </a:r>
            <a:r>
              <a:rPr lang="en-US" sz="3600" b="1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  <a:endParaRPr lang="en-US" sz="3600" dirty="0"/>
          </a:p>
        </p:txBody>
      </p:sp>
      <p:sp>
        <p:nvSpPr>
          <p:cNvPr id="7" name="Shape 4"/>
          <p:cNvSpPr/>
          <p:nvPr/>
        </p:nvSpPr>
        <p:spPr>
          <a:xfrm>
            <a:off x="5142327" y="6173994"/>
            <a:ext cx="8527971" cy="15240"/>
          </a:xfrm>
          <a:prstGeom prst="roundRect">
            <a:avLst>
              <a:gd name="adj" fmla="val 2356110"/>
            </a:avLst>
          </a:prstGeom>
          <a:solidFill>
            <a:srgbClr val="F2B42D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205" y="6219119"/>
            <a:ext cx="4275058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3961" y="6658341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5844498" y="66915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Интеграция с другими системами.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Shape 8"/>
          <p:cNvSpPr/>
          <p:nvPr/>
        </p:nvSpPr>
        <p:spPr>
          <a:xfrm>
            <a:off x="6211032" y="7590957"/>
            <a:ext cx="7459266" cy="15240"/>
          </a:xfrm>
          <a:prstGeom prst="roundRect">
            <a:avLst>
              <a:gd name="adj" fmla="val 2356110"/>
            </a:avLst>
          </a:prstGeom>
          <a:solidFill>
            <a:srgbClr val="D7425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00" y="7636082"/>
            <a:ext cx="6412587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3961" y="8075303"/>
            <a:ext cx="17954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6978986" y="81386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dirty="0">
                <a:solidFill>
                  <a:srgbClr val="E2E2E5"/>
                </a:solidFill>
                <a:latin typeface="Google Sans Text"/>
              </a:rPr>
              <a:t>Ул</a:t>
            </a: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учшение интерфейса и 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UX.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852110-C2F2-8E2D-9A67-B3F88259B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440" y="10305957"/>
            <a:ext cx="2640554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14799" y="4798533"/>
            <a:ext cx="60166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5400" b="1" i="0" dirty="0">
                <a:solidFill>
                  <a:srgbClr val="E2E2E5"/>
                </a:solidFill>
                <a:effectLst/>
                <a:latin typeface="Google Sans Text"/>
              </a:rPr>
              <a:t>Спасибо за внимание!</a:t>
            </a:r>
            <a:endParaRPr lang="en-US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487595-79F7-4E35-A3B8-0847AE2B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536" y="9919818"/>
            <a:ext cx="2362529" cy="936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61844" y="485110"/>
            <a:ext cx="69438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0" i="0" dirty="0">
                <a:solidFill>
                  <a:srgbClr val="E2E2E5"/>
                </a:solidFill>
                <a:effectLst/>
                <a:latin typeface="Google Sans Text"/>
              </a:rPr>
              <a:t>Актуальность и цели работы.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74871" y="2785229"/>
            <a:ext cx="30480" cy="6465332"/>
          </a:xfrm>
          <a:prstGeom prst="roundRect">
            <a:avLst>
              <a:gd name="adj" fmla="val 1178055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128891" y="3308390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F2B42D"/>
          </a:solidFill>
          <a:ln/>
        </p:spPr>
      </p:sp>
      <p:sp>
        <p:nvSpPr>
          <p:cNvPr id="6" name="Shape 3"/>
          <p:cNvSpPr/>
          <p:nvPr/>
        </p:nvSpPr>
        <p:spPr>
          <a:xfrm>
            <a:off x="620851" y="305442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88729" y="315468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206704" y="3024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FFFFFF"/>
                </a:solidFill>
                <a:latin typeface="Nunito Semi Bold" pitchFamily="34" charset="0"/>
              </a:rPr>
              <a:t>Актуальность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206703" y="3520083"/>
            <a:ext cx="1032595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Высокая конкуренция в общепите, важность точного учета для рентабельности.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128891" y="5670947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D7425E"/>
          </a:solidFill>
          <a:ln/>
        </p:spPr>
      </p:sp>
      <p:sp>
        <p:nvSpPr>
          <p:cNvPr id="11" name="Shape 8"/>
          <p:cNvSpPr/>
          <p:nvPr/>
        </p:nvSpPr>
        <p:spPr>
          <a:xfrm>
            <a:off x="620851" y="541698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88729" y="5517237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206704" y="538710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400" i="0" dirty="0">
                <a:solidFill>
                  <a:srgbClr val="E2E2E5"/>
                </a:solidFill>
                <a:effectLst/>
                <a:latin typeface="Google Sans Text"/>
              </a:rPr>
              <a:t>Цель работы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206704" y="5882640"/>
            <a:ext cx="1133546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Создание эффективной реляционной БД и прототипа ИС для автоматизации учета продуктов, расчета себестоимости и анализа маржинальности в "</a:t>
            </a:r>
            <a:r>
              <a:rPr lang="ru-RU" sz="2000" b="0" i="0" dirty="0" err="1">
                <a:solidFill>
                  <a:srgbClr val="E2E2E5"/>
                </a:solidFill>
                <a:effectLst/>
                <a:latin typeface="Google Sans Text"/>
              </a:rPr>
              <a:t>Sushi-shop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".</a:t>
            </a:r>
            <a:endParaRPr lang="en-US" sz="1850" dirty="0"/>
          </a:p>
        </p:txBody>
      </p:sp>
      <p:sp>
        <p:nvSpPr>
          <p:cNvPr id="15" name="Shape 12"/>
          <p:cNvSpPr/>
          <p:nvPr/>
        </p:nvSpPr>
        <p:spPr>
          <a:xfrm>
            <a:off x="1128891" y="8033504"/>
            <a:ext cx="837724" cy="30480"/>
          </a:xfrm>
          <a:prstGeom prst="roundRect">
            <a:avLst>
              <a:gd name="adj" fmla="val 1178055"/>
            </a:avLst>
          </a:prstGeom>
          <a:solidFill>
            <a:srgbClr val="DD785E"/>
          </a:solidFill>
          <a:ln/>
        </p:spPr>
      </p:sp>
      <p:sp>
        <p:nvSpPr>
          <p:cNvPr id="16" name="Shape 13"/>
          <p:cNvSpPr/>
          <p:nvPr/>
        </p:nvSpPr>
        <p:spPr>
          <a:xfrm>
            <a:off x="620851" y="777954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88729" y="787979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206704" y="77496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400" i="0" dirty="0">
                <a:solidFill>
                  <a:srgbClr val="E2E2E5"/>
                </a:solidFill>
                <a:effectLst/>
                <a:latin typeface="Google Sans Text"/>
              </a:rPr>
              <a:t>Основные задачи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206704" y="8245196"/>
            <a:ext cx="11078990" cy="13022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 Анализ предметной области и проектирование БД.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 Реализация БД в </a:t>
            </a:r>
            <a:r>
              <a:rPr lang="ru-RU" sz="2000" b="0" i="0" dirty="0" err="1">
                <a:solidFill>
                  <a:srgbClr val="E2E2E5"/>
                </a:solidFill>
                <a:effectLst/>
                <a:latin typeface="Google Sans Text"/>
              </a:rPr>
              <a:t>PostgreSQL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 с бизнес-логикой (функции, триггеры).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 Разработка веб-приложения для взаимодействия с БД.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 Обеспечение ролевого доступа.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F270B65-6E83-4C1A-9C10-8D0FE45A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254" y="10245408"/>
            <a:ext cx="3424146" cy="662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9D4128-DD12-46B5-8CE1-9EB6C2DF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12307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49A92E-B8EF-4A0F-A12A-C9887F7FB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6" y="1230714"/>
            <a:ext cx="11816534" cy="9742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15CE-3DF0-4823-8E2D-37E34DBC8A47}"/>
              </a:ext>
            </a:extLst>
          </p:cNvPr>
          <p:cNvSpPr txBox="1"/>
          <p:nvPr/>
        </p:nvSpPr>
        <p:spPr>
          <a:xfrm>
            <a:off x="2091016" y="243749"/>
            <a:ext cx="11389659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ru-RU" sz="3600" b="1" i="0" dirty="0">
                <a:effectLst/>
                <a:latin typeface="Google Sans Text"/>
              </a:rPr>
              <a:t>Концептуальная модель данных (</a:t>
            </a:r>
            <a:r>
              <a:rPr lang="en-US" sz="3600" b="1" i="0" dirty="0">
                <a:effectLst/>
                <a:latin typeface="Google Sans Text"/>
              </a:rPr>
              <a:t>ER-</a:t>
            </a:r>
            <a:r>
              <a:rPr lang="ru-RU" sz="3600" b="1" i="0" dirty="0">
                <a:effectLst/>
                <a:latin typeface="Google Sans Text"/>
              </a:rPr>
              <a:t>диаграмма)</a:t>
            </a:r>
            <a:endParaRPr lang="en-US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0DA2B-07B2-4545-8CC7-98CD5B9C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980" y="1230713"/>
            <a:ext cx="1657421" cy="9742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381FEE-871A-43D0-B7B1-1B4F384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12"/>
            <a:ext cx="1156446" cy="9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9D4128-DD12-46B5-8CE1-9EB6C2DF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1230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15CE-3DF0-4823-8E2D-37E34DBC8A47}"/>
              </a:ext>
            </a:extLst>
          </p:cNvPr>
          <p:cNvSpPr txBox="1"/>
          <p:nvPr/>
        </p:nvSpPr>
        <p:spPr>
          <a:xfrm>
            <a:off x="1553134" y="243749"/>
            <a:ext cx="11927541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3600" b="1" i="0" dirty="0">
                <a:effectLst/>
                <a:latin typeface="Google Sans Text"/>
              </a:rPr>
              <a:t>Логическая модель данных</a:t>
            </a:r>
            <a:endParaRPr lang="en-US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0DA2B-07B2-4545-8CC7-98CD5B9C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980" y="1230713"/>
            <a:ext cx="1657421" cy="9742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381FEE-871A-43D0-B7B1-1B4F384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712"/>
            <a:ext cx="1156446" cy="97420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0998E2-614B-4B5B-9401-BDD78A39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7" y="1164615"/>
            <a:ext cx="11927542" cy="980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9D4128-DD12-46B5-8CE1-9EB6C2DF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12307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415CE-3DF0-4823-8E2D-37E34DBC8A47}"/>
              </a:ext>
            </a:extLst>
          </p:cNvPr>
          <p:cNvSpPr txBox="1"/>
          <p:nvPr/>
        </p:nvSpPr>
        <p:spPr>
          <a:xfrm>
            <a:off x="1499168" y="243749"/>
            <a:ext cx="11981507" cy="743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3600" b="1" dirty="0">
                <a:latin typeface="Google Sans Text"/>
              </a:rPr>
              <a:t>Физическая модель </a:t>
            </a:r>
            <a:r>
              <a:rPr lang="ru-RU" sz="3600" b="1" i="0" dirty="0">
                <a:effectLst/>
                <a:latin typeface="Google Sans Text"/>
              </a:rPr>
              <a:t>данных</a:t>
            </a:r>
            <a:endParaRPr lang="en-US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20DA2B-07B2-4545-8CC7-98CD5B9C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258" y="1230713"/>
            <a:ext cx="2000144" cy="97420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381FEE-871A-43D0-B7B1-1B4F384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30712"/>
            <a:ext cx="1499167" cy="97420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4BA5FC-3021-4EDE-9839-14E0D74A1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168" y="1090835"/>
            <a:ext cx="11131089" cy="98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25093" y="322687"/>
            <a:ext cx="119408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i="0" dirty="0">
                <a:solidFill>
                  <a:srgbClr val="E2E2E5"/>
                </a:solidFill>
                <a:effectLst/>
                <a:latin typeface="Google Sans Text"/>
              </a:rPr>
              <a:t> Технологический стек и архитектура системы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456422" y="4258791"/>
            <a:ext cx="4971405" cy="929483"/>
          </a:xfrm>
          <a:prstGeom prst="roundRect">
            <a:avLst>
              <a:gd name="adj" fmla="val 14244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18598" y="4509946"/>
            <a:ext cx="3095583" cy="427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СУБД: 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PostgreSQL</a:t>
            </a:r>
          </a:p>
        </p:txBody>
      </p:sp>
      <p:sp>
        <p:nvSpPr>
          <p:cNvPr id="7" name="Shape 4"/>
          <p:cNvSpPr/>
          <p:nvPr/>
        </p:nvSpPr>
        <p:spPr>
          <a:xfrm>
            <a:off x="456423" y="5599995"/>
            <a:ext cx="4971405" cy="934122"/>
          </a:xfrm>
          <a:prstGeom prst="roundRect">
            <a:avLst>
              <a:gd name="adj" fmla="val 14244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8598" y="5862777"/>
            <a:ext cx="39732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Бэкенд: 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Python, Flask</a:t>
            </a:r>
          </a:p>
        </p:txBody>
      </p:sp>
      <p:sp>
        <p:nvSpPr>
          <p:cNvPr id="10" name="Shape 7"/>
          <p:cNvSpPr/>
          <p:nvPr/>
        </p:nvSpPr>
        <p:spPr>
          <a:xfrm>
            <a:off x="456423" y="6942496"/>
            <a:ext cx="4971405" cy="934123"/>
          </a:xfrm>
          <a:prstGeom prst="roundRect">
            <a:avLst>
              <a:gd name="adj" fmla="val 14244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18599" y="7211427"/>
            <a:ext cx="45344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ru-RU" sz="2400" b="0" i="0" dirty="0" err="1">
                <a:solidFill>
                  <a:srgbClr val="E2E2E5"/>
                </a:solidFill>
                <a:effectLst/>
                <a:latin typeface="Google Sans Text"/>
              </a:rPr>
              <a:t>Фронтенд</a:t>
            </a: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: 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HTML, CSS (Bootstrap)</a:t>
            </a:r>
          </a:p>
        </p:txBody>
      </p:sp>
      <p:sp>
        <p:nvSpPr>
          <p:cNvPr id="13" name="Shape 10"/>
          <p:cNvSpPr/>
          <p:nvPr/>
        </p:nvSpPr>
        <p:spPr>
          <a:xfrm>
            <a:off x="456423" y="8284998"/>
            <a:ext cx="4971405" cy="934122"/>
          </a:xfrm>
          <a:prstGeom prst="roundRect">
            <a:avLst>
              <a:gd name="adj" fmla="val 14244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18598" y="8563273"/>
            <a:ext cx="4346160" cy="548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Инструменты: </a:t>
            </a:r>
            <a:r>
              <a:rPr lang="en-US" sz="2400" b="0" i="0" dirty="0" err="1">
                <a:solidFill>
                  <a:srgbClr val="E2E2E5"/>
                </a:solidFill>
                <a:effectLst/>
                <a:latin typeface="Google Sans Text"/>
              </a:rPr>
              <a:t>pgAdmin</a:t>
            </a:r>
            <a:r>
              <a:rPr lang="en-US" sz="2400" b="0" i="0" dirty="0">
                <a:solidFill>
                  <a:srgbClr val="E2E2E5"/>
                </a:solidFill>
                <a:effectLst/>
                <a:latin typeface="Google Sans Text"/>
              </a:rPr>
              <a:t>, VS Code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C9DAB33-6A9B-95FA-858E-C773F99F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268" y="10298073"/>
            <a:ext cx="2960132" cy="6668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F8B140-39AD-44DD-B34E-B53F823F309D}"/>
              </a:ext>
            </a:extLst>
          </p:cNvPr>
          <p:cNvSpPr txBox="1"/>
          <p:nvPr/>
        </p:nvSpPr>
        <p:spPr>
          <a:xfrm>
            <a:off x="456423" y="1775825"/>
            <a:ext cx="133597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E2E2E5"/>
                </a:solidFill>
                <a:effectLst/>
                <a:latin typeface="Google Sans Text"/>
              </a:rPr>
              <a:t>Трехуровневая архитектура </a:t>
            </a:r>
          </a:p>
          <a:p>
            <a:pPr algn="ctr"/>
            <a:r>
              <a:rPr lang="ru-RU" sz="3200" b="0" i="0" dirty="0">
                <a:solidFill>
                  <a:srgbClr val="E2E2E5"/>
                </a:solidFill>
                <a:effectLst/>
                <a:latin typeface="Google Sans Text"/>
              </a:rPr>
              <a:t>(Клиент (браузер) -&gt; Веб-сервер (</a:t>
            </a:r>
            <a:r>
              <a:rPr lang="ru-RU" sz="3200" b="0" i="0" dirty="0" err="1">
                <a:solidFill>
                  <a:srgbClr val="E2E2E5"/>
                </a:solidFill>
                <a:effectLst/>
                <a:latin typeface="Google Sans Text"/>
              </a:rPr>
              <a:t>Flask</a:t>
            </a:r>
            <a:r>
              <a:rPr lang="ru-RU" sz="3200" b="0" i="0" dirty="0">
                <a:solidFill>
                  <a:srgbClr val="E2E2E5"/>
                </a:solidFill>
                <a:effectLst/>
                <a:latin typeface="Google Sans Text"/>
              </a:rPr>
              <a:t>) -&gt; Сервер БД (</a:t>
            </a:r>
            <a:r>
              <a:rPr lang="ru-RU" sz="3200" b="0" i="0" dirty="0" err="1">
                <a:solidFill>
                  <a:srgbClr val="E2E2E5"/>
                </a:solidFill>
                <a:effectLst/>
                <a:latin typeface="Google Sans Text"/>
              </a:rPr>
              <a:t>PostgreSQL</a:t>
            </a:r>
            <a:r>
              <a:rPr lang="ru-RU" sz="3200" b="0" i="0" dirty="0">
                <a:solidFill>
                  <a:srgbClr val="E2E2E5"/>
                </a:solidFill>
                <a:effectLst/>
                <a:latin typeface="Google Sans Text"/>
              </a:rPr>
              <a:t>)).</a:t>
            </a:r>
            <a:endParaRPr lang="en-US" sz="3200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A5F15308-47C7-4A4D-8CF1-873E02E9A109}"/>
              </a:ext>
            </a:extLst>
          </p:cNvPr>
          <p:cNvSpPr/>
          <p:nvPr/>
        </p:nvSpPr>
        <p:spPr>
          <a:xfrm>
            <a:off x="456422" y="3015273"/>
            <a:ext cx="13359791" cy="411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6CE21571-ABA7-4E52-8724-639CE93F709A}"/>
              </a:ext>
            </a:extLst>
          </p:cNvPr>
          <p:cNvSpPr/>
          <p:nvPr/>
        </p:nvSpPr>
        <p:spPr>
          <a:xfrm>
            <a:off x="6236759" y="513445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1E83E6CC-0625-4380-9A78-CA52E22A72EF}"/>
              </a:ext>
            </a:extLst>
          </p:cNvPr>
          <p:cNvSpPr/>
          <p:nvPr/>
        </p:nvSpPr>
        <p:spPr>
          <a:xfrm>
            <a:off x="6404637" y="5234702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6F77D6D1-7D3A-447F-98F2-65AD1CED30E7}"/>
              </a:ext>
            </a:extLst>
          </p:cNvPr>
          <p:cNvSpPr/>
          <p:nvPr/>
        </p:nvSpPr>
        <p:spPr>
          <a:xfrm>
            <a:off x="7014594" y="5134451"/>
            <a:ext cx="2836783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Нормализованная структура (3НФ).</a:t>
            </a:r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EC64D9D8-70E8-486E-85E6-9C2E51014CEE}"/>
              </a:ext>
            </a:extLst>
          </p:cNvPr>
          <p:cNvSpPr/>
          <p:nvPr/>
        </p:nvSpPr>
        <p:spPr>
          <a:xfrm>
            <a:off x="10090693" y="513445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F7FB95C4-C6BE-4B9B-9577-957E6F264804}"/>
              </a:ext>
            </a:extLst>
          </p:cNvPr>
          <p:cNvSpPr/>
          <p:nvPr/>
        </p:nvSpPr>
        <p:spPr>
          <a:xfrm>
            <a:off x="10258571" y="5234702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FCA13F5F-6008-4832-AD81-1379A735CFD4}"/>
              </a:ext>
            </a:extLst>
          </p:cNvPr>
          <p:cNvSpPr/>
          <p:nvPr/>
        </p:nvSpPr>
        <p:spPr>
          <a:xfrm>
            <a:off x="10868528" y="5134451"/>
            <a:ext cx="2836783" cy="703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Использование представлений (</a:t>
            </a:r>
            <a:r>
              <a:rPr lang="ru-RU" sz="2400" b="0" i="0" dirty="0" err="1">
                <a:solidFill>
                  <a:srgbClr val="E2E2E5"/>
                </a:solidFill>
                <a:effectLst/>
                <a:latin typeface="Google Sans Text"/>
              </a:rPr>
              <a:t>Views</a:t>
            </a:r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) для отчетов.</a:t>
            </a:r>
          </a:p>
        </p:txBody>
      </p:sp>
      <p:sp>
        <p:nvSpPr>
          <p:cNvPr id="33" name="Shape 9">
            <a:extLst>
              <a:ext uri="{FF2B5EF4-FFF2-40B4-BE49-F238E27FC236}">
                <a16:creationId xmlns:a16="http://schemas.microsoft.com/office/drawing/2014/main" id="{88D791FB-F146-4C8C-BBAE-408098547B28}"/>
              </a:ext>
            </a:extLst>
          </p:cNvPr>
          <p:cNvSpPr/>
          <p:nvPr/>
        </p:nvSpPr>
        <p:spPr>
          <a:xfrm>
            <a:off x="6277100" y="691190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28EAFCF1-0431-4542-950C-118E290AAED7}"/>
              </a:ext>
            </a:extLst>
          </p:cNvPr>
          <p:cNvSpPr/>
          <p:nvPr/>
        </p:nvSpPr>
        <p:spPr>
          <a:xfrm>
            <a:off x="6444978" y="701216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35" name="Text 11">
            <a:extLst>
              <a:ext uri="{FF2B5EF4-FFF2-40B4-BE49-F238E27FC236}">
                <a16:creationId xmlns:a16="http://schemas.microsoft.com/office/drawing/2014/main" id="{0DA64169-9BD4-4393-8393-A1D27A992778}"/>
              </a:ext>
            </a:extLst>
          </p:cNvPr>
          <p:cNvSpPr/>
          <p:nvPr/>
        </p:nvSpPr>
        <p:spPr>
          <a:xfrm>
            <a:off x="7054935" y="6911909"/>
            <a:ext cx="2836783" cy="2652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Бизнес-логика на стороне БД (хранимые функции, триггеры для автоматического обновления остатков).</a:t>
            </a:r>
          </a:p>
        </p:txBody>
      </p:sp>
      <p:sp>
        <p:nvSpPr>
          <p:cNvPr id="37" name="Shape 13">
            <a:extLst>
              <a:ext uri="{FF2B5EF4-FFF2-40B4-BE49-F238E27FC236}">
                <a16:creationId xmlns:a16="http://schemas.microsoft.com/office/drawing/2014/main" id="{428AF646-7B0D-4794-B96F-32F905924B88}"/>
              </a:ext>
            </a:extLst>
          </p:cNvPr>
          <p:cNvSpPr/>
          <p:nvPr/>
        </p:nvSpPr>
        <p:spPr>
          <a:xfrm>
            <a:off x="10131034" y="691190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38" name="Text 14">
            <a:extLst>
              <a:ext uri="{FF2B5EF4-FFF2-40B4-BE49-F238E27FC236}">
                <a16:creationId xmlns:a16="http://schemas.microsoft.com/office/drawing/2014/main" id="{81FB4280-806D-4B47-9B36-B2732E74BB37}"/>
              </a:ext>
            </a:extLst>
          </p:cNvPr>
          <p:cNvSpPr/>
          <p:nvPr/>
        </p:nvSpPr>
        <p:spPr>
          <a:xfrm>
            <a:off x="10298912" y="701216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39" name="Text 15">
            <a:extLst>
              <a:ext uri="{FF2B5EF4-FFF2-40B4-BE49-F238E27FC236}">
                <a16:creationId xmlns:a16="http://schemas.microsoft.com/office/drawing/2014/main" id="{2D9627ED-CBEF-49B4-A887-E15B9DAC0FCB}"/>
              </a:ext>
            </a:extLst>
          </p:cNvPr>
          <p:cNvSpPr/>
          <p:nvPr/>
        </p:nvSpPr>
        <p:spPr>
          <a:xfrm>
            <a:off x="10908869" y="6911909"/>
            <a:ext cx="2836783" cy="703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2400" b="0" i="0" dirty="0">
                <a:solidFill>
                  <a:srgbClr val="E2E2E5"/>
                </a:solidFill>
                <a:effectLst/>
                <a:latin typeface="Google Sans Text"/>
              </a:rPr>
              <a:t>Ролевая модель доступа.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14898C-7ABE-44F8-8FE8-109742DF7BD8}"/>
              </a:ext>
            </a:extLst>
          </p:cNvPr>
          <p:cNvSpPr txBox="1"/>
          <p:nvPr/>
        </p:nvSpPr>
        <p:spPr>
          <a:xfrm>
            <a:off x="6193777" y="4119509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0" dirty="0">
                <a:solidFill>
                  <a:srgbClr val="E2E2E5"/>
                </a:solidFill>
                <a:effectLst/>
                <a:latin typeface="Google Sans Text"/>
              </a:rPr>
              <a:t>Ключевые особенности реализации БД: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25685" y="322855"/>
            <a:ext cx="1217902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i="0" dirty="0">
                <a:solidFill>
                  <a:srgbClr val="E2E2E5"/>
                </a:solidFill>
                <a:effectLst/>
                <a:latin typeface="Google Sans Text"/>
              </a:rPr>
              <a:t>Функционал веб-приложения (Роль "Работник")</a:t>
            </a:r>
            <a:endParaRPr lang="en-US" sz="4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7A2D50-1BFB-48DE-AAAB-FF5CCCEC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9927"/>
            <a:ext cx="14630400" cy="96228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0"/>
            <a:ext cx="13982699" cy="895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b="1" i="0" dirty="0">
                <a:solidFill>
                  <a:srgbClr val="E2E2E5"/>
                </a:solidFill>
                <a:effectLst/>
                <a:latin typeface="Google Sans Text"/>
              </a:rPr>
              <a:t>Функционал веб-приложения </a:t>
            </a:r>
          </a:p>
          <a:p>
            <a:pPr marL="0" indent="0" algn="ctr">
              <a:lnSpc>
                <a:spcPts val="5500"/>
              </a:lnSpc>
              <a:buNone/>
            </a:pPr>
            <a:r>
              <a:rPr lang="ru-RU" sz="4400" b="1" i="0" dirty="0">
                <a:solidFill>
                  <a:srgbClr val="E2E2E5"/>
                </a:solidFill>
                <a:effectLst/>
                <a:latin typeface="Google Sans Text"/>
              </a:rPr>
              <a:t>(Роль "Администратор Склада")</a:t>
            </a:r>
            <a:endParaRPr lang="en-US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F23E36-DC15-4FC1-8B91-C4D7ACF21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8" y="1693622"/>
            <a:ext cx="14649457" cy="92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46310" y="322855"/>
            <a:ext cx="1217902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i="0" dirty="0">
                <a:solidFill>
                  <a:srgbClr val="E2E2E5"/>
                </a:solidFill>
                <a:effectLst/>
                <a:latin typeface="Google Sans Text"/>
              </a:rPr>
              <a:t> Функционал веб-приложения (Роль "Владелец")</a:t>
            </a:r>
            <a:endParaRPr lang="en-US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7EB9F7-19CE-4D32-A6FD-EDEC20C5E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42"/>
          <a:stretch/>
        </p:blipFill>
        <p:spPr>
          <a:xfrm>
            <a:off x="0" y="5619750"/>
            <a:ext cx="14620700" cy="53530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D3CB77-F3AC-4B5A-B17E-70FB459A9E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55" b="11849"/>
          <a:stretch/>
        </p:blipFill>
        <p:spPr>
          <a:xfrm>
            <a:off x="0" y="1333173"/>
            <a:ext cx="14630400" cy="42865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47E4AA-7C1F-48E9-87DA-0BEAC30FE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68400"/>
            <a:ext cx="14630401" cy="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6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356</Words>
  <Application>Microsoft Office PowerPoint</Application>
  <PresentationFormat>Произвольный</PresentationFormat>
  <Paragraphs>79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Calibri</vt:lpstr>
      <vt:lpstr>Aptos</vt:lpstr>
      <vt:lpstr>Arial</vt:lpstr>
      <vt:lpstr>Google Sans Text</vt:lpstr>
      <vt:lpstr>Nunito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Василий Гордеев</cp:lastModifiedBy>
  <cp:revision>11</cp:revision>
  <dcterms:created xsi:type="dcterms:W3CDTF">2024-11-26T07:39:00Z</dcterms:created>
  <dcterms:modified xsi:type="dcterms:W3CDTF">2025-05-14T02:03:57Z</dcterms:modified>
</cp:coreProperties>
</file>