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71" r:id="rId5"/>
    <p:sldId id="261" r:id="rId6"/>
    <p:sldId id="263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dkSishXwXPOLq7/uFe+Y+f0xk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2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D9CDE-7CC5-B1ED-960E-409112A43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75A00F7-D1FF-ADCF-79DD-2D5B6C3101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9578342-A3BD-339F-AB4C-37D506DE3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56CE3A-600C-1FB7-1434-71BE2BB16F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4</a:t>
            </a:fld>
            <a:endParaRPr lang="ru-RU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3441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5</a:t>
            </a:fld>
            <a:endParaRPr lang="ru-RU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133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259173" y="2101154"/>
            <a:ext cx="6490741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latin typeface="Roboto"/>
                <a:ea typeface="Roboto"/>
                <a:cs typeface="Roboto"/>
                <a:sym typeface="Roboto"/>
              </a:rPr>
              <a:t>Временной регламент реализации каждой функции (задачи)</a:t>
            </a:r>
            <a:endParaRPr lang="ru-RU"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5652000" y="3042346"/>
            <a:ext cx="3492000" cy="16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Выполнил: студент группы РИС-23-3б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  <a:latin typeface="Roboto"/>
                <a:ea typeface="Roboto"/>
                <a:sym typeface="Roboto"/>
              </a:rPr>
              <a:t>Гордеев Василий Андреевич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Руководитель: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доцент, канд. техн. наук</a:t>
            </a:r>
            <a:endParaRPr lang="en-US"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Тарутин Анатолий Владимирович</a:t>
            </a:r>
            <a:endParaRPr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895726" y="4661297"/>
            <a:ext cx="128272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Пермь - 2025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1057619"/>
            <a:ext cx="9144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ts val="1000"/>
            </a:pPr>
            <a:r>
              <a:rPr lang="ru-RU" sz="1100" dirty="0">
                <a:solidFill>
                  <a:schemeClr val="dk1"/>
                </a:solidFill>
                <a:latin typeface="Roboto" charset="0"/>
                <a:ea typeface="Roboto" charset="0"/>
                <a:cs typeface="Roboto"/>
                <a:sym typeface="Roboto"/>
              </a:rPr>
              <a:t>Министерство науки и высшего образования Российской Федерации</a:t>
            </a:r>
            <a:endParaRPr lang="ru-RU" sz="1100" dirty="0">
              <a:latin typeface="Roboto" charset="0"/>
              <a:ea typeface="Roboto" charset="0"/>
            </a:endParaRPr>
          </a:p>
          <a:p>
            <a:pPr lvl="0" algn="ctr">
              <a:buSzPts val="1000"/>
            </a:pPr>
            <a:r>
              <a:rPr lang="ru-RU" sz="1100" dirty="0">
                <a:solidFill>
                  <a:schemeClr val="dk1"/>
                </a:solidFill>
                <a:latin typeface="Roboto" charset="0"/>
                <a:ea typeface="Roboto" charset="0"/>
                <a:cs typeface="Roboto"/>
                <a:sym typeface="Roboto"/>
              </a:rPr>
              <a:t>Федеральное государственное автономное образовательное </a:t>
            </a:r>
            <a:endParaRPr lang="ru-RU" sz="1100" dirty="0">
              <a:latin typeface="Roboto" charset="0"/>
              <a:ea typeface="Roboto" charset="0"/>
            </a:endParaRPr>
          </a:p>
          <a:p>
            <a:pPr lvl="0" algn="ctr">
              <a:buSzPts val="1000"/>
            </a:pPr>
            <a:r>
              <a:rPr lang="ru-RU" sz="1100" dirty="0">
                <a:solidFill>
                  <a:schemeClr val="dk1"/>
                </a:solidFill>
                <a:latin typeface="Roboto" charset="0"/>
                <a:ea typeface="Roboto" charset="0"/>
                <a:cs typeface="Roboto"/>
                <a:sym typeface="Roboto"/>
              </a:rPr>
              <a:t>учреждение высшего образования</a:t>
            </a:r>
            <a:endParaRPr lang="ru-RU" sz="1100" dirty="0">
              <a:latin typeface="Roboto" charset="0"/>
              <a:ea typeface="Roboto" charset="0"/>
            </a:endParaRPr>
          </a:p>
          <a:p>
            <a:pPr lvl="0" algn="ctr">
              <a:buSzPts val="1000"/>
            </a:pPr>
            <a:r>
              <a:rPr lang="ru-RU" sz="1100" dirty="0">
                <a:solidFill>
                  <a:schemeClr val="dk1"/>
                </a:solidFill>
                <a:latin typeface="Roboto" charset="0"/>
                <a:ea typeface="Roboto" charset="0"/>
                <a:cs typeface="Roboto"/>
                <a:sym typeface="Roboto"/>
              </a:rPr>
              <a:t>ПЕРМСКИЙ НАЦИОНАЛЬНЫЙ ИССЛЕДОВАТЕЛЬСКИЙ </a:t>
            </a:r>
          </a:p>
          <a:p>
            <a:pPr lvl="0" algn="ctr">
              <a:buSzPts val="1000"/>
            </a:pPr>
            <a:r>
              <a:rPr lang="ru-RU" sz="1100" dirty="0">
                <a:solidFill>
                  <a:schemeClr val="dk1"/>
                </a:solidFill>
                <a:latin typeface="Roboto" charset="0"/>
                <a:ea typeface="Roboto" charset="0"/>
                <a:cs typeface="Roboto"/>
                <a:sym typeface="Roboto"/>
              </a:rPr>
              <a:t>ПОЛИТЕХНИЧЕСКИЙ УНИВЕРСИТЕТ</a:t>
            </a:r>
            <a:endParaRPr lang="ru-RU" sz="1100" dirty="0">
              <a:latin typeface="Roboto" charset="0"/>
              <a:ea typeface="Roboto" charset="0"/>
            </a:endParaRPr>
          </a:p>
          <a:p>
            <a:pPr lvl="0" algn="ctr">
              <a:buSzPts val="1000"/>
            </a:pPr>
            <a:r>
              <a:rPr lang="ru-RU" sz="1100" dirty="0">
                <a:solidFill>
                  <a:schemeClr val="dk1"/>
                </a:solidFill>
                <a:latin typeface="Roboto" charset="0"/>
                <a:ea typeface="Roboto" charset="0"/>
                <a:cs typeface="Roboto"/>
                <a:sym typeface="Roboto"/>
              </a:rPr>
              <a:t>Кафедра ИТАС</a:t>
            </a:r>
            <a:endParaRPr lang="ru-RU" sz="1100" dirty="0">
              <a:latin typeface="Roboto" charset="0"/>
              <a:ea typeface="Roboto" charset="0"/>
            </a:endParaRPr>
          </a:p>
          <a:p>
            <a:endParaRPr lang="ru-RU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3502479" y="483518"/>
            <a:ext cx="5328337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ГОСТ 34.602-2020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0" y="1382400"/>
            <a:ext cx="9062357" cy="347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234950">
              <a:spcBef>
                <a:spcPts val="340"/>
              </a:spcBef>
              <a:buSzPts val="1700"/>
              <a:buNone/>
            </a:pPr>
            <a:r>
              <a:rPr lang="ru-RU" sz="1700" dirty="0">
                <a:latin typeface="Arial"/>
                <a:ea typeface="Arial"/>
                <a:cs typeface="Arial"/>
                <a:sym typeface="Arial"/>
              </a:rPr>
              <a:t>Расположение подраздела согласно ГОСТ 34.602-2020:</a:t>
            </a:r>
          </a:p>
          <a:p>
            <a:pPr marL="342900" lvl="0" indent="-234950">
              <a:spcBef>
                <a:spcPts val="340"/>
              </a:spcBef>
              <a:buSzPts val="1700"/>
              <a:buNone/>
            </a:pPr>
            <a:endParaRPr lang="ru-RU" sz="1700" dirty="0">
              <a:latin typeface="Arial"/>
              <a:ea typeface="Arial"/>
              <a:cs typeface="Arial"/>
              <a:sym typeface="Arial"/>
            </a:endParaRPr>
          </a:p>
          <a:p>
            <a:pPr marL="266700" lvl="0" indent="-1587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ru-RU" sz="1700" dirty="0">
                <a:latin typeface="Arial"/>
                <a:ea typeface="Arial"/>
                <a:cs typeface="Arial"/>
                <a:sym typeface="Arial"/>
              </a:rPr>
              <a:t>	Раздел 4: «Требования к АС»</a:t>
            </a:r>
          </a:p>
          <a:p>
            <a:pPr marL="266700" lvl="0" indent="-1587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ru-RU" sz="1700" dirty="0">
                <a:latin typeface="Arial"/>
                <a:ea typeface="Arial"/>
                <a:cs typeface="Arial"/>
                <a:sym typeface="Arial"/>
              </a:rPr>
              <a:t>	Подраздел 2: «Требования к функциям (задачам), выполняемым АС»</a:t>
            </a:r>
          </a:p>
          <a:p>
            <a:pPr marL="266700" lvl="0" indent="-1587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ru-RU" sz="1700" dirty="0">
                <a:latin typeface="Arial"/>
                <a:ea typeface="Arial"/>
                <a:cs typeface="Arial"/>
                <a:sym typeface="Arial"/>
              </a:rPr>
              <a:t>	Пункт 2: «Временной регламент реализации каждой функции (задачи)»</a:t>
            </a:r>
          </a:p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lang="ru-RU" sz="1700" dirty="0">
              <a:latin typeface="Arial"/>
              <a:ea typeface="Arial"/>
              <a:cs typeface="Arial"/>
              <a:sym typeface="Arial"/>
            </a:endParaRPr>
          </a:p>
          <a:p>
            <a:pPr marL="85725" indent="22225" algn="just">
              <a:spcBef>
                <a:spcPts val="340"/>
              </a:spcBef>
              <a:buSzPts val="1700"/>
              <a:buNone/>
            </a:pPr>
            <a:r>
              <a:rPr lang="ru-RU" sz="1700" dirty="0">
                <a:latin typeface="+mj-lt"/>
                <a:ea typeface="Arial"/>
                <a:cs typeface="Arial"/>
                <a:sym typeface="Arial"/>
              </a:rPr>
              <a:t>ГОСТ Р 59795-2021 — «Информационные технологии. Комплекс стандартов на автоматизированные системы. Автоматизированные системы. Требования к содержанию документов» содержит методические рекомендации по оформлению </a:t>
            </a:r>
            <a:r>
              <a:rPr lang="ru-RU" sz="1700">
                <a:latin typeface="+mj-lt"/>
                <a:ea typeface="Arial"/>
                <a:cs typeface="Arial"/>
                <a:sym typeface="Arial"/>
              </a:rPr>
              <a:t>временного регламента.</a:t>
            </a:r>
            <a:endParaRPr lang="ru-RU" sz="17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lang="ru-RU" sz="17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lang="ru-RU" sz="17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lang="ru-RU" sz="17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8460954" y="4714875"/>
            <a:ext cx="68304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2/6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2365" y="1090670"/>
            <a:ext cx="8965371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ru-RU" sz="1700" b="1" dirty="0"/>
              <a:t>Временной регламент — </a:t>
            </a:r>
            <a:r>
              <a:rPr lang="ru-RU" sz="1700" dirty="0"/>
              <a:t>документированное расписание, устанавливающее очерёдность, этапы и сроки внедрения функций (задач), подлежащих реализации в рамках создания или модернизации автоматизированной системы</a:t>
            </a:r>
            <a:r>
              <a:rPr lang="ru-RU" sz="1700" b="1" dirty="0"/>
              <a:t>. </a:t>
            </a:r>
            <a:r>
              <a:rPr lang="ru-RU" sz="1700" dirty="0"/>
              <a:t>(ГОСТ 34.602–2020</a:t>
            </a:r>
            <a:r>
              <a:rPr lang="en-US" sz="1700" dirty="0"/>
              <a:t>, </a:t>
            </a:r>
            <a:r>
              <a:rPr lang="ru-RU" sz="1700" dirty="0"/>
              <a:t>ГОСТ Р 59795–2021</a:t>
            </a:r>
            <a:r>
              <a:rPr lang="en-US" sz="1700" dirty="0"/>
              <a:t>)</a:t>
            </a:r>
            <a:endParaRPr lang="ru-RU" sz="1700" dirty="0"/>
          </a:p>
          <a:p>
            <a:pPr>
              <a:spcAft>
                <a:spcPts val="800"/>
              </a:spcAft>
            </a:pPr>
            <a:r>
              <a:rPr lang="ru-RU" sz="1700" b="1" dirty="0"/>
              <a:t>Функция</a:t>
            </a:r>
            <a:r>
              <a:rPr lang="ru-RU" sz="1700" dirty="0"/>
              <a:t> — совокупность действий АС для достижения цели (ГОСТ Р 59853–2021, п. 3.1.43).</a:t>
            </a:r>
          </a:p>
          <a:p>
            <a:pPr>
              <a:spcAft>
                <a:spcPts val="800"/>
              </a:spcAft>
            </a:pPr>
            <a:r>
              <a:rPr lang="ru-RU" sz="1700" b="1" dirty="0"/>
              <a:t>Задача</a:t>
            </a:r>
            <a:r>
              <a:rPr lang="ru-RU" sz="1700" dirty="0"/>
              <a:t> — проблема, решаемая с использованием АС (ГОСТ Р 59853–2021, п. 3.1.102).</a:t>
            </a:r>
          </a:p>
          <a:p>
            <a:pPr>
              <a:spcAft>
                <a:spcPts val="800"/>
              </a:spcAft>
            </a:pPr>
            <a:endParaRPr lang="ru-RU" sz="1700" dirty="0"/>
          </a:p>
        </p:txBody>
      </p:sp>
      <p:sp>
        <p:nvSpPr>
          <p:cNvPr id="104" name="Google Shape;104;p4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8532440" y="4714875"/>
            <a:ext cx="61156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3/6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4"/>
          <p:cNvSpPr txBox="1">
            <a:spLocks noGrp="1"/>
          </p:cNvSpPr>
          <p:nvPr>
            <p:ph type="title"/>
          </p:nvPr>
        </p:nvSpPr>
        <p:spPr>
          <a:xfrm>
            <a:off x="3470312" y="363557"/>
            <a:ext cx="5673687" cy="72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Понятийный аппарат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8C45F-CF79-FF21-3362-4A1F7E067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4">
            <a:extLst>
              <a:ext uri="{FF2B5EF4-FFF2-40B4-BE49-F238E27FC236}">
                <a16:creationId xmlns:a16="http://schemas.microsoft.com/office/drawing/2014/main" id="{BCBE7377-92CB-AAB7-770C-94E20918D6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0312" y="363557"/>
            <a:ext cx="5673687" cy="72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Вариант 19: Предметная область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1B30C-B5CD-AE0E-B3B1-F19645DEF3F9}"/>
              </a:ext>
            </a:extLst>
          </p:cNvPr>
          <p:cNvSpPr txBox="1"/>
          <p:nvPr/>
        </p:nvSpPr>
        <p:spPr>
          <a:xfrm>
            <a:off x="198305" y="1299986"/>
            <a:ext cx="8945694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700" dirty="0"/>
              <a:t>Вы являетесь руководителем коммерческой службы в фирме, занимающейся прокатом автомобилей. Вашей задачей является отслеживание финансовых показателей работы пункта проката.</a:t>
            </a:r>
          </a:p>
          <a:p>
            <a:pPr algn="just"/>
            <a:endParaRPr lang="ru-RU" sz="1700" dirty="0"/>
          </a:p>
          <a:p>
            <a:pPr algn="just"/>
            <a:r>
              <a:rPr lang="ru-RU" sz="1700" dirty="0"/>
              <a:t>В ваш автопарк входит некоторое количество автомобилей различных марок, стоимостей и типов. Каждый автомобиль имеет свою стоимость проката. В пункт проката обращаются клиенты. Все клиенты проходят обязательную регистрацию, при которой о них собирается стандартная информация (фамилия, имя, отчество, адрес, телефон). Каждый клиент может обращаться в пункт проката несколько раз. Все обращения клиентов фиксируются, при этом по каждой сделке запоминаются дата выдачи и ожидаемая дата возврата.</a:t>
            </a:r>
          </a:p>
        </p:txBody>
      </p:sp>
      <p:sp>
        <p:nvSpPr>
          <p:cNvPr id="29" name="Google Shape;99;p3">
            <a:extLst>
              <a:ext uri="{FF2B5EF4-FFF2-40B4-BE49-F238E27FC236}">
                <a16:creationId xmlns:a16="http://schemas.microsoft.com/office/drawing/2014/main" id="{F6EA0527-CDF4-C4FE-0AC2-D5D56959D3C6}"/>
              </a:ext>
            </a:extLst>
          </p:cNvPr>
          <p:cNvSpPr txBox="1"/>
          <p:nvPr/>
        </p:nvSpPr>
        <p:spPr>
          <a:xfrm>
            <a:off x="8460954" y="4714875"/>
            <a:ext cx="68304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6003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4"/>
          <p:cNvSpPr txBox="1">
            <a:spLocks noGrp="1"/>
          </p:cNvSpPr>
          <p:nvPr>
            <p:ph type="title"/>
          </p:nvPr>
        </p:nvSpPr>
        <p:spPr>
          <a:xfrm>
            <a:off x="3470312" y="363557"/>
            <a:ext cx="5673687" cy="72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Вариант 19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305" y="1299986"/>
            <a:ext cx="89456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700" dirty="0"/>
          </a:p>
        </p:txBody>
      </p:sp>
      <p:sp>
        <p:nvSpPr>
          <p:cNvPr id="29" name="Google Shape;99;p3"/>
          <p:cNvSpPr txBox="1"/>
          <p:nvPr/>
        </p:nvSpPr>
        <p:spPr>
          <a:xfrm>
            <a:off x="8460954" y="4714875"/>
            <a:ext cx="68304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5/6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9342A1E3-681C-46FB-BFFB-79EED181A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870579"/>
              </p:ext>
            </p:extLst>
          </p:nvPr>
        </p:nvGraphicFramePr>
        <p:xfrm>
          <a:off x="198305" y="1199214"/>
          <a:ext cx="8747389" cy="3781364"/>
        </p:xfrm>
        <a:graphic>
          <a:graphicData uri="http://schemas.openxmlformats.org/drawingml/2006/table">
            <a:tbl>
              <a:tblPr/>
              <a:tblGrid>
                <a:gridCol w="1878503">
                  <a:extLst>
                    <a:ext uri="{9D8B030D-6E8A-4147-A177-3AD203B41FA5}">
                      <a16:colId xmlns:a16="http://schemas.microsoft.com/office/drawing/2014/main" val="2023793157"/>
                    </a:ext>
                  </a:extLst>
                </a:gridCol>
                <a:gridCol w="1349241">
                  <a:extLst>
                    <a:ext uri="{9D8B030D-6E8A-4147-A177-3AD203B41FA5}">
                      <a16:colId xmlns:a16="http://schemas.microsoft.com/office/drawing/2014/main" val="2382745701"/>
                    </a:ext>
                  </a:extLst>
                </a:gridCol>
                <a:gridCol w="2124496">
                  <a:extLst>
                    <a:ext uri="{9D8B030D-6E8A-4147-A177-3AD203B41FA5}">
                      <a16:colId xmlns:a16="http://schemas.microsoft.com/office/drawing/2014/main" val="2420161555"/>
                    </a:ext>
                  </a:extLst>
                </a:gridCol>
                <a:gridCol w="2087224">
                  <a:extLst>
                    <a:ext uri="{9D8B030D-6E8A-4147-A177-3AD203B41FA5}">
                      <a16:colId xmlns:a16="http://schemas.microsoft.com/office/drawing/2014/main" val="1160454563"/>
                    </a:ext>
                  </a:extLst>
                </a:gridCol>
                <a:gridCol w="1307925">
                  <a:extLst>
                    <a:ext uri="{9D8B030D-6E8A-4147-A177-3AD203B41FA5}">
                      <a16:colId xmlns:a16="http://schemas.microsoft.com/office/drawing/2014/main" val="666204011"/>
                    </a:ext>
                  </a:extLst>
                </a:gridCol>
              </a:tblGrid>
              <a:tr h="512403"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b="0" dirty="0">
                          <a:solidFill>
                            <a:srgbClr val="F7F8FC"/>
                          </a:solidFill>
                          <a:effectLst/>
                        </a:rPr>
                        <a:t>Этап</a:t>
                      </a:r>
                      <a:endParaRPr lang="en-US" sz="1300" b="0" dirty="0">
                        <a:solidFill>
                          <a:srgbClr val="F7F8FC"/>
                        </a:solidFill>
                        <a:effectLst/>
                      </a:endParaRPr>
                    </a:p>
                  </a:txBody>
                  <a:tcPr marL="87028" marR="87028" marT="58018" marB="58018" anchor="b">
                    <a:lnL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b="0" dirty="0">
                          <a:solidFill>
                            <a:srgbClr val="F7F8FC"/>
                          </a:solidFill>
                          <a:effectLst/>
                        </a:rPr>
                        <a:t>Содержание работ</a:t>
                      </a:r>
                      <a:endParaRPr lang="en-US" sz="1300" b="0" dirty="0">
                        <a:solidFill>
                          <a:srgbClr val="F7F8FC"/>
                        </a:solidFill>
                        <a:effectLst/>
                      </a:endParaRPr>
                    </a:p>
                  </a:txBody>
                  <a:tcPr marL="87028" marR="87028" marT="58018" marB="58018" anchor="b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b="0" dirty="0">
                          <a:solidFill>
                            <a:srgbClr val="F7F8FC"/>
                          </a:solidFill>
                          <a:effectLst/>
                        </a:rPr>
                        <a:t>Сроки</a:t>
                      </a:r>
                      <a:endParaRPr lang="en-US" sz="1300" b="0" dirty="0">
                        <a:solidFill>
                          <a:srgbClr val="F7F8FC"/>
                        </a:solidFill>
                        <a:effectLst/>
                      </a:endParaRPr>
                    </a:p>
                  </a:txBody>
                  <a:tcPr marL="87028" marR="87028" marT="58018" marB="58018" anchor="b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b="0" dirty="0">
                          <a:solidFill>
                            <a:srgbClr val="F7F8FC"/>
                          </a:solidFill>
                          <a:effectLst/>
                        </a:rPr>
                        <a:t>Исполнитель</a:t>
                      </a:r>
                      <a:endParaRPr lang="en-US" sz="1300" b="0" dirty="0">
                        <a:solidFill>
                          <a:srgbClr val="F7F8FC"/>
                        </a:solidFill>
                        <a:effectLst/>
                      </a:endParaRPr>
                    </a:p>
                  </a:txBody>
                  <a:tcPr marL="87028" marR="87028" marT="58018" marB="58018" anchor="b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300" b="0" dirty="0">
                          <a:solidFill>
                            <a:srgbClr val="F7F8FC"/>
                          </a:solidFill>
                          <a:effectLst/>
                        </a:rPr>
                        <a:t>Примечание</a:t>
                      </a:r>
                      <a:endParaRPr lang="en-US" sz="1300" b="0" dirty="0">
                        <a:solidFill>
                          <a:srgbClr val="F7F8FC"/>
                        </a:solidFill>
                        <a:effectLst/>
                      </a:endParaRPr>
                    </a:p>
                  </a:txBody>
                  <a:tcPr marL="87028" marR="87028" marT="58018" marB="58018" anchor="b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41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056259"/>
                  </a:ext>
                </a:extLst>
              </a:tr>
              <a:tr h="580328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>
                          <a:solidFill>
                            <a:srgbClr val="F7F8FC"/>
                          </a:solidFill>
                          <a:effectLst/>
                        </a:rPr>
                        <a:t>1. ТЗ и анализ предметной области</a:t>
                      </a:r>
                    </a:p>
                  </a:txBody>
                  <a:tcPr marL="87028" marR="87028" marT="87028" marB="87028" anchor="ctr">
                    <a:lnL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 dirty="0">
                          <a:solidFill>
                            <a:srgbClr val="F7F8FC"/>
                          </a:solidFill>
                          <a:effectLst/>
                        </a:rPr>
                        <a:t>…</a:t>
                      </a:r>
                      <a:endParaRPr lang="en-US" sz="1300" b="0" dirty="0">
                        <a:solidFill>
                          <a:srgbClr val="F7F8FC"/>
                        </a:solidFill>
                        <a:effectLst/>
                      </a:endParaRP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 dirty="0">
                          <a:solidFill>
                            <a:srgbClr val="F7F8FC"/>
                          </a:solidFill>
                          <a:effectLst/>
                        </a:rPr>
                        <a:t>27.10 – 02.11.2025</a:t>
                      </a: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 dirty="0">
                          <a:solidFill>
                            <a:srgbClr val="F7F8FC"/>
                          </a:solidFill>
                          <a:effectLst/>
                        </a:rPr>
                        <a:t>Аналитик + Заказчик</a:t>
                      </a: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 dirty="0">
                          <a:solidFill>
                            <a:srgbClr val="F7F8FC"/>
                          </a:solidFill>
                          <a:effectLst/>
                        </a:rPr>
                        <a:t>…</a:t>
                      </a: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819554"/>
                  </a:ext>
                </a:extLst>
              </a:tr>
              <a:tr h="580328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>
                          <a:solidFill>
                            <a:srgbClr val="F7F8FC"/>
                          </a:solidFill>
                          <a:effectLst/>
                        </a:rPr>
                        <a:t>2. Проектирование БД и интерфейсов</a:t>
                      </a:r>
                    </a:p>
                  </a:txBody>
                  <a:tcPr marL="87028" marR="87028" marT="87028" marB="87028" anchor="ctr">
                    <a:lnL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 dirty="0">
                          <a:solidFill>
                            <a:srgbClr val="F7F8FC"/>
                          </a:solidFill>
                          <a:effectLst/>
                        </a:rPr>
                        <a:t>…</a:t>
                      </a:r>
                      <a:endParaRPr lang="en-US" sz="1300" b="0" dirty="0">
                        <a:solidFill>
                          <a:srgbClr val="F7F8FC"/>
                        </a:solidFill>
                        <a:effectLst/>
                      </a:endParaRP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rgbClr val="F7F8FC"/>
                          </a:solidFill>
                          <a:effectLst/>
                        </a:rPr>
                        <a:t>03.11 – 15.11.2025</a:t>
                      </a: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>
                          <a:solidFill>
                            <a:srgbClr val="F7F8FC"/>
                          </a:solidFill>
                          <a:effectLst/>
                        </a:rPr>
                        <a:t>Архитектор + Дизайнер</a:t>
                      </a: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 dirty="0">
                          <a:solidFill>
                            <a:srgbClr val="F7F8FC"/>
                          </a:solidFill>
                          <a:effectLst/>
                        </a:rPr>
                        <a:t>…</a:t>
                      </a: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7246685"/>
                  </a:ext>
                </a:extLst>
              </a:tr>
              <a:tr h="570437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>
                          <a:solidFill>
                            <a:srgbClr val="F7F8FC"/>
                          </a:solidFill>
                          <a:effectLst/>
                        </a:rPr>
                        <a:t>3. Разработка модулей</a:t>
                      </a:r>
                    </a:p>
                  </a:txBody>
                  <a:tcPr marL="87028" marR="87028" marT="87028" marB="87028" anchor="ctr">
                    <a:lnL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 dirty="0">
                          <a:solidFill>
                            <a:srgbClr val="F7F8FC"/>
                          </a:solidFill>
                          <a:effectLst/>
                        </a:rPr>
                        <a:t>…</a:t>
                      </a:r>
                      <a:endParaRPr lang="en-US" sz="1300" b="0" dirty="0">
                        <a:solidFill>
                          <a:srgbClr val="F7F8FC"/>
                        </a:solidFill>
                        <a:effectLst/>
                      </a:endParaRP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rgbClr val="F7F8FC"/>
                          </a:solidFill>
                          <a:effectLst/>
                        </a:rPr>
                        <a:t>16.11 – 10.12.2025</a:t>
                      </a: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>
                          <a:solidFill>
                            <a:srgbClr val="F7F8FC"/>
                          </a:solidFill>
                          <a:effectLst/>
                        </a:rPr>
                        <a:t>Команда разработки</a:t>
                      </a: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 dirty="0">
                          <a:solidFill>
                            <a:srgbClr val="F7F8FC"/>
                          </a:solidFill>
                          <a:effectLst/>
                        </a:rPr>
                        <a:t>…</a:t>
                      </a: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44309"/>
                  </a:ext>
                </a:extLst>
              </a:tr>
              <a:tr h="377212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>
                          <a:solidFill>
                            <a:srgbClr val="F7F8FC"/>
                          </a:solidFill>
                          <a:effectLst/>
                        </a:rPr>
                        <a:t>4. Тестирование</a:t>
                      </a:r>
                    </a:p>
                  </a:txBody>
                  <a:tcPr marL="87028" marR="87028" marT="87028" marB="87028" anchor="ctr">
                    <a:lnL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 dirty="0">
                          <a:solidFill>
                            <a:srgbClr val="F7F8FC"/>
                          </a:solidFill>
                          <a:effectLst/>
                        </a:rPr>
                        <a:t>…</a:t>
                      </a:r>
                      <a:endParaRPr lang="en-US" sz="1300" b="0" dirty="0">
                        <a:solidFill>
                          <a:srgbClr val="F7F8FC"/>
                        </a:solidFill>
                        <a:effectLst/>
                      </a:endParaRP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rgbClr val="F7F8FC"/>
                          </a:solidFill>
                          <a:effectLst/>
                        </a:rPr>
                        <a:t>11.12 – 20.12.2025</a:t>
                      </a: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>
                          <a:solidFill>
                            <a:srgbClr val="F7F8FC"/>
                          </a:solidFill>
                          <a:effectLst/>
                        </a:rPr>
                        <a:t>Тестировщик</a:t>
                      </a: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 dirty="0">
                          <a:solidFill>
                            <a:srgbClr val="F7F8FC"/>
                          </a:solidFill>
                          <a:effectLst/>
                        </a:rPr>
                        <a:t>…</a:t>
                      </a: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451966"/>
                  </a:ext>
                </a:extLst>
              </a:tr>
              <a:tr h="580328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>
                          <a:solidFill>
                            <a:srgbClr val="F7F8FC"/>
                          </a:solidFill>
                          <a:effectLst/>
                        </a:rPr>
                        <a:t>5. Документация и внедрение</a:t>
                      </a:r>
                    </a:p>
                  </a:txBody>
                  <a:tcPr marL="87028" marR="87028" marT="87028" marB="87028" anchor="ctr">
                    <a:lnL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 dirty="0">
                          <a:solidFill>
                            <a:srgbClr val="F7F8FC"/>
                          </a:solidFill>
                          <a:effectLst/>
                        </a:rPr>
                        <a:t>…</a:t>
                      </a:r>
                      <a:endParaRPr lang="en-US" sz="1300" b="0" dirty="0">
                        <a:solidFill>
                          <a:srgbClr val="F7F8FC"/>
                        </a:solidFill>
                        <a:effectLst/>
                      </a:endParaRP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rgbClr val="F7F8FC"/>
                          </a:solidFill>
                          <a:effectLst/>
                        </a:rPr>
                        <a:t>21.12 – 27.12.2025</a:t>
                      </a: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>
                          <a:solidFill>
                            <a:srgbClr val="F7F8FC"/>
                          </a:solidFill>
                          <a:effectLst/>
                        </a:rPr>
                        <a:t>Техписатель + Внедренец</a:t>
                      </a: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 dirty="0">
                          <a:solidFill>
                            <a:srgbClr val="F7F8FC"/>
                          </a:solidFill>
                          <a:effectLst/>
                        </a:rPr>
                        <a:t>…</a:t>
                      </a: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B2B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290015"/>
                  </a:ext>
                </a:extLst>
              </a:tr>
              <a:tr h="580328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>
                          <a:solidFill>
                            <a:srgbClr val="F7F8FC"/>
                          </a:solidFill>
                          <a:effectLst/>
                        </a:rPr>
                        <a:t>6. Гарантийное сопровождение</a:t>
                      </a:r>
                    </a:p>
                  </a:txBody>
                  <a:tcPr marL="87028" marR="87028" marT="87028" marB="87028" anchor="ctr">
                    <a:lnL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 dirty="0">
                          <a:solidFill>
                            <a:srgbClr val="F7F8FC"/>
                          </a:solidFill>
                          <a:effectLst/>
                        </a:rPr>
                        <a:t>…</a:t>
                      </a:r>
                      <a:endParaRPr lang="en-US" sz="1300" b="0" dirty="0">
                        <a:solidFill>
                          <a:srgbClr val="F7F8FC"/>
                        </a:solidFill>
                        <a:effectLst/>
                      </a:endParaRP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300" b="0">
                          <a:solidFill>
                            <a:srgbClr val="F7F8FC"/>
                          </a:solidFill>
                          <a:effectLst/>
                        </a:rPr>
                        <a:t>28.12.2025 – 28.02.2026</a:t>
                      </a: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 dirty="0">
                          <a:solidFill>
                            <a:srgbClr val="F7F8FC"/>
                          </a:solidFill>
                          <a:effectLst/>
                        </a:rPr>
                        <a:t>Поддержка</a:t>
                      </a: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B2B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0" dirty="0">
                          <a:solidFill>
                            <a:srgbClr val="F7F8FC"/>
                          </a:solidFill>
                          <a:effectLst/>
                        </a:rPr>
                        <a:t>…</a:t>
                      </a:r>
                    </a:p>
                  </a:txBody>
                  <a:tcPr marL="87028" marR="87028" marT="87028" marB="87028" anchor="ctr">
                    <a:lnL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41414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B2B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6253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4"/>
          <p:cNvSpPr txBox="1">
            <a:spLocks noGrp="1"/>
          </p:cNvSpPr>
          <p:nvPr>
            <p:ph type="title"/>
          </p:nvPr>
        </p:nvSpPr>
        <p:spPr>
          <a:xfrm>
            <a:off x="2930488" y="363557"/>
            <a:ext cx="6213512" cy="727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Рекомендуемые НПА</a:t>
            </a:r>
            <a:endParaRPr sz="24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99;p3"/>
          <p:cNvSpPr txBox="1"/>
          <p:nvPr/>
        </p:nvSpPr>
        <p:spPr>
          <a:xfrm>
            <a:off x="8460954" y="4714875"/>
            <a:ext cx="68304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6/6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ED147-4DC4-85CC-089A-219BA9FE6007}"/>
              </a:ext>
            </a:extLst>
          </p:cNvPr>
          <p:cNvSpPr txBox="1"/>
          <p:nvPr/>
        </p:nvSpPr>
        <p:spPr>
          <a:xfrm>
            <a:off x="0" y="1307394"/>
            <a:ext cx="8773064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975" indent="-1588" algn="just">
              <a:spcBef>
                <a:spcPts val="340"/>
              </a:spcBef>
              <a:buSzPts val="1700"/>
              <a:buNone/>
            </a:pPr>
            <a:r>
              <a:rPr lang="ru-RU" sz="1700" dirty="0">
                <a:latin typeface="+mn-lt"/>
                <a:ea typeface="Arial"/>
                <a:cs typeface="Arial"/>
                <a:sym typeface="Arial"/>
              </a:rPr>
              <a:t>ГОСТ 34.602-2020 </a:t>
            </a:r>
            <a:r>
              <a:rPr lang="ru-RU" sz="1700" dirty="0">
                <a:latin typeface="+mj-lt"/>
                <a:ea typeface="Arial"/>
                <a:cs typeface="Arial"/>
                <a:sym typeface="Arial"/>
              </a:rPr>
              <a:t>—</a:t>
            </a:r>
            <a:r>
              <a:rPr lang="ru-RU" sz="1700" dirty="0">
                <a:latin typeface="+mn-lt"/>
              </a:rPr>
              <a:t> «Информационные технологии. Комплекс стандартов на автоматизированные системы. Техническое задание на создание автоматизированной системы»;</a:t>
            </a:r>
          </a:p>
          <a:p>
            <a:pPr marL="361950" indent="-180975" algn="just">
              <a:spcBef>
                <a:spcPts val="340"/>
              </a:spcBef>
              <a:buSzPts val="1700"/>
              <a:buNone/>
            </a:pPr>
            <a:endParaRPr lang="ru-RU" sz="1700" dirty="0">
              <a:latin typeface="+mn-lt"/>
            </a:endParaRPr>
          </a:p>
          <a:p>
            <a:pPr marL="180975" algn="just">
              <a:spcBef>
                <a:spcPts val="340"/>
              </a:spcBef>
              <a:buSzPts val="1700"/>
            </a:pPr>
            <a:r>
              <a:rPr lang="ru-RU" sz="1700" dirty="0">
                <a:latin typeface="+mj-lt"/>
                <a:ea typeface="Arial"/>
                <a:cs typeface="Arial"/>
                <a:sym typeface="Arial"/>
              </a:rPr>
              <a:t>ГОСТ Р 59795-2021 — «Информационные технологии. Комплекс стандартов на автоматизированные системы. Автоматизированные системы. Требования к содержанию документов»</a:t>
            </a:r>
          </a:p>
          <a:p>
            <a:pPr marL="180975" algn="just">
              <a:spcBef>
                <a:spcPts val="340"/>
              </a:spcBef>
              <a:buSzPts val="1700"/>
            </a:pPr>
            <a:endParaRPr lang="ru-RU" sz="1700" dirty="0">
              <a:latin typeface="+mj-lt"/>
            </a:endParaRPr>
          </a:p>
          <a:p>
            <a:pPr marL="180975" algn="just">
              <a:spcBef>
                <a:spcPts val="340"/>
              </a:spcBef>
              <a:buSzPts val="1700"/>
            </a:pPr>
            <a:r>
              <a:rPr lang="ru-RU" sz="1700" dirty="0">
                <a:latin typeface="+mn-lt"/>
              </a:rPr>
              <a:t>ГОСТ Р 59853–2021 </a:t>
            </a:r>
            <a:r>
              <a:rPr lang="ru-RU" sz="1700" dirty="0">
                <a:latin typeface="+mj-lt"/>
                <a:ea typeface="Arial"/>
                <a:cs typeface="Arial"/>
                <a:sym typeface="Arial"/>
              </a:rPr>
              <a:t>—</a:t>
            </a:r>
            <a:r>
              <a:rPr lang="ru-RU" sz="1700" dirty="0">
                <a:latin typeface="+mn-lt"/>
              </a:rPr>
              <a:t> «Информационные технологии. Комплекс стандартов на автоматизированные системы. Автоматизированные системы. Термины и определения»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455</Words>
  <Application>Microsoft Office PowerPoint</Application>
  <PresentationFormat>Экран (16:9)</PresentationFormat>
  <Paragraphs>80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Roboto</vt:lpstr>
      <vt:lpstr>Тема Office</vt:lpstr>
      <vt:lpstr>Временной регламент реализации каждой функции (задачи)</vt:lpstr>
      <vt:lpstr>ГОСТ 34.602-2020</vt:lpstr>
      <vt:lpstr>Понятийный аппарат</vt:lpstr>
      <vt:lpstr>Вариант 19: Предметная область</vt:lpstr>
      <vt:lpstr>Вариант 19</vt:lpstr>
      <vt:lpstr>Рекомендуемые НПА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АВТОМАТИЗИРОВАННОГО  РАБОЧЕГО МЕСТА ПЧЕЛОВОДА</dc:title>
  <dc:creator>ПК</dc:creator>
  <cp:lastModifiedBy>Василий Гордеев</cp:lastModifiedBy>
  <cp:revision>26</cp:revision>
  <dcterms:modified xsi:type="dcterms:W3CDTF">2025-10-24T06:43:33Z</dcterms:modified>
</cp:coreProperties>
</file>