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4" r:id="rId6"/>
    <p:sldId id="300" r:id="rId7"/>
    <p:sldId id="289" r:id="rId8"/>
    <p:sldId id="290" r:id="rId9"/>
    <p:sldId id="258" r:id="rId10"/>
    <p:sldId id="292" r:id="rId11"/>
    <p:sldId id="293" r:id="rId12"/>
    <p:sldId id="294" r:id="rId13"/>
    <p:sldId id="296" r:id="rId14"/>
    <p:sldId id="295" r:id="rId15"/>
    <p:sldId id="297" r:id="rId16"/>
    <p:sldId id="298" r:id="rId17"/>
    <p:sldId id="274" r:id="rId18"/>
    <p:sldId id="299" r:id="rId19"/>
    <p:sldId id="281" r:id="rId20"/>
    <p:sldId id="28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879" autoAdjust="0"/>
  </p:normalViewPr>
  <p:slideViewPr>
    <p:cSldViewPr showGuides="1">
      <p:cViewPr varScale="1">
        <p:scale>
          <a:sx n="81" d="100"/>
          <a:sy n="81" d="100"/>
        </p:scale>
        <p:origin x="754" y="5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9/28/2024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9/28/2024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B98AFB-CB0D-4DFE-87B9-B4B0D0DE73CD}" type="slidenum">
              <a:rPr lang="en-IN" smtClean="0"/>
              <a:t>4</a:t>
            </a:fld>
            <a:endParaRPr lang="en-IN" dirty="0"/>
          </a:p>
        </p:txBody>
      </p:sp>
    </p:spTree>
    <p:extLst>
      <p:ext uri="{BB962C8B-B14F-4D97-AF65-F5344CB8AC3E}">
        <p14:creationId xmlns:p14="http://schemas.microsoft.com/office/powerpoint/2010/main" val="174606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B98AFB-CB0D-4DFE-87B9-B4B0D0DE73CD}" type="slidenum">
              <a:rPr lang="en-IN" smtClean="0"/>
              <a:t>5</a:t>
            </a:fld>
            <a:endParaRPr lang="en-IN" dirty="0"/>
          </a:p>
        </p:txBody>
      </p:sp>
    </p:spTree>
    <p:extLst>
      <p:ext uri="{BB962C8B-B14F-4D97-AF65-F5344CB8AC3E}">
        <p14:creationId xmlns:p14="http://schemas.microsoft.com/office/powerpoint/2010/main" val="258681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B98AFB-CB0D-4DFE-87B9-B4B0D0DE73CD}" type="slidenum">
              <a:rPr lang="en-IN" smtClean="0"/>
              <a:t>6</a:t>
            </a:fld>
            <a:endParaRPr lang="en-IN" dirty="0"/>
          </a:p>
        </p:txBody>
      </p:sp>
    </p:spTree>
    <p:extLst>
      <p:ext uri="{BB962C8B-B14F-4D97-AF65-F5344CB8AC3E}">
        <p14:creationId xmlns:p14="http://schemas.microsoft.com/office/powerpoint/2010/main" val="398210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r>
              <a:rPr lang="en-US"/>
              <a:t>Click icon to add table</a:t>
            </a:r>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r>
              <a:rPr lang="en-US"/>
              <a:t>Click icon to add table</a:t>
            </a:r>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21804" y="883870"/>
            <a:ext cx="10287000" cy="1917576"/>
          </a:xfrm>
        </p:spPr>
        <p:txBody>
          <a:bodyPr anchor="b">
            <a:normAutofit/>
          </a:bodyPr>
          <a:lstStyle/>
          <a:p>
            <a:r>
              <a:rPr lang="en-US" sz="4800" dirty="0"/>
              <a:t>Yum Server, Web Server &amp; File Server Administration</a:t>
            </a:r>
          </a:p>
        </p:txBody>
      </p:sp>
      <p:sp>
        <p:nvSpPr>
          <p:cNvPr id="3" name="Content Placeholder 2"/>
          <p:cNvSpPr>
            <a:spLocks noGrp="1"/>
          </p:cNvSpPr>
          <p:nvPr>
            <p:ph type="body" sz="quarter" idx="10"/>
          </p:nvPr>
        </p:nvSpPr>
        <p:spPr>
          <a:xfrm>
            <a:off x="621804" y="2806180"/>
            <a:ext cx="10287000" cy="533400"/>
          </a:xfrm>
        </p:spPr>
        <p:txBody>
          <a:bodyPr>
            <a:normAutofit/>
          </a:bodyPr>
          <a:lstStyle/>
          <a:p>
            <a:r>
              <a:rPr lang="en-US" dirty="0"/>
              <a:t>An overview of Linux server management</a:t>
            </a:r>
          </a:p>
        </p:txBody>
      </p:sp>
      <p:pic>
        <p:nvPicPr>
          <p:cNvPr id="1026" name="Picture 2" descr="Revature Jobs and Company Culture">
            <a:extLst>
              <a:ext uri="{FF2B5EF4-FFF2-40B4-BE49-F238E27FC236}">
                <a16:creationId xmlns:a16="http://schemas.microsoft.com/office/drawing/2014/main" id="{5307F2F5-C4EF-9F5B-6185-D181BBDB50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6860" y="52028"/>
            <a:ext cx="1872208" cy="8318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DB38A40-7C23-0565-AF08-4DDC4E52A13F}"/>
              </a:ext>
            </a:extLst>
          </p:cNvPr>
          <p:cNvSpPr txBox="1">
            <a:spLocks/>
          </p:cNvSpPr>
          <p:nvPr/>
        </p:nvSpPr>
        <p:spPr>
          <a:xfrm>
            <a:off x="7462564" y="5891572"/>
            <a:ext cx="4716524" cy="533400"/>
          </a:xfrm>
          <a:prstGeom prst="rect">
            <a:avLst/>
          </a:prstGeom>
        </p:spPr>
        <p:txBody>
          <a:bodyPr vert="horz" lIns="91440" tIns="45720" rIns="91440" bIns="45720" rtlCol="0" anchor="t">
            <a:normAutofit fontScale="92500"/>
          </a:bodyPr>
          <a:lstStyle>
            <a:lvl1pPr marL="45720" indent="0" algn="l" defTabSz="914400" rtl="0" eaLnBrk="1" latinLnBrk="0" hangingPunct="1">
              <a:lnSpc>
                <a:spcPct val="90000"/>
              </a:lnSpc>
              <a:spcBef>
                <a:spcPts val="1800"/>
              </a:spcBef>
              <a:buClr>
                <a:schemeClr val="tx1">
                  <a:lumMod val="65000"/>
                  <a:lumOff val="35000"/>
                </a:schemeClr>
              </a:buClr>
              <a:buSzPct val="80000"/>
              <a:buFont typeface="Arial" pitchFamily="34" charset="0"/>
              <a:buNone/>
              <a:defRPr sz="24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dirty="0"/>
              <a:t> </a:t>
            </a:r>
            <a:r>
              <a:rPr lang="en-US" sz="2100" dirty="0"/>
              <a:t>Under the Guidance – Zakir Hussain</a:t>
            </a:r>
            <a:endParaRPr lang="en-US" dirty="0"/>
          </a:p>
        </p:txBody>
      </p:sp>
      <p:sp>
        <p:nvSpPr>
          <p:cNvPr id="7" name="TextBox 6">
            <a:extLst>
              <a:ext uri="{FF2B5EF4-FFF2-40B4-BE49-F238E27FC236}">
                <a16:creationId xmlns:a16="http://schemas.microsoft.com/office/drawing/2014/main" id="{D16D5A97-EDD4-96AE-C740-9064B5F08F8B}"/>
              </a:ext>
            </a:extLst>
          </p:cNvPr>
          <p:cNvSpPr txBox="1"/>
          <p:nvPr/>
        </p:nvSpPr>
        <p:spPr>
          <a:xfrm>
            <a:off x="621804" y="3711449"/>
            <a:ext cx="2991525" cy="2585323"/>
          </a:xfrm>
          <a:prstGeom prst="rect">
            <a:avLst/>
          </a:prstGeom>
          <a:noFill/>
          <a:ln>
            <a:solidFill>
              <a:schemeClr val="bg2"/>
            </a:solidFill>
          </a:ln>
        </p:spPr>
        <p:txBody>
          <a:bodyPr wrap="none" rtlCol="0" anchor="ctr" anchorCtr="1">
            <a:spAutoFit/>
          </a:bodyPr>
          <a:lstStyle/>
          <a:p>
            <a:r>
              <a:rPr lang="en-IN" dirty="0"/>
              <a:t>Presenting By : </a:t>
            </a:r>
          </a:p>
          <a:p>
            <a:endParaRPr lang="en-IN" dirty="0"/>
          </a:p>
          <a:p>
            <a:pPr marL="342900" indent="-342900">
              <a:buAutoNum type="arabicPeriod"/>
            </a:pPr>
            <a:r>
              <a:rPr lang="en-IN" dirty="0"/>
              <a:t>Shruti Jagtap</a:t>
            </a:r>
          </a:p>
          <a:p>
            <a:pPr marL="342900" indent="-342900">
              <a:buAutoNum type="arabicPeriod"/>
            </a:pPr>
            <a:r>
              <a:rPr lang="en-IN" dirty="0"/>
              <a:t>Nikita Bacha</a:t>
            </a:r>
          </a:p>
          <a:p>
            <a:pPr marL="342900" indent="-342900">
              <a:buAutoNum type="arabicPeriod"/>
            </a:pPr>
            <a:r>
              <a:rPr lang="en-IN" dirty="0"/>
              <a:t>Pratiksha Deshmukh</a:t>
            </a:r>
          </a:p>
          <a:p>
            <a:pPr marL="342900" indent="-342900">
              <a:buAutoNum type="arabicPeriod"/>
            </a:pPr>
            <a:r>
              <a:rPr lang="en-IN" dirty="0"/>
              <a:t>Karan Varma</a:t>
            </a:r>
          </a:p>
          <a:p>
            <a:pPr marL="342900" indent="-342900">
              <a:buAutoNum type="arabicPeriod"/>
            </a:pPr>
            <a:r>
              <a:rPr lang="en-IN" dirty="0"/>
              <a:t>Tushar More</a:t>
            </a:r>
          </a:p>
          <a:p>
            <a:pPr marL="342900" indent="-342900">
              <a:buAutoNum type="arabicPeriod"/>
            </a:pPr>
            <a:r>
              <a:rPr lang="en-IN" dirty="0"/>
              <a:t>Nandakumar Chavan</a:t>
            </a:r>
          </a:p>
          <a:p>
            <a:pPr marL="342900" indent="-342900">
              <a:buAutoNum type="arabicPeriod"/>
            </a:pPr>
            <a:r>
              <a:rPr lang="en-IN" dirty="0"/>
              <a:t>Vaskar Paul</a:t>
            </a:r>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7AA6-2A6D-C3B6-712A-67548AE89307}"/>
              </a:ext>
            </a:extLst>
          </p:cNvPr>
          <p:cNvSpPr>
            <a:spLocks noGrp="1"/>
          </p:cNvSpPr>
          <p:nvPr>
            <p:ph type="title"/>
          </p:nvPr>
        </p:nvSpPr>
        <p:spPr>
          <a:xfrm>
            <a:off x="1293812" y="609600"/>
            <a:ext cx="6816824" cy="803176"/>
          </a:xfrm>
        </p:spPr>
        <p:txBody>
          <a:bodyPr>
            <a:normAutofit/>
          </a:bodyPr>
          <a:lstStyle/>
          <a:p>
            <a:r>
              <a:rPr lang="en-IN" sz="4000" dirty="0"/>
              <a:t>Overview of File Server</a:t>
            </a:r>
          </a:p>
        </p:txBody>
      </p:sp>
      <p:sp>
        <p:nvSpPr>
          <p:cNvPr id="3" name="Slide Number Placeholder 2">
            <a:extLst>
              <a:ext uri="{FF2B5EF4-FFF2-40B4-BE49-F238E27FC236}">
                <a16:creationId xmlns:a16="http://schemas.microsoft.com/office/drawing/2014/main" id="{0918A0EA-DA6D-F9B4-F8F0-89A8B3008870}"/>
              </a:ext>
            </a:extLst>
          </p:cNvPr>
          <p:cNvSpPr>
            <a:spLocks noGrp="1"/>
          </p:cNvSpPr>
          <p:nvPr>
            <p:ph type="sldNum" sz="quarter" idx="12"/>
          </p:nvPr>
        </p:nvSpPr>
        <p:spPr/>
        <p:txBody>
          <a:bodyPr/>
          <a:lstStyle/>
          <a:p>
            <a:fld id="{AAEAE4A8-A6E5-453E-B946-FB774B73F48C}" type="slidenum">
              <a:rPr lang="en-US" smtClean="0"/>
              <a:pPr/>
              <a:t>10</a:t>
            </a:fld>
            <a:endParaRPr lang="en-US" dirty="0"/>
          </a:p>
        </p:txBody>
      </p:sp>
      <p:sp>
        <p:nvSpPr>
          <p:cNvPr id="7" name="Rectangle 2">
            <a:extLst>
              <a:ext uri="{FF2B5EF4-FFF2-40B4-BE49-F238E27FC236}">
                <a16:creationId xmlns:a16="http://schemas.microsoft.com/office/drawing/2014/main" id="{2227A5A8-636F-5871-BD21-AE0C70362B36}"/>
              </a:ext>
            </a:extLst>
          </p:cNvPr>
          <p:cNvSpPr>
            <a:spLocks noGrp="1" noChangeArrowheads="1"/>
          </p:cNvSpPr>
          <p:nvPr>
            <p:ph idx="1"/>
          </p:nvPr>
        </p:nvSpPr>
        <p:spPr bwMode="auto">
          <a:xfrm>
            <a:off x="1413892" y="1700808"/>
            <a:ext cx="52560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What is a File Server?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Centralized storage solution to manage and distribute files within a network.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File Sharing Protocols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SMB (Samba).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NFS (Network File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811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7AA6-2A6D-C3B6-712A-67548AE89307}"/>
              </a:ext>
            </a:extLst>
          </p:cNvPr>
          <p:cNvSpPr>
            <a:spLocks noGrp="1"/>
          </p:cNvSpPr>
          <p:nvPr>
            <p:ph type="title"/>
          </p:nvPr>
        </p:nvSpPr>
        <p:spPr>
          <a:xfrm>
            <a:off x="1293812" y="609600"/>
            <a:ext cx="8905056" cy="731168"/>
          </a:xfrm>
        </p:spPr>
        <p:txBody>
          <a:bodyPr>
            <a:noAutofit/>
          </a:bodyPr>
          <a:lstStyle/>
          <a:p>
            <a:r>
              <a:rPr lang="en-IN" sz="4000" dirty="0"/>
              <a:t>File Server Administration (Samba)</a:t>
            </a:r>
          </a:p>
        </p:txBody>
      </p:sp>
      <p:sp>
        <p:nvSpPr>
          <p:cNvPr id="3" name="Slide Number Placeholder 2">
            <a:extLst>
              <a:ext uri="{FF2B5EF4-FFF2-40B4-BE49-F238E27FC236}">
                <a16:creationId xmlns:a16="http://schemas.microsoft.com/office/drawing/2014/main" id="{0918A0EA-DA6D-F9B4-F8F0-89A8B3008870}"/>
              </a:ext>
            </a:extLst>
          </p:cNvPr>
          <p:cNvSpPr>
            <a:spLocks noGrp="1"/>
          </p:cNvSpPr>
          <p:nvPr>
            <p:ph type="sldNum" sz="quarter" idx="12"/>
          </p:nvPr>
        </p:nvSpPr>
        <p:spPr/>
        <p:txBody>
          <a:bodyPr/>
          <a:lstStyle/>
          <a:p>
            <a:fld id="{AAEAE4A8-A6E5-453E-B946-FB774B73F48C}" type="slidenum">
              <a:rPr lang="en-US" smtClean="0"/>
              <a:pPr/>
              <a:t>11</a:t>
            </a:fld>
            <a:endParaRPr lang="en-US" dirty="0"/>
          </a:p>
        </p:txBody>
      </p:sp>
      <p:sp>
        <p:nvSpPr>
          <p:cNvPr id="5" name="Picture Placeholder 4">
            <a:extLst>
              <a:ext uri="{FF2B5EF4-FFF2-40B4-BE49-F238E27FC236}">
                <a16:creationId xmlns:a16="http://schemas.microsoft.com/office/drawing/2014/main" id="{92EC88D3-B794-EEDE-5B23-B688786AE5EA}"/>
              </a:ext>
            </a:extLst>
          </p:cNvPr>
          <p:cNvSpPr>
            <a:spLocks noGrp="1"/>
          </p:cNvSpPr>
          <p:nvPr>
            <p:ph type="pic" sz="quarter" idx="16"/>
          </p:nvPr>
        </p:nvSpPr>
        <p:spPr>
          <a:xfrm>
            <a:off x="7030516" y="2084832"/>
            <a:ext cx="4343400" cy="2688336"/>
          </a:xfrm>
        </p:spPr>
      </p:sp>
      <p:sp>
        <p:nvSpPr>
          <p:cNvPr id="4" name="Rectangle 1">
            <a:extLst>
              <a:ext uri="{FF2B5EF4-FFF2-40B4-BE49-F238E27FC236}">
                <a16:creationId xmlns:a16="http://schemas.microsoft.com/office/drawing/2014/main" id="{F50E8B56-1FAA-F548-C12A-E9A80F4EB00D}"/>
              </a:ext>
            </a:extLst>
          </p:cNvPr>
          <p:cNvSpPr>
            <a:spLocks noGrp="1" noChangeArrowheads="1"/>
          </p:cNvSpPr>
          <p:nvPr>
            <p:ph idx="1"/>
          </p:nvPr>
        </p:nvSpPr>
        <p:spPr bwMode="auto">
          <a:xfrm>
            <a:off x="1414463" y="1780355"/>
            <a:ext cx="54000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Samba Server Configuration</a:t>
            </a: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Installation: </a:t>
            </a:r>
            <a:r>
              <a:rPr kumimoji="0" lang="en-US" altLang="en-US" b="0" i="0" u="none" strike="noStrike" cap="none" normalizeH="0" baseline="0" dirty="0">
                <a:ln>
                  <a:noFill/>
                </a:ln>
                <a:solidFill>
                  <a:schemeClr val="tx1"/>
                </a:solidFill>
                <a:effectLst/>
                <a:latin typeface="Arial Unicode MS"/>
              </a:rPr>
              <a:t>yum install samba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Configuration file: </a:t>
            </a:r>
            <a:r>
              <a:rPr kumimoji="0" lang="en-US" altLang="en-US" b="0" i="0" u="none" strike="noStrike" cap="none" normalizeH="0" baseline="0" dirty="0">
                <a:ln>
                  <a:noFill/>
                </a:ln>
                <a:solidFill>
                  <a:schemeClr val="tx1"/>
                </a:solidFill>
                <a:effectLst/>
                <a:latin typeface="Arial Unicode MS"/>
              </a:rPr>
              <a:t>/etc/samba/smb.conf</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Managing File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Define shares in the configuration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Control access with user permissions and</a:t>
            </a:r>
          </a:p>
          <a:p>
            <a:pPr marL="0" eaLnBrk="0" fontAlgn="base" hangingPunct="0">
              <a:lnSpc>
                <a:spcPct val="100000"/>
              </a:lnSpc>
              <a:spcBef>
                <a:spcPct val="0"/>
              </a:spcBef>
              <a:spcAft>
                <a:spcPct val="0"/>
              </a:spcAft>
              <a:buClrTx/>
              <a:buSzTx/>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authentication.</a:t>
            </a:r>
          </a:p>
        </p:txBody>
      </p:sp>
    </p:spTree>
    <p:extLst>
      <p:ext uri="{BB962C8B-B14F-4D97-AF65-F5344CB8AC3E}">
        <p14:creationId xmlns:p14="http://schemas.microsoft.com/office/powerpoint/2010/main" val="35909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7AA6-2A6D-C3B6-712A-67548AE89307}"/>
              </a:ext>
            </a:extLst>
          </p:cNvPr>
          <p:cNvSpPr>
            <a:spLocks noGrp="1"/>
          </p:cNvSpPr>
          <p:nvPr>
            <p:ph type="title"/>
          </p:nvPr>
        </p:nvSpPr>
        <p:spPr>
          <a:xfrm>
            <a:off x="1293812" y="609600"/>
            <a:ext cx="8905056" cy="731168"/>
          </a:xfrm>
        </p:spPr>
        <p:txBody>
          <a:bodyPr>
            <a:noAutofit/>
          </a:bodyPr>
          <a:lstStyle/>
          <a:p>
            <a:r>
              <a:rPr lang="en-IN" sz="4000" dirty="0"/>
              <a:t>File Server Administration (NFS)</a:t>
            </a:r>
          </a:p>
        </p:txBody>
      </p:sp>
      <p:sp>
        <p:nvSpPr>
          <p:cNvPr id="3" name="Slide Number Placeholder 2">
            <a:extLst>
              <a:ext uri="{FF2B5EF4-FFF2-40B4-BE49-F238E27FC236}">
                <a16:creationId xmlns:a16="http://schemas.microsoft.com/office/drawing/2014/main" id="{0918A0EA-DA6D-F9B4-F8F0-89A8B3008870}"/>
              </a:ext>
            </a:extLst>
          </p:cNvPr>
          <p:cNvSpPr>
            <a:spLocks noGrp="1"/>
          </p:cNvSpPr>
          <p:nvPr>
            <p:ph type="sldNum" sz="quarter" idx="12"/>
          </p:nvPr>
        </p:nvSpPr>
        <p:spPr/>
        <p:txBody>
          <a:bodyPr/>
          <a:lstStyle/>
          <a:p>
            <a:fld id="{AAEAE4A8-A6E5-453E-B946-FB774B73F48C}" type="slidenum">
              <a:rPr lang="en-US" smtClean="0"/>
              <a:pPr/>
              <a:t>12</a:t>
            </a:fld>
            <a:endParaRPr lang="en-US" dirty="0"/>
          </a:p>
        </p:txBody>
      </p:sp>
      <p:sp>
        <p:nvSpPr>
          <p:cNvPr id="5" name="Picture Placeholder 4">
            <a:extLst>
              <a:ext uri="{FF2B5EF4-FFF2-40B4-BE49-F238E27FC236}">
                <a16:creationId xmlns:a16="http://schemas.microsoft.com/office/drawing/2014/main" id="{92EC88D3-B794-EEDE-5B23-B688786AE5EA}"/>
              </a:ext>
            </a:extLst>
          </p:cNvPr>
          <p:cNvSpPr>
            <a:spLocks noGrp="1"/>
          </p:cNvSpPr>
          <p:nvPr>
            <p:ph type="pic" sz="quarter" idx="16"/>
          </p:nvPr>
        </p:nvSpPr>
        <p:spPr>
          <a:xfrm>
            <a:off x="7030516" y="2084832"/>
            <a:ext cx="4343400" cy="2688336"/>
          </a:xfrm>
        </p:spPr>
      </p:sp>
      <p:sp>
        <p:nvSpPr>
          <p:cNvPr id="6" name="Rectangle 1">
            <a:extLst>
              <a:ext uri="{FF2B5EF4-FFF2-40B4-BE49-F238E27FC236}">
                <a16:creationId xmlns:a16="http://schemas.microsoft.com/office/drawing/2014/main" id="{0B361A0C-A941-CE08-E8A6-0B7FD7C4A846}"/>
              </a:ext>
            </a:extLst>
          </p:cNvPr>
          <p:cNvSpPr>
            <a:spLocks noGrp="1" noChangeArrowheads="1"/>
          </p:cNvSpPr>
          <p:nvPr>
            <p:ph idx="1"/>
          </p:nvPr>
        </p:nvSpPr>
        <p:spPr bwMode="auto">
          <a:xfrm>
            <a:off x="1414463" y="1641855"/>
            <a:ext cx="404469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NFS Server Setup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Installation: </a:t>
            </a:r>
            <a:r>
              <a:rPr kumimoji="0" lang="en-US" altLang="en-US" b="0" i="0" u="none" strike="noStrike" cap="none" normalizeH="0" baseline="0" dirty="0">
                <a:ln>
                  <a:noFill/>
                </a:ln>
                <a:solidFill>
                  <a:schemeClr val="tx1"/>
                </a:solidFill>
                <a:effectLst/>
                <a:latin typeface="Arial Unicode MS"/>
              </a:rPr>
              <a:t>yum install </a:t>
            </a:r>
            <a:r>
              <a:rPr kumimoji="0" lang="en-US" altLang="en-US" b="0" i="0" u="none" strike="noStrike" cap="none" normalizeH="0" baseline="0" dirty="0" err="1">
                <a:ln>
                  <a:noFill/>
                </a:ln>
                <a:solidFill>
                  <a:schemeClr val="tx1"/>
                </a:solidFill>
                <a:effectLst/>
                <a:latin typeface="Arial Unicode MS"/>
              </a:rPr>
              <a:t>nfs</a:t>
            </a:r>
            <a:r>
              <a:rPr kumimoji="0" lang="en-US" altLang="en-US" b="0" i="0" u="none" strike="noStrike" cap="none" normalizeH="0" baseline="0" dirty="0">
                <a:ln>
                  <a:noFill/>
                </a:ln>
                <a:solidFill>
                  <a:schemeClr val="tx1"/>
                </a:solidFill>
                <a:effectLst/>
                <a:latin typeface="Arial Unicode MS"/>
              </a:rPr>
              <a:t>-utils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Configuration file: </a:t>
            </a:r>
            <a:r>
              <a:rPr kumimoji="0" lang="en-US" altLang="en-US" b="0" i="0" u="none" strike="noStrike" cap="none" normalizeH="0" baseline="0" dirty="0">
                <a:ln>
                  <a:noFill/>
                </a:ln>
                <a:solidFill>
                  <a:schemeClr val="tx1"/>
                </a:solidFill>
                <a:effectLst/>
                <a:latin typeface="Arial Unicode MS"/>
              </a:rPr>
              <a:t>/etc/exports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Start service: </a:t>
            </a:r>
            <a:r>
              <a:rPr kumimoji="0" lang="en-US" altLang="en-US" b="0" i="0" u="none" strike="noStrike" cap="none" normalizeH="0" baseline="0" dirty="0">
                <a:ln>
                  <a:noFill/>
                </a:ln>
                <a:solidFill>
                  <a:schemeClr val="tx1"/>
                </a:solidFill>
                <a:effectLst/>
                <a:latin typeface="Arial Unicode MS"/>
              </a:rPr>
              <a:t>systemctl start </a:t>
            </a:r>
            <a:r>
              <a:rPr kumimoji="0" lang="en-US" altLang="en-US" b="0" i="0" u="none" strike="noStrike" cap="none" normalizeH="0" baseline="0" dirty="0" err="1">
                <a:ln>
                  <a:noFill/>
                </a:ln>
                <a:solidFill>
                  <a:schemeClr val="tx1"/>
                </a:solidFill>
                <a:effectLst/>
                <a:latin typeface="Arial Unicode MS"/>
              </a:rPr>
              <a:t>nfs</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Managing NFS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Configure exports for client access.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Mount shares on client machines.</a:t>
            </a:r>
          </a:p>
          <a:p>
            <a:pPr marL="0"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057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0595-D47B-FCC1-2356-15BF99D4220C}"/>
              </a:ext>
            </a:extLst>
          </p:cNvPr>
          <p:cNvSpPr>
            <a:spLocks noGrp="1"/>
          </p:cNvSpPr>
          <p:nvPr>
            <p:ph type="title"/>
          </p:nvPr>
        </p:nvSpPr>
        <p:spPr>
          <a:xfrm>
            <a:off x="1293812" y="609600"/>
            <a:ext cx="8977064" cy="587152"/>
          </a:xfrm>
        </p:spPr>
        <p:txBody>
          <a:bodyPr>
            <a:normAutofit/>
          </a:bodyPr>
          <a:lstStyle/>
          <a:p>
            <a:r>
              <a:rPr lang="en-IN" sz="4000" b="1" dirty="0"/>
              <a:t>Security Best Practices</a:t>
            </a:r>
          </a:p>
        </p:txBody>
      </p:sp>
      <p:sp>
        <p:nvSpPr>
          <p:cNvPr id="3" name="Slide Number Placeholder 2">
            <a:extLst>
              <a:ext uri="{FF2B5EF4-FFF2-40B4-BE49-F238E27FC236}">
                <a16:creationId xmlns:a16="http://schemas.microsoft.com/office/drawing/2014/main" id="{B07E2E3C-39BE-13A7-BEDB-E1252E2985E3}"/>
              </a:ext>
            </a:extLst>
          </p:cNvPr>
          <p:cNvSpPr>
            <a:spLocks noGrp="1"/>
          </p:cNvSpPr>
          <p:nvPr>
            <p:ph type="sldNum" sz="quarter" idx="12"/>
          </p:nvPr>
        </p:nvSpPr>
        <p:spPr/>
        <p:txBody>
          <a:bodyPr/>
          <a:lstStyle/>
          <a:p>
            <a:fld id="{AAEAE4A8-A6E5-453E-B946-FB774B73F48C}" type="slidenum">
              <a:rPr lang="en-US" smtClean="0"/>
              <a:pPr/>
              <a:t>13</a:t>
            </a:fld>
            <a:endParaRPr lang="en-US" dirty="0"/>
          </a:p>
        </p:txBody>
      </p:sp>
      <p:sp>
        <p:nvSpPr>
          <p:cNvPr id="4" name="Rectangle 1">
            <a:extLst>
              <a:ext uri="{FF2B5EF4-FFF2-40B4-BE49-F238E27FC236}">
                <a16:creationId xmlns:a16="http://schemas.microsoft.com/office/drawing/2014/main" id="{3006DCFD-33E2-E51E-9D80-532CDE07607D}"/>
              </a:ext>
            </a:extLst>
          </p:cNvPr>
          <p:cNvSpPr>
            <a:spLocks noGrp="1" noChangeArrowheads="1"/>
          </p:cNvSpPr>
          <p:nvPr>
            <p:ph sz="quarter" idx="15"/>
          </p:nvPr>
        </p:nvSpPr>
        <p:spPr bwMode="auto">
          <a:xfrm>
            <a:off x="1295400" y="1557310"/>
            <a:ext cx="660539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Security in Server Administration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Firewall Configuration.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Securing SSH access.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Using encryption (SSL/TLS for web servers).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Regular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Keep packages up to date using Yum to patch vulnerabilities.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13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93812" y="609600"/>
            <a:ext cx="6168752" cy="1447800"/>
          </a:xfrm>
        </p:spPr>
        <p:txBody>
          <a:bodyPr anchor="t">
            <a:normAutofit/>
          </a:bodyPr>
          <a:lstStyle/>
          <a:p>
            <a:r>
              <a:rPr lang="en-IN" sz="4000" dirty="0"/>
              <a:t>Backup and Recovery</a:t>
            </a:r>
            <a:endParaRPr lang="en-US" sz="4000" dirty="0"/>
          </a:p>
        </p:txBody>
      </p:sp>
      <p:sp>
        <p:nvSpPr>
          <p:cNvPr id="20" name="Slide Number Placeholder 19">
            <a:extLst>
              <a:ext uri="{FF2B5EF4-FFF2-40B4-BE49-F238E27FC236}">
                <a16:creationId xmlns:a16="http://schemas.microsoft.com/office/drawing/2014/main" id="{BA555B0A-8433-E13F-E91D-38D1D51F216E}"/>
              </a:ext>
            </a:extLst>
          </p:cNvPr>
          <p:cNvSpPr>
            <a:spLocks noGrp="1"/>
          </p:cNvSpPr>
          <p:nvPr>
            <p:ph type="sldNum" sz="quarter" idx="12"/>
          </p:nvPr>
        </p:nvSpPr>
        <p:spPr>
          <a:xfrm>
            <a:off x="1" y="609600"/>
            <a:ext cx="760412" cy="381000"/>
          </a:xfrm>
        </p:spPr>
        <p:txBody>
          <a:bodyPr/>
          <a:lstStyle/>
          <a:p>
            <a:fld id="{AAEAE4A8-A6E5-453E-B946-FB774B73F48C}" type="slidenum">
              <a:rPr lang="en-US" smtClean="0"/>
              <a:pPr/>
              <a:t>14</a:t>
            </a:fld>
            <a:endParaRPr lang="en-US" dirty="0"/>
          </a:p>
        </p:txBody>
      </p:sp>
      <p:sp>
        <p:nvSpPr>
          <p:cNvPr id="7" name="Rectangle 1">
            <a:extLst>
              <a:ext uri="{FF2B5EF4-FFF2-40B4-BE49-F238E27FC236}">
                <a16:creationId xmlns:a16="http://schemas.microsoft.com/office/drawing/2014/main" id="{ED2FBB93-97F8-84C0-E21E-55662E98FA8A}"/>
              </a:ext>
            </a:extLst>
          </p:cNvPr>
          <p:cNvSpPr>
            <a:spLocks noGrp="1" noChangeArrowheads="1"/>
          </p:cNvSpPr>
          <p:nvPr>
            <p:ph idx="13"/>
          </p:nvPr>
        </p:nvSpPr>
        <p:spPr bwMode="auto">
          <a:xfrm>
            <a:off x="1329456" y="1556792"/>
            <a:ext cx="68659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Arial" panose="020B0604020202020204" pitchFamily="34" charset="0"/>
              </a:rPr>
              <a:t>Importance of Backups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Data protection in case of hardware failure or security breach.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Arial" panose="020B0604020202020204" pitchFamily="34" charset="0"/>
              </a:rPr>
              <a:t>Backup Strategies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Full, incremental, and differential backups.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Arial" panose="020B0604020202020204" pitchFamily="34" charset="0"/>
              </a:rPr>
              <a:t>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rsync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tar</a:t>
            </a:r>
            <a:r>
              <a:rPr kumimoji="0" lang="en-US" altLang="en-US" b="0" i="0" u="none" strike="noStrike" cap="none" normalizeH="0" baseline="0" dirty="0">
                <a:ln>
                  <a:noFill/>
                </a:ln>
                <a:solidFill>
                  <a:schemeClr val="tx1"/>
                </a:solidFill>
                <a:effectLst/>
              </a:rPr>
              <a:t>, automated backup scripts.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11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0595-D47B-FCC1-2356-15BF99D4220C}"/>
              </a:ext>
            </a:extLst>
          </p:cNvPr>
          <p:cNvSpPr>
            <a:spLocks noGrp="1"/>
          </p:cNvSpPr>
          <p:nvPr>
            <p:ph type="title"/>
          </p:nvPr>
        </p:nvSpPr>
        <p:spPr>
          <a:xfrm>
            <a:off x="1293812" y="609600"/>
            <a:ext cx="8977064" cy="587152"/>
          </a:xfrm>
        </p:spPr>
        <p:txBody>
          <a:bodyPr>
            <a:normAutofit/>
          </a:bodyPr>
          <a:lstStyle/>
          <a:p>
            <a:r>
              <a:rPr lang="en-IN" sz="4000" b="1" dirty="0"/>
              <a:t>Monitoring and Troubleshooting</a:t>
            </a:r>
          </a:p>
        </p:txBody>
      </p:sp>
      <p:sp>
        <p:nvSpPr>
          <p:cNvPr id="3" name="Slide Number Placeholder 2">
            <a:extLst>
              <a:ext uri="{FF2B5EF4-FFF2-40B4-BE49-F238E27FC236}">
                <a16:creationId xmlns:a16="http://schemas.microsoft.com/office/drawing/2014/main" id="{B07E2E3C-39BE-13A7-BEDB-E1252E2985E3}"/>
              </a:ext>
            </a:extLst>
          </p:cNvPr>
          <p:cNvSpPr>
            <a:spLocks noGrp="1"/>
          </p:cNvSpPr>
          <p:nvPr>
            <p:ph type="sldNum" sz="quarter" idx="12"/>
          </p:nvPr>
        </p:nvSpPr>
        <p:spPr/>
        <p:txBody>
          <a:bodyPr/>
          <a:lstStyle/>
          <a:p>
            <a:fld id="{AAEAE4A8-A6E5-453E-B946-FB774B73F48C}" type="slidenum">
              <a:rPr lang="en-US" smtClean="0"/>
              <a:pPr/>
              <a:t>15</a:t>
            </a:fld>
            <a:endParaRPr lang="en-US" dirty="0"/>
          </a:p>
        </p:txBody>
      </p:sp>
      <p:sp>
        <p:nvSpPr>
          <p:cNvPr id="5" name="Rectangle 1">
            <a:extLst>
              <a:ext uri="{FF2B5EF4-FFF2-40B4-BE49-F238E27FC236}">
                <a16:creationId xmlns:a16="http://schemas.microsoft.com/office/drawing/2014/main" id="{736D9D46-2EB1-AE1E-7C78-5568FF57E28E}"/>
              </a:ext>
            </a:extLst>
          </p:cNvPr>
          <p:cNvSpPr>
            <a:spLocks noGrp="1" noChangeArrowheads="1"/>
          </p:cNvSpPr>
          <p:nvPr>
            <p:ph sz="quarter" idx="15"/>
          </p:nvPr>
        </p:nvSpPr>
        <p:spPr bwMode="auto">
          <a:xfrm>
            <a:off x="1295400" y="1695809"/>
            <a:ext cx="534793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Monitoring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Nagios, Zabbix for server health.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Troubleshooting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Check logs (</a:t>
            </a:r>
            <a:r>
              <a:rPr kumimoji="0" lang="en-US" altLang="en-US" sz="1800" b="0" i="0" u="none" strike="noStrike" cap="none" normalizeH="0" baseline="0" dirty="0">
                <a:ln>
                  <a:noFill/>
                </a:ln>
                <a:solidFill>
                  <a:schemeClr val="tx1"/>
                </a:solidFill>
                <a:effectLst/>
                <a:latin typeface="Arial Unicode MS"/>
              </a:rPr>
              <a:t>/var/log/</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Network diagnostics (</a:t>
            </a:r>
            <a:r>
              <a:rPr kumimoji="0" lang="en-US" altLang="en-US" sz="1800" b="0" i="0" u="none" strike="noStrike" cap="none" normalizeH="0" baseline="0" dirty="0">
                <a:ln>
                  <a:noFill/>
                </a:ln>
                <a:solidFill>
                  <a:schemeClr val="tx1"/>
                </a:solidFill>
                <a:effectLst/>
                <a:latin typeface="Arial Unicode MS"/>
              </a:rPr>
              <a:t>ping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traceroute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netstat</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06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93812" y="533400"/>
            <a:ext cx="4914900" cy="1023392"/>
          </a:xfrm>
        </p:spPr>
        <p:txBody>
          <a:bodyPr anchor="t">
            <a:normAutofit/>
          </a:bodyPr>
          <a:lstStyle/>
          <a:p>
            <a:r>
              <a:rPr lang="en-IN" sz="4000" dirty="0"/>
              <a:t>Conclusion</a:t>
            </a:r>
            <a:endParaRPr lang="en-US" sz="4000" dirty="0"/>
          </a:p>
        </p:txBody>
      </p:sp>
      <p:sp>
        <p:nvSpPr>
          <p:cNvPr id="11" name="Slide Number Placeholder 10">
            <a:extLst>
              <a:ext uri="{FF2B5EF4-FFF2-40B4-BE49-F238E27FC236}">
                <a16:creationId xmlns:a16="http://schemas.microsoft.com/office/drawing/2014/main" id="{224FE9DD-2E30-5EFA-8B09-7AFDB29EFBD1}"/>
              </a:ext>
            </a:extLst>
          </p:cNvPr>
          <p:cNvSpPr>
            <a:spLocks noGrp="1"/>
          </p:cNvSpPr>
          <p:nvPr>
            <p:ph type="sldNum" sz="quarter" idx="12"/>
          </p:nvPr>
        </p:nvSpPr>
        <p:spPr>
          <a:xfrm>
            <a:off x="1" y="609600"/>
            <a:ext cx="760412" cy="381000"/>
          </a:xfrm>
        </p:spPr>
        <p:txBody>
          <a:bodyPr/>
          <a:lstStyle/>
          <a:p>
            <a:fld id="{AAEAE4A8-A6E5-453E-B946-FB774B73F48C}" type="slidenum">
              <a:rPr lang="en-US" smtClean="0"/>
              <a:pPr/>
              <a:t>16</a:t>
            </a:fld>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293812" y="1993404"/>
            <a:ext cx="8328992" cy="2871192"/>
          </a:xfrm>
        </p:spPr>
        <p:txBody>
          <a:bodyPr vert="horz" lIns="91416" tIns="45708" rIns="91416" bIns="45708" rtlCol="0" anchor="t">
            <a:normAutofit/>
          </a:bodyPr>
          <a:lstStyle/>
          <a:p>
            <a:r>
              <a:rPr lang="en-US" dirty="0">
                <a:solidFill>
                  <a:schemeClr val="tx1"/>
                </a:solidFill>
                <a:latin typeface="Arial" panose="020B0604020202020204" pitchFamily="34" charset="0"/>
                <a:cs typeface="Arial" panose="020B0604020202020204" pitchFamily="34" charset="0"/>
              </a:rPr>
              <a:t>Effective administration of Yum, Web, and File servers is critical for maintaining a robust IT infrastructure. By properly managing package updates with Yum, hosting websites securely on web servers like Apache or NGINX, and facilitating efficient file sharing using protocols like Samba or NFS, administrators can ensure system stability, security, and performance. Incorporating best practices such as regular updates, backup strategies, and proactive monitoring further strengthens server reliability, helping to mitigate potential risks and downtime. Regular monitoring, updates, and backups are essential for system stability.</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626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2DAD-F8C1-5EB8-D16D-C11797D414C9}"/>
              </a:ext>
            </a:extLst>
          </p:cNvPr>
          <p:cNvSpPr>
            <a:spLocks noGrp="1"/>
          </p:cNvSpPr>
          <p:nvPr>
            <p:ph type="title"/>
          </p:nvPr>
        </p:nvSpPr>
        <p:spPr>
          <a:xfrm>
            <a:off x="4263998" y="2866256"/>
            <a:ext cx="4546104" cy="1125488"/>
          </a:xfrm>
        </p:spPr>
        <p:txBody>
          <a:bodyPr>
            <a:normAutofit/>
          </a:bodyPr>
          <a:lstStyle/>
          <a:p>
            <a:r>
              <a:rPr lang="en-US" dirty="0"/>
              <a:t>Thank you</a:t>
            </a:r>
            <a:endParaRPr lang="en-IN" dirty="0"/>
          </a:p>
        </p:txBody>
      </p:sp>
      <p:pic>
        <p:nvPicPr>
          <p:cNvPr id="4" name="Picture 2" descr="Revature Jobs and Company Culture">
            <a:extLst>
              <a:ext uri="{FF2B5EF4-FFF2-40B4-BE49-F238E27FC236}">
                <a16:creationId xmlns:a16="http://schemas.microsoft.com/office/drawing/2014/main" id="{B6E14D06-B06A-A04C-E19C-01983D1C4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6860" y="52028"/>
            <a:ext cx="1872208" cy="83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989012" y="723900"/>
            <a:ext cx="4114800" cy="5295900"/>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881036" y="2132856"/>
            <a:ext cx="4313313" cy="2991157"/>
          </a:xfrm>
        </p:spPr>
        <p:txBody>
          <a:bodyPr vert="horz" lIns="91416" tIns="45708" rIns="91416" bIns="45708" rtlCol="0" anchor="ctr">
            <a:normAutofit fontScale="85000" lnSpcReduction="20000"/>
          </a:bodyPr>
          <a:lstStyle/>
          <a:p>
            <a:pPr marL="502920" indent="-457200">
              <a:buFont typeface="+mj-lt"/>
              <a:buAutoNum type="arabicPeriod"/>
            </a:pPr>
            <a:r>
              <a:rPr lang="en-IN" sz="1800" b="1" dirty="0"/>
              <a:t>Introduction to Server Administration</a:t>
            </a:r>
            <a:endParaRPr lang="en-US" sz="1800" b="1" dirty="0"/>
          </a:p>
          <a:p>
            <a:pPr marL="502920" indent="-457200">
              <a:buFont typeface="+mj-lt"/>
              <a:buAutoNum type="arabicPeriod"/>
            </a:pPr>
            <a:r>
              <a:rPr lang="en-IN" sz="1800" b="1" dirty="0"/>
              <a:t>Yum Server Administration</a:t>
            </a:r>
            <a:endParaRPr lang="en-US" sz="1800" b="1" dirty="0"/>
          </a:p>
          <a:p>
            <a:pPr marL="502920" indent="-457200">
              <a:buFont typeface="+mj-lt"/>
              <a:buAutoNum type="arabicPeriod"/>
            </a:pPr>
            <a:r>
              <a:rPr lang="en-IN" sz="1800" b="1" dirty="0"/>
              <a:t>Web Server Administration</a:t>
            </a:r>
            <a:endParaRPr lang="en-US" sz="1800" b="1" dirty="0"/>
          </a:p>
          <a:p>
            <a:pPr marL="502920" indent="-457200">
              <a:buFont typeface="+mj-lt"/>
              <a:buAutoNum type="arabicPeriod"/>
            </a:pPr>
            <a:r>
              <a:rPr lang="en-IN" sz="1800" b="1" dirty="0"/>
              <a:t>File Server Administration</a:t>
            </a:r>
            <a:endParaRPr lang="en-US" sz="1800" b="1" dirty="0"/>
          </a:p>
          <a:p>
            <a:pPr marL="502920" indent="-457200">
              <a:buFont typeface="+mj-lt"/>
              <a:buAutoNum type="arabicPeriod"/>
            </a:pPr>
            <a:r>
              <a:rPr lang="en-IN" sz="1800" b="1" dirty="0"/>
              <a:t>Security Best Practices</a:t>
            </a:r>
          </a:p>
          <a:p>
            <a:pPr marL="502920" indent="-457200">
              <a:buFont typeface="+mj-lt"/>
              <a:buAutoNum type="arabicPeriod"/>
            </a:pPr>
            <a:r>
              <a:rPr lang="en-IN" sz="1800" b="1" dirty="0"/>
              <a:t>Backup and Recovery</a:t>
            </a:r>
          </a:p>
          <a:p>
            <a:pPr marL="502920" indent="-457200">
              <a:buFont typeface="+mj-lt"/>
              <a:buAutoNum type="arabicPeriod"/>
            </a:pPr>
            <a:r>
              <a:rPr lang="en-IN" sz="1800" b="1" dirty="0"/>
              <a:t>Monitoring and Troubleshooting</a:t>
            </a:r>
          </a:p>
          <a:p>
            <a:pPr marL="502920" indent="-457200">
              <a:buFont typeface="+mj-lt"/>
              <a:buAutoNum type="arabicPeriod"/>
            </a:pPr>
            <a:r>
              <a:rPr lang="en-IN" sz="1800" b="1" dirty="0"/>
              <a:t>Conclusion </a:t>
            </a:r>
            <a:endParaRPr lang="en-US" sz="1800" b="1" dirty="0"/>
          </a:p>
          <a:p>
            <a:endParaRPr lang="en-US" sz="1000"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B6BB84-EBD2-80E6-D4DB-66A719CDE8AE}"/>
              </a:ext>
            </a:extLst>
          </p:cNvPr>
          <p:cNvSpPr>
            <a:spLocks noGrp="1"/>
          </p:cNvSpPr>
          <p:nvPr>
            <p:ph type="sldNum" sz="quarter" idx="12"/>
          </p:nvPr>
        </p:nvSpPr>
        <p:spPr/>
        <p:txBody>
          <a:bodyPr/>
          <a:lstStyle/>
          <a:p>
            <a:fld id="{AAEAE4A8-A6E5-453E-B946-FB774B73F48C}" type="slidenum">
              <a:rPr lang="en-US" smtClean="0"/>
              <a:pPr/>
              <a:t>3</a:t>
            </a:fld>
            <a:endParaRPr lang="en-US" dirty="0"/>
          </a:p>
        </p:txBody>
      </p:sp>
      <p:sp>
        <p:nvSpPr>
          <p:cNvPr id="4" name="Content Placeholder 3">
            <a:extLst>
              <a:ext uri="{FF2B5EF4-FFF2-40B4-BE49-F238E27FC236}">
                <a16:creationId xmlns:a16="http://schemas.microsoft.com/office/drawing/2014/main" id="{A7F06D74-233E-CD6B-2302-A39CD157CAEE}"/>
              </a:ext>
            </a:extLst>
          </p:cNvPr>
          <p:cNvSpPr>
            <a:spLocks noGrp="1"/>
          </p:cNvSpPr>
          <p:nvPr>
            <p:ph idx="1"/>
          </p:nvPr>
        </p:nvSpPr>
        <p:spPr>
          <a:xfrm>
            <a:off x="1053852" y="548680"/>
            <a:ext cx="7416824" cy="5400601"/>
          </a:xfrm>
        </p:spPr>
        <p:txBody>
          <a:bodyPr>
            <a:normAutofit/>
          </a:bodyPr>
          <a:lstStyle/>
          <a:p>
            <a:r>
              <a:rPr lang="en-US" sz="4300" b="1" dirty="0">
                <a:latin typeface="+mj-lt"/>
                <a:ea typeface="+mj-ea"/>
                <a:cs typeface="+mj-cs"/>
              </a:rPr>
              <a:t>Project Objectives</a:t>
            </a:r>
          </a:p>
          <a:p>
            <a:r>
              <a:rPr lang="en-US" dirty="0"/>
              <a:t> </a:t>
            </a:r>
          </a:p>
          <a:p>
            <a:pPr marL="285750" indent="-285750" eaLnBrk="0" fontAlgn="base" hangingPunct="0">
              <a:spcBef>
                <a:spcPct val="0"/>
              </a:spcBef>
              <a:spcAft>
                <a:spcPct val="0"/>
              </a:spcAft>
              <a:buClrTx/>
              <a:buSzTx/>
              <a:buFont typeface="Courier New" panose="02070309020205020404" pitchFamily="49" charset="0"/>
              <a:buChar char="o"/>
            </a:pPr>
            <a:r>
              <a:rPr lang="en-US" dirty="0"/>
              <a:t> </a:t>
            </a:r>
            <a:r>
              <a:rPr lang="en-US" dirty="0">
                <a:solidFill>
                  <a:schemeClr val="tx1"/>
                </a:solidFill>
                <a:latin typeface="Arial" panose="020B0604020202020204" pitchFamily="34" charset="0"/>
              </a:rPr>
              <a:t>Set up and configure a YUM server to host packages locally. </a:t>
            </a:r>
          </a:p>
          <a:p>
            <a:pPr marL="285750" indent="-285750" eaLnBrk="0" fontAlgn="base" hangingPunct="0">
              <a:spcBef>
                <a:spcPct val="0"/>
              </a:spcBef>
              <a:spcAft>
                <a:spcPct val="0"/>
              </a:spcAft>
              <a:buClrTx/>
              <a:buSzTx/>
              <a:buFont typeface="Courier New" panose="02070309020205020404" pitchFamily="49" charset="0"/>
              <a:buChar char="o"/>
            </a:pPr>
            <a:endParaRPr lang="en-US" dirty="0">
              <a:solidFill>
                <a:schemeClr val="tx1"/>
              </a:solidFill>
              <a:latin typeface="Arial" panose="020B0604020202020204" pitchFamily="34" charset="0"/>
            </a:endParaRPr>
          </a:p>
          <a:p>
            <a:pPr marL="285750" indent="-285750" eaLnBrk="0" fontAlgn="base" hangingPunct="0">
              <a:spcBef>
                <a:spcPct val="0"/>
              </a:spcBef>
              <a:spcAft>
                <a:spcPct val="0"/>
              </a:spcAft>
              <a:buClrTx/>
              <a:buSzTx/>
              <a:buFont typeface="Courier New" panose="02070309020205020404" pitchFamily="49" charset="0"/>
              <a:buChar char="o"/>
            </a:pPr>
            <a:r>
              <a:rPr lang="en-US" dirty="0">
                <a:solidFill>
                  <a:schemeClr val="tx1"/>
                </a:solidFill>
                <a:latin typeface="Arial" panose="020B0604020202020204" pitchFamily="34" charset="0"/>
              </a:rPr>
              <a:t> Configure a File Server using NFS or FTP for sharing files across the network.</a:t>
            </a:r>
          </a:p>
          <a:p>
            <a:pPr marL="285750" indent="-285750" eaLnBrk="0" fontAlgn="base" hangingPunct="0">
              <a:spcBef>
                <a:spcPct val="0"/>
              </a:spcBef>
              <a:spcAft>
                <a:spcPct val="0"/>
              </a:spcAft>
              <a:buClrTx/>
              <a:buSzTx/>
              <a:buFont typeface="Courier New" panose="02070309020205020404" pitchFamily="49" charset="0"/>
              <a:buChar char="o"/>
            </a:pPr>
            <a:endParaRPr lang="en-US" dirty="0">
              <a:solidFill>
                <a:schemeClr val="tx1"/>
              </a:solidFill>
              <a:latin typeface="Arial" panose="020B0604020202020204" pitchFamily="34" charset="0"/>
            </a:endParaRPr>
          </a:p>
          <a:p>
            <a:pPr marL="285750" indent="-285750" eaLnBrk="0" fontAlgn="base" hangingPunct="0">
              <a:spcBef>
                <a:spcPct val="0"/>
              </a:spcBef>
              <a:spcAft>
                <a:spcPct val="0"/>
              </a:spcAft>
              <a:buClrTx/>
              <a:buSzTx/>
              <a:buFont typeface="Courier New" panose="02070309020205020404" pitchFamily="49" charset="0"/>
              <a:buChar char="o"/>
            </a:pPr>
            <a:r>
              <a:rPr lang="en-US" dirty="0">
                <a:solidFill>
                  <a:schemeClr val="tx1"/>
                </a:solidFill>
                <a:latin typeface="Arial" panose="020B0604020202020204" pitchFamily="34" charset="0"/>
              </a:rPr>
              <a:t>Set up user accounts and manage permissions to control access to the file server. </a:t>
            </a:r>
          </a:p>
          <a:p>
            <a:pPr marL="285750" indent="-285750" eaLnBrk="0" fontAlgn="base" hangingPunct="0">
              <a:spcBef>
                <a:spcPct val="0"/>
              </a:spcBef>
              <a:spcAft>
                <a:spcPct val="0"/>
              </a:spcAft>
              <a:buClrTx/>
              <a:buSzTx/>
              <a:buFont typeface="Courier New" panose="02070309020205020404" pitchFamily="49" charset="0"/>
              <a:buChar char="o"/>
            </a:pPr>
            <a:endParaRPr lang="en-US" dirty="0">
              <a:solidFill>
                <a:schemeClr val="tx1"/>
              </a:solidFill>
              <a:latin typeface="Arial" panose="020B0604020202020204" pitchFamily="34" charset="0"/>
            </a:endParaRPr>
          </a:p>
          <a:p>
            <a:pPr marL="285750" indent="-285750" eaLnBrk="0" fontAlgn="base" hangingPunct="0">
              <a:spcBef>
                <a:spcPct val="0"/>
              </a:spcBef>
              <a:spcAft>
                <a:spcPct val="0"/>
              </a:spcAft>
              <a:buClrTx/>
              <a:buSzTx/>
              <a:buFont typeface="Courier New" panose="02070309020205020404" pitchFamily="49" charset="0"/>
              <a:buChar char="o"/>
            </a:pPr>
            <a:r>
              <a:rPr lang="en-US" dirty="0">
                <a:solidFill>
                  <a:schemeClr val="tx1"/>
                </a:solidFill>
                <a:latin typeface="Arial" panose="020B0604020202020204" pitchFamily="34" charset="0"/>
              </a:rPr>
              <a:t>Ensure network security by configuring a firewall and SSH. </a:t>
            </a:r>
          </a:p>
          <a:p>
            <a:pPr marL="285750" indent="-285750" eaLnBrk="0" fontAlgn="base" hangingPunct="0">
              <a:spcBef>
                <a:spcPct val="0"/>
              </a:spcBef>
              <a:spcAft>
                <a:spcPct val="0"/>
              </a:spcAft>
              <a:buClrTx/>
              <a:buSzTx/>
              <a:buFont typeface="Courier New" panose="02070309020205020404" pitchFamily="49" charset="0"/>
              <a:buChar char="o"/>
            </a:pPr>
            <a:endParaRPr lang="en-US" dirty="0">
              <a:solidFill>
                <a:schemeClr val="tx1"/>
              </a:solidFill>
              <a:latin typeface="Arial" panose="020B0604020202020204" pitchFamily="34" charset="0"/>
            </a:endParaRPr>
          </a:p>
          <a:p>
            <a:pPr marL="285750" indent="-285750" eaLnBrk="0" fontAlgn="base" hangingPunct="0">
              <a:spcBef>
                <a:spcPct val="0"/>
              </a:spcBef>
              <a:spcAft>
                <a:spcPct val="0"/>
              </a:spcAft>
              <a:buClrTx/>
              <a:buSzTx/>
              <a:buFont typeface="Courier New" panose="02070309020205020404" pitchFamily="49" charset="0"/>
              <a:buChar char="o"/>
            </a:pPr>
            <a:r>
              <a:rPr lang="en-US" dirty="0">
                <a:solidFill>
                  <a:schemeClr val="tx1"/>
                </a:solidFill>
                <a:latin typeface="Arial" panose="020B0604020202020204" pitchFamily="34" charset="0"/>
              </a:rPr>
              <a:t>Automate backup and update tasks using shell scripts . </a:t>
            </a:r>
          </a:p>
          <a:p>
            <a:pPr marL="285750" indent="-285750" eaLnBrk="0" fontAlgn="base" hangingPunct="0">
              <a:spcBef>
                <a:spcPct val="0"/>
              </a:spcBef>
              <a:spcAft>
                <a:spcPct val="0"/>
              </a:spcAft>
              <a:buClrTx/>
              <a:buSzTx/>
              <a:buFont typeface="Courier New" panose="02070309020205020404" pitchFamily="49" charset="0"/>
              <a:buChar char="o"/>
            </a:pPr>
            <a:endParaRPr lang="en-US" dirty="0">
              <a:solidFill>
                <a:schemeClr val="tx1"/>
              </a:solidFill>
              <a:latin typeface="Arial" panose="020B0604020202020204" pitchFamily="34" charset="0"/>
            </a:endParaRPr>
          </a:p>
          <a:p>
            <a:pPr marL="285750" indent="-285750" eaLnBrk="0" fontAlgn="base" hangingPunct="0">
              <a:spcBef>
                <a:spcPct val="0"/>
              </a:spcBef>
              <a:spcAft>
                <a:spcPct val="0"/>
              </a:spcAft>
              <a:buClrTx/>
              <a:buSzTx/>
              <a:buFont typeface="Courier New" panose="02070309020205020404" pitchFamily="49" charset="0"/>
              <a:buChar char="o"/>
            </a:pPr>
            <a:r>
              <a:rPr lang="en-US" dirty="0">
                <a:solidFill>
                  <a:schemeClr val="tx1"/>
                </a:solidFill>
                <a:latin typeface="Arial" panose="020B0604020202020204" pitchFamily="34" charset="0"/>
              </a:rPr>
              <a:t>Troubleshoot issues through logs and system tools like top and </a:t>
            </a:r>
            <a:r>
              <a:rPr lang="en-US" dirty="0" err="1">
                <a:solidFill>
                  <a:schemeClr val="tx1"/>
                </a:solidFill>
                <a:latin typeface="Arial" panose="020B0604020202020204" pitchFamily="34" charset="0"/>
              </a:rPr>
              <a:t>htop</a:t>
            </a:r>
            <a:r>
              <a:rPr lang="en-US" dirty="0">
                <a:solidFill>
                  <a:schemeClr val="tx1"/>
                </a:solidFill>
                <a:latin typeface="Arial" panose="020B0604020202020204" pitchFamily="34" charset="0"/>
              </a:rPr>
              <a:t>.</a:t>
            </a:r>
          </a:p>
        </p:txBody>
      </p:sp>
    </p:spTree>
    <p:extLst>
      <p:ext uri="{BB962C8B-B14F-4D97-AF65-F5344CB8AC3E}">
        <p14:creationId xmlns:p14="http://schemas.microsoft.com/office/powerpoint/2010/main" val="199334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09600"/>
            <a:ext cx="9625136" cy="659160"/>
          </a:xfrm>
        </p:spPr>
        <p:txBody>
          <a:bodyPr anchor="t">
            <a:noAutofit/>
          </a:bodyPr>
          <a:lstStyle/>
          <a:p>
            <a:r>
              <a:rPr lang="en-IN" sz="4000" dirty="0"/>
              <a:t>Introduction to Server Administration</a:t>
            </a:r>
            <a:endParaRPr lang="en-US" sz="4000" dirty="0"/>
          </a:p>
        </p:txBody>
      </p:sp>
      <p:sp>
        <p:nvSpPr>
          <p:cNvPr id="14" name="Slide Number Placeholder 13">
            <a:extLst>
              <a:ext uri="{FF2B5EF4-FFF2-40B4-BE49-F238E27FC236}">
                <a16:creationId xmlns:a16="http://schemas.microsoft.com/office/drawing/2014/main" id="{7B95A416-05FC-CE36-FB78-577BDA375306}"/>
              </a:ext>
            </a:extLst>
          </p:cNvPr>
          <p:cNvSpPr>
            <a:spLocks noGrp="1"/>
          </p:cNvSpPr>
          <p:nvPr>
            <p:ph type="sldNum" sz="quarter" idx="12"/>
          </p:nvPr>
        </p:nvSpPr>
        <p:spPr>
          <a:xfrm>
            <a:off x="1" y="609600"/>
            <a:ext cx="760412" cy="381000"/>
          </a:xfrm>
        </p:spPr>
        <p:txBody>
          <a:bodyPr/>
          <a:lstStyle/>
          <a:p>
            <a:fld id="{AAEAE4A8-A6E5-453E-B946-FB774B73F48C}" type="slidenum">
              <a:rPr lang="en-US" smtClean="0"/>
              <a:pPr/>
              <a:t>4</a:t>
            </a:fld>
            <a:endParaRPr lang="en-US" dirty="0"/>
          </a:p>
        </p:txBody>
      </p:sp>
      <p:sp>
        <p:nvSpPr>
          <p:cNvPr id="3" name="Content Placeholder 2"/>
          <p:cNvSpPr>
            <a:spLocks noGrp="1"/>
          </p:cNvSpPr>
          <p:nvPr>
            <p:ph idx="1"/>
          </p:nvPr>
        </p:nvSpPr>
        <p:spPr>
          <a:xfrm>
            <a:off x="1293812" y="1772816"/>
            <a:ext cx="5736704" cy="2088232"/>
          </a:xfrm>
        </p:spPr>
        <p:txBody>
          <a:bodyPr vert="horz" lIns="91440" tIns="45720" rIns="91440" bIns="45720" rtlCol="0" anchor="t">
            <a:norm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Managing and configuring server software and  hardware.</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Ensuring services like web hosting, file sharing, and package management are running efficiently. </a:t>
            </a:r>
          </a:p>
        </p:txBody>
      </p:sp>
    </p:spTree>
    <p:extLst>
      <p:ext uri="{BB962C8B-B14F-4D97-AF65-F5344CB8AC3E}">
        <p14:creationId xmlns:p14="http://schemas.microsoft.com/office/powerpoint/2010/main" val="141527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20688"/>
            <a:ext cx="9625136" cy="659160"/>
          </a:xfrm>
        </p:spPr>
        <p:txBody>
          <a:bodyPr anchor="t">
            <a:noAutofit/>
          </a:bodyPr>
          <a:lstStyle/>
          <a:p>
            <a:r>
              <a:rPr lang="en-IN" sz="4000" dirty="0"/>
              <a:t>Overview of Yum Server</a:t>
            </a:r>
            <a:endParaRPr lang="en-US" sz="4000" dirty="0"/>
          </a:p>
        </p:txBody>
      </p:sp>
      <p:sp>
        <p:nvSpPr>
          <p:cNvPr id="14" name="Slide Number Placeholder 13">
            <a:extLst>
              <a:ext uri="{FF2B5EF4-FFF2-40B4-BE49-F238E27FC236}">
                <a16:creationId xmlns:a16="http://schemas.microsoft.com/office/drawing/2014/main" id="{7B95A416-05FC-CE36-FB78-577BDA375306}"/>
              </a:ext>
            </a:extLst>
          </p:cNvPr>
          <p:cNvSpPr>
            <a:spLocks noGrp="1"/>
          </p:cNvSpPr>
          <p:nvPr>
            <p:ph type="sldNum" sz="quarter" idx="12"/>
          </p:nvPr>
        </p:nvSpPr>
        <p:spPr>
          <a:xfrm>
            <a:off x="1" y="609600"/>
            <a:ext cx="760412" cy="381000"/>
          </a:xfrm>
        </p:spPr>
        <p:txBody>
          <a:bodyPr/>
          <a:lstStyle/>
          <a:p>
            <a:fld id="{AAEAE4A8-A6E5-453E-B946-FB774B73F48C}" type="slidenum">
              <a:rPr lang="en-US" smtClean="0"/>
              <a:pPr/>
              <a:t>5</a:t>
            </a:fld>
            <a:endParaRPr lang="en-US" dirty="0"/>
          </a:p>
        </p:txBody>
      </p:sp>
      <p:sp>
        <p:nvSpPr>
          <p:cNvPr id="5" name="Rectangle 2">
            <a:extLst>
              <a:ext uri="{FF2B5EF4-FFF2-40B4-BE49-F238E27FC236}">
                <a16:creationId xmlns:a16="http://schemas.microsoft.com/office/drawing/2014/main" id="{108BEB15-403D-A079-DC6C-5E9B508AF2B9}"/>
              </a:ext>
            </a:extLst>
          </p:cNvPr>
          <p:cNvSpPr>
            <a:spLocks noGrp="1" noChangeArrowheads="1"/>
          </p:cNvSpPr>
          <p:nvPr>
            <p:ph idx="1"/>
          </p:nvPr>
        </p:nvSpPr>
        <p:spPr bwMode="auto">
          <a:xfrm>
            <a:off x="1293812" y="1628800"/>
            <a:ext cx="962513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What is Yum?</a:t>
            </a:r>
          </a:p>
          <a:p>
            <a:pPr marL="0"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Yum (Yellowdog Updater, Modified) is a package management tool for RPM-based Linux</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distributions.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Key Functions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Install, update, and remove packages.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Dependency resolution.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26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609600"/>
            <a:ext cx="7248872" cy="659160"/>
          </a:xfrm>
        </p:spPr>
        <p:txBody>
          <a:bodyPr anchor="t">
            <a:noAutofit/>
          </a:bodyPr>
          <a:lstStyle/>
          <a:p>
            <a:r>
              <a:rPr lang="en-IN" sz="4000" dirty="0"/>
              <a:t>Yum Server Administration</a:t>
            </a:r>
            <a:endParaRPr lang="en-US" sz="4000" dirty="0"/>
          </a:p>
        </p:txBody>
      </p:sp>
      <p:sp>
        <p:nvSpPr>
          <p:cNvPr id="14" name="Slide Number Placeholder 13">
            <a:extLst>
              <a:ext uri="{FF2B5EF4-FFF2-40B4-BE49-F238E27FC236}">
                <a16:creationId xmlns:a16="http://schemas.microsoft.com/office/drawing/2014/main" id="{7B95A416-05FC-CE36-FB78-577BDA375306}"/>
              </a:ext>
            </a:extLst>
          </p:cNvPr>
          <p:cNvSpPr>
            <a:spLocks noGrp="1"/>
          </p:cNvSpPr>
          <p:nvPr>
            <p:ph type="sldNum" sz="quarter" idx="12"/>
          </p:nvPr>
        </p:nvSpPr>
        <p:spPr>
          <a:xfrm>
            <a:off x="1" y="609600"/>
            <a:ext cx="760412" cy="381000"/>
          </a:xfrm>
        </p:spPr>
        <p:txBody>
          <a:bodyPr/>
          <a:lstStyle/>
          <a:p>
            <a:fld id="{AAEAE4A8-A6E5-453E-B946-FB774B73F48C}" type="slidenum">
              <a:rPr lang="en-US" smtClean="0"/>
              <a:pPr/>
              <a:t>6</a:t>
            </a:fld>
            <a:endParaRPr lang="en-US" dirty="0"/>
          </a:p>
        </p:txBody>
      </p:sp>
      <p:sp>
        <p:nvSpPr>
          <p:cNvPr id="6" name="Rectangle 1">
            <a:extLst>
              <a:ext uri="{FF2B5EF4-FFF2-40B4-BE49-F238E27FC236}">
                <a16:creationId xmlns:a16="http://schemas.microsoft.com/office/drawing/2014/main" id="{F100EC18-BD57-7D92-8168-4A6D54FE7D39}"/>
              </a:ext>
            </a:extLst>
          </p:cNvPr>
          <p:cNvSpPr>
            <a:spLocks noGrp="1" noChangeArrowheads="1"/>
          </p:cNvSpPr>
          <p:nvPr>
            <p:ph idx="1"/>
          </p:nvPr>
        </p:nvSpPr>
        <p:spPr bwMode="auto">
          <a:xfrm>
            <a:off x="1293812" y="1556792"/>
            <a:ext cx="81129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Arial" panose="020B0604020202020204" pitchFamily="34" charset="0"/>
              </a:rPr>
              <a:t>Setting up a Yum Repository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Download necessary RPM packages.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Configure the repository in </a:t>
            </a:r>
            <a:r>
              <a:rPr kumimoji="0" lang="en-US" altLang="en-US" b="0" i="0" u="none" strike="noStrike" cap="none" normalizeH="0" baseline="0" dirty="0">
                <a:ln>
                  <a:noFill/>
                </a:ln>
                <a:solidFill>
                  <a:schemeClr val="tx1"/>
                </a:solidFill>
                <a:effectLst/>
                <a:latin typeface="Arial Unicode MS"/>
              </a:rPr>
              <a:t>/etc/yum.repos.d/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Arial" panose="020B0604020202020204" pitchFamily="34" charset="0"/>
              </a:rPr>
              <a:t>Commands for Yum Server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Unicode MS"/>
              </a:rPr>
              <a:t>     yum install package-name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Unicode MS"/>
              </a:rPr>
              <a:t>     yum update package-name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Unicode MS"/>
              </a:rPr>
              <a:t>     yum remove package-name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31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0595-D47B-FCC1-2356-15BF99D4220C}"/>
              </a:ext>
            </a:extLst>
          </p:cNvPr>
          <p:cNvSpPr>
            <a:spLocks noGrp="1"/>
          </p:cNvSpPr>
          <p:nvPr>
            <p:ph type="title"/>
          </p:nvPr>
        </p:nvSpPr>
        <p:spPr>
          <a:xfrm>
            <a:off x="1293812" y="609600"/>
            <a:ext cx="8977064" cy="587152"/>
          </a:xfrm>
        </p:spPr>
        <p:txBody>
          <a:bodyPr>
            <a:normAutofit/>
          </a:bodyPr>
          <a:lstStyle/>
          <a:p>
            <a:r>
              <a:rPr lang="en-IN" sz="4000" dirty="0"/>
              <a:t>Overview of Web Server</a:t>
            </a:r>
          </a:p>
        </p:txBody>
      </p:sp>
      <p:sp>
        <p:nvSpPr>
          <p:cNvPr id="3" name="Slide Number Placeholder 2">
            <a:extLst>
              <a:ext uri="{FF2B5EF4-FFF2-40B4-BE49-F238E27FC236}">
                <a16:creationId xmlns:a16="http://schemas.microsoft.com/office/drawing/2014/main" id="{B07E2E3C-39BE-13A7-BEDB-E1252E2985E3}"/>
              </a:ext>
            </a:extLst>
          </p:cNvPr>
          <p:cNvSpPr>
            <a:spLocks noGrp="1"/>
          </p:cNvSpPr>
          <p:nvPr>
            <p:ph type="sldNum" sz="quarter" idx="12"/>
          </p:nvPr>
        </p:nvSpPr>
        <p:spPr/>
        <p:txBody>
          <a:bodyPr/>
          <a:lstStyle/>
          <a:p>
            <a:fld id="{AAEAE4A8-A6E5-453E-B946-FB774B73F48C}" type="slidenum">
              <a:rPr lang="en-US" smtClean="0"/>
              <a:pPr/>
              <a:t>7</a:t>
            </a:fld>
            <a:endParaRPr lang="en-US" dirty="0"/>
          </a:p>
        </p:txBody>
      </p:sp>
      <p:sp>
        <p:nvSpPr>
          <p:cNvPr id="6" name="Rectangle 1">
            <a:extLst>
              <a:ext uri="{FF2B5EF4-FFF2-40B4-BE49-F238E27FC236}">
                <a16:creationId xmlns:a16="http://schemas.microsoft.com/office/drawing/2014/main" id="{9A762E22-F0ED-9354-A252-E468F1C14614}"/>
              </a:ext>
            </a:extLst>
          </p:cNvPr>
          <p:cNvSpPr>
            <a:spLocks noGrp="1" noChangeArrowheads="1"/>
          </p:cNvSpPr>
          <p:nvPr>
            <p:ph sz="quarter" idx="15"/>
          </p:nvPr>
        </p:nvSpPr>
        <p:spPr bwMode="auto">
          <a:xfrm>
            <a:off x="1294613" y="1556792"/>
            <a:ext cx="590465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What is a Web Server?</a:t>
            </a: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Software that serves web content to clients over</a:t>
            </a:r>
          </a:p>
          <a:p>
            <a:pPr marL="0" indent="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HTTP/HTTPS.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Popular Web Servers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Apache HTTP Server.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NGINX.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56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7AA6-2A6D-C3B6-712A-67548AE89307}"/>
              </a:ext>
            </a:extLst>
          </p:cNvPr>
          <p:cNvSpPr>
            <a:spLocks noGrp="1"/>
          </p:cNvSpPr>
          <p:nvPr>
            <p:ph type="title"/>
          </p:nvPr>
        </p:nvSpPr>
        <p:spPr>
          <a:xfrm>
            <a:off x="1293812" y="609600"/>
            <a:ext cx="6816824" cy="1447800"/>
          </a:xfrm>
        </p:spPr>
        <p:txBody>
          <a:bodyPr>
            <a:normAutofit/>
          </a:bodyPr>
          <a:lstStyle/>
          <a:p>
            <a:r>
              <a:rPr lang="en-IN" sz="4000" dirty="0"/>
              <a:t>Web Server Configuration</a:t>
            </a:r>
          </a:p>
        </p:txBody>
      </p:sp>
      <p:sp>
        <p:nvSpPr>
          <p:cNvPr id="3" name="Slide Number Placeholder 2">
            <a:extLst>
              <a:ext uri="{FF2B5EF4-FFF2-40B4-BE49-F238E27FC236}">
                <a16:creationId xmlns:a16="http://schemas.microsoft.com/office/drawing/2014/main" id="{0918A0EA-DA6D-F9B4-F8F0-89A8B3008870}"/>
              </a:ext>
            </a:extLst>
          </p:cNvPr>
          <p:cNvSpPr>
            <a:spLocks noGrp="1"/>
          </p:cNvSpPr>
          <p:nvPr>
            <p:ph type="sldNum" sz="quarter" idx="12"/>
          </p:nvPr>
        </p:nvSpPr>
        <p:spPr/>
        <p:txBody>
          <a:bodyPr/>
          <a:lstStyle/>
          <a:p>
            <a:fld id="{AAEAE4A8-A6E5-453E-B946-FB774B73F48C}" type="slidenum">
              <a:rPr lang="en-US" smtClean="0"/>
              <a:pPr/>
              <a:t>8</a:t>
            </a:fld>
            <a:endParaRPr lang="en-US" dirty="0"/>
          </a:p>
        </p:txBody>
      </p:sp>
      <p:sp>
        <p:nvSpPr>
          <p:cNvPr id="6" name="Rectangle 1">
            <a:extLst>
              <a:ext uri="{FF2B5EF4-FFF2-40B4-BE49-F238E27FC236}">
                <a16:creationId xmlns:a16="http://schemas.microsoft.com/office/drawing/2014/main" id="{0E574AB8-7F57-5640-71D1-F8976BAC6998}"/>
              </a:ext>
            </a:extLst>
          </p:cNvPr>
          <p:cNvSpPr>
            <a:spLocks noGrp="1" noChangeArrowheads="1"/>
          </p:cNvSpPr>
          <p:nvPr>
            <p:ph idx="1"/>
          </p:nvPr>
        </p:nvSpPr>
        <p:spPr bwMode="auto">
          <a:xfrm>
            <a:off x="1413892" y="1780402"/>
            <a:ext cx="48526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Apache HTTP Server Setup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Installation: </a:t>
            </a:r>
            <a:r>
              <a:rPr kumimoji="0" lang="en-US" altLang="en-US" b="0" i="0" u="none" strike="noStrike" cap="none" normalizeH="0" baseline="0" dirty="0">
                <a:ln>
                  <a:noFill/>
                </a:ln>
                <a:solidFill>
                  <a:schemeClr val="tx1"/>
                </a:solidFill>
                <a:effectLst/>
                <a:latin typeface="Arial Unicode MS"/>
              </a:rPr>
              <a:t>yum install httpd</a:t>
            </a:r>
            <a:endParaRPr lang="en-US" altLang="en-US" dirty="0">
              <a:solidFill>
                <a:schemeClr val="tx1"/>
              </a:solidFill>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Configuration: </a:t>
            </a:r>
            <a:r>
              <a:rPr kumimoji="0" lang="en-US" altLang="en-US" b="0" i="0" u="none" strike="noStrike" cap="none" normalizeH="0" baseline="0" dirty="0">
                <a:ln>
                  <a:noFill/>
                </a:ln>
                <a:solidFill>
                  <a:schemeClr val="tx1"/>
                </a:solidFill>
                <a:effectLst/>
                <a:latin typeface="Arial Unicode MS"/>
              </a:rPr>
              <a:t>/etc/httpd/conf/httpd.conf</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Start service: </a:t>
            </a:r>
            <a:r>
              <a:rPr kumimoji="0" lang="en-US" altLang="en-US" b="0" i="0" u="none" strike="noStrike" cap="none" normalizeH="0" baseline="0" dirty="0">
                <a:ln>
                  <a:noFill/>
                </a:ln>
                <a:solidFill>
                  <a:schemeClr val="tx1"/>
                </a:solidFill>
                <a:effectLst/>
                <a:latin typeface="Arial Unicode MS"/>
              </a:rPr>
              <a:t>systemctl start httpd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Virtual Hosts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Configuring multiple sites on the same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82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7AA6-2A6D-C3B6-712A-67548AE89307}"/>
              </a:ext>
            </a:extLst>
          </p:cNvPr>
          <p:cNvSpPr>
            <a:spLocks noGrp="1"/>
          </p:cNvSpPr>
          <p:nvPr>
            <p:ph type="title"/>
          </p:nvPr>
        </p:nvSpPr>
        <p:spPr>
          <a:xfrm>
            <a:off x="1293812" y="609600"/>
            <a:ext cx="6816824" cy="731168"/>
          </a:xfrm>
        </p:spPr>
        <p:txBody>
          <a:bodyPr>
            <a:normAutofit/>
          </a:bodyPr>
          <a:lstStyle/>
          <a:p>
            <a:r>
              <a:rPr lang="en-IN" sz="4000" dirty="0"/>
              <a:t>Web Server Administration</a:t>
            </a:r>
          </a:p>
        </p:txBody>
      </p:sp>
      <p:sp>
        <p:nvSpPr>
          <p:cNvPr id="3" name="Slide Number Placeholder 2">
            <a:extLst>
              <a:ext uri="{FF2B5EF4-FFF2-40B4-BE49-F238E27FC236}">
                <a16:creationId xmlns:a16="http://schemas.microsoft.com/office/drawing/2014/main" id="{0918A0EA-DA6D-F9B4-F8F0-89A8B3008870}"/>
              </a:ext>
            </a:extLst>
          </p:cNvPr>
          <p:cNvSpPr>
            <a:spLocks noGrp="1"/>
          </p:cNvSpPr>
          <p:nvPr>
            <p:ph type="sldNum" sz="quarter" idx="12"/>
          </p:nvPr>
        </p:nvSpPr>
        <p:spPr/>
        <p:txBody>
          <a:bodyPr/>
          <a:lstStyle/>
          <a:p>
            <a:fld id="{AAEAE4A8-A6E5-453E-B946-FB774B73F48C}" type="slidenum">
              <a:rPr lang="en-US" smtClean="0"/>
              <a:pPr/>
              <a:t>9</a:t>
            </a:fld>
            <a:endParaRPr lang="en-US" dirty="0"/>
          </a:p>
        </p:txBody>
      </p:sp>
      <p:sp>
        <p:nvSpPr>
          <p:cNvPr id="5" name="Picture Placeholder 4">
            <a:extLst>
              <a:ext uri="{FF2B5EF4-FFF2-40B4-BE49-F238E27FC236}">
                <a16:creationId xmlns:a16="http://schemas.microsoft.com/office/drawing/2014/main" id="{92EC88D3-B794-EEDE-5B23-B688786AE5EA}"/>
              </a:ext>
            </a:extLst>
          </p:cNvPr>
          <p:cNvSpPr>
            <a:spLocks noGrp="1"/>
          </p:cNvSpPr>
          <p:nvPr>
            <p:ph type="pic" sz="quarter" idx="16"/>
          </p:nvPr>
        </p:nvSpPr>
        <p:spPr>
          <a:xfrm>
            <a:off x="7030516" y="2084832"/>
            <a:ext cx="4343400" cy="2688336"/>
          </a:xfrm>
        </p:spPr>
      </p:sp>
      <p:sp>
        <p:nvSpPr>
          <p:cNvPr id="7" name="Rectangle 2">
            <a:extLst>
              <a:ext uri="{FF2B5EF4-FFF2-40B4-BE49-F238E27FC236}">
                <a16:creationId xmlns:a16="http://schemas.microsoft.com/office/drawing/2014/main" id="{544A966C-110C-5A0F-BFBF-29A7496BF21A}"/>
              </a:ext>
            </a:extLst>
          </p:cNvPr>
          <p:cNvSpPr>
            <a:spLocks noGrp="1" noChangeArrowheads="1"/>
          </p:cNvSpPr>
          <p:nvPr>
            <p:ph idx="1"/>
          </p:nvPr>
        </p:nvSpPr>
        <p:spPr bwMode="auto">
          <a:xfrm>
            <a:off x="1413892" y="1556792"/>
            <a:ext cx="53280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Common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Enabling/disabling modules.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Securing the web server (firewalls, SSL).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Performance tuning (caching, load balancing).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Monitoring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Logs: </a:t>
            </a:r>
            <a:r>
              <a:rPr kumimoji="0" lang="en-US" altLang="en-US" b="0" i="0" u="none" strike="noStrike" cap="none" normalizeH="0" baseline="0" dirty="0">
                <a:ln>
                  <a:noFill/>
                </a:ln>
                <a:solidFill>
                  <a:schemeClr val="tx1"/>
                </a:solidFill>
                <a:effectLst/>
                <a:latin typeface="Arial Unicode MS"/>
              </a:rPr>
              <a:t>/var/log/httpd/access_log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/var/log/httpd/error_log</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Tools: </a:t>
            </a:r>
            <a:r>
              <a:rPr kumimoji="0" lang="en-US" altLang="en-US" b="0" i="0" u="none" strike="noStrike" cap="none" normalizeH="0" baseline="0" dirty="0">
                <a:ln>
                  <a:noFill/>
                </a:ln>
                <a:solidFill>
                  <a:schemeClr val="tx1"/>
                </a:solidFill>
                <a:effectLst/>
                <a:latin typeface="Arial Unicode MS"/>
              </a:rPr>
              <a:t>top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htop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netstat</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8532490"/>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7.potx" id="{B4376E67-A46A-4922-AE0D-3354FC109E20}" vid="{F49CC2A7-BC98-4F28-8A83-D1D23E8024B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3.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Business strategy slides</Template>
  <TotalTime>104</TotalTime>
  <Words>754</Words>
  <Application>Microsoft Office PowerPoint</Application>
  <PresentationFormat>Custom</PresentationFormat>
  <Paragraphs>173</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Century Gothic</vt:lpstr>
      <vt:lpstr>Courier New</vt:lpstr>
      <vt:lpstr>Palatino Linotype</vt:lpstr>
      <vt:lpstr>Wingdings</vt:lpstr>
      <vt:lpstr>Custom</vt:lpstr>
      <vt:lpstr>Yum Server, Web Server &amp; File Server Administration</vt:lpstr>
      <vt:lpstr>Agenda</vt:lpstr>
      <vt:lpstr>PowerPoint Presentation</vt:lpstr>
      <vt:lpstr>Introduction to Server Administration</vt:lpstr>
      <vt:lpstr>Overview of Yum Server</vt:lpstr>
      <vt:lpstr>Yum Server Administration</vt:lpstr>
      <vt:lpstr>Overview of Web Server</vt:lpstr>
      <vt:lpstr>Web Server Configuration</vt:lpstr>
      <vt:lpstr>Web Server Administration</vt:lpstr>
      <vt:lpstr>Overview of File Server</vt:lpstr>
      <vt:lpstr>File Server Administration (Samba)</vt:lpstr>
      <vt:lpstr>File Server Administration (NFS)</vt:lpstr>
      <vt:lpstr>Security Best Practices</vt:lpstr>
      <vt:lpstr>Backup and Recovery</vt:lpstr>
      <vt:lpstr>Monitoring and Troubleshooting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Nikita Bacha</dc:creator>
  <cp:lastModifiedBy>Shruti Jagtap</cp:lastModifiedBy>
  <cp:revision>3</cp:revision>
  <dcterms:created xsi:type="dcterms:W3CDTF">2024-09-27T04:53:51Z</dcterms:created>
  <dcterms:modified xsi:type="dcterms:W3CDTF">2024-09-28T02:08:00Z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