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1"/>
  </p:notesMasterIdLst>
  <p:sldIdLst>
    <p:sldId id="475" r:id="rId2"/>
    <p:sldId id="257" r:id="rId3"/>
    <p:sldId id="269" r:id="rId4"/>
    <p:sldId id="477" r:id="rId5"/>
    <p:sldId id="479" r:id="rId6"/>
    <p:sldId id="489" r:id="rId7"/>
    <p:sldId id="480" r:id="rId8"/>
    <p:sldId id="483" r:id="rId9"/>
    <p:sldId id="481" r:id="rId10"/>
    <p:sldId id="482" r:id="rId11"/>
    <p:sldId id="484" r:id="rId12"/>
    <p:sldId id="486" r:id="rId13"/>
    <p:sldId id="485" r:id="rId14"/>
    <p:sldId id="476" r:id="rId15"/>
    <p:sldId id="266" r:id="rId16"/>
    <p:sldId id="270" r:id="rId17"/>
    <p:sldId id="490" r:id="rId18"/>
    <p:sldId id="491" r:id="rId19"/>
    <p:sldId id="492" r:id="rId20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A711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434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3/7/2025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BF3E2A0-A4B6-672F-2C88-B24C7C4C4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3AFB15BE-3234-9729-7D7E-F369B29F6D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87CE917D-1486-EAD5-986E-E457118F8B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640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235C88D-C7FC-8FBD-E724-18C9894A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2691D9E-4DBC-C04A-11B4-E84B361A1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AD666AE-999F-7381-3C0C-EFC56DD91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008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06201A75-11AA-951D-E97A-CFF4CC7C0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>
            <a:extLst>
              <a:ext uri="{FF2B5EF4-FFF2-40B4-BE49-F238E27FC236}">
                <a16:creationId xmlns:a16="http://schemas.microsoft.com/office/drawing/2014/main" id="{BB18CB39-21DC-D804-F86F-658870CE3B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>
            <a:extLst>
              <a:ext uri="{FF2B5EF4-FFF2-40B4-BE49-F238E27FC236}">
                <a16:creationId xmlns:a16="http://schemas.microsoft.com/office/drawing/2014/main" id="{35D17DF6-57A7-B44F-3B24-D73524EB7C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615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CD96D49-52D6-E266-3F10-8AFD68047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20ABD46-D3F1-0BBE-820B-D05394ED7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35182A09-0861-82A3-736E-CBEB0B7D0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53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7D5A9D5-47F8-5C30-99A6-81FAAC94D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D7D67E2A-CC53-85AD-53E0-53270BBC2E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734F4902-4F18-C6C6-C7FC-9892A95E34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732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035A8405-735C-9CBF-159D-16BFD242E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9CE02F55-1F55-20FE-CD14-3F737D4DC8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4369176-C7D5-5F29-712E-0BFEA693C4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43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A6B5BF96-31C7-8246-2127-E20F25161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ECF053F-E12F-1CC1-D580-FEB75BC8CD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E48088C1-F065-8E0D-9F5E-5F252C4B12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61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318587C-B9E8-B5E0-0AFA-508BE9B3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EF848F5-0421-7027-F1BD-CD3C0962D3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B806ADDC-86EE-B5AC-C666-0CC8E3F5A9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945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0EA9723E-F155-B2BA-F0CE-7246BB6F9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2769AE8-059D-0F98-3527-3724B28A5C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7F25F4B-839F-EF3B-0B90-0C3B460C09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453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1966A901-8A65-2BEE-283A-8E8CEE41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CE3AA18-0B88-6092-9BFF-227FB19FE2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53F31B4-F54E-1C6C-95FF-0B0A1863D6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98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3/7/2025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3/7/2025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3/7/2025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3/7/2025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3/7/2025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3/7/2025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 CAPSTONE PROJECT (Review 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Community App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Bachelor of Computer Applications(BCA)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No : 78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Mr.Sakthi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b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</a:t>
            </a:r>
            <a:br>
              <a:rPr lang="en-I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088695"/>
              </p:ext>
            </p:extLst>
          </p:nvPr>
        </p:nvGraphicFramePr>
        <p:xfrm>
          <a:off x="3778124" y="2342594"/>
          <a:ext cx="533628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301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2665984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Rishita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20231BCD0058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Keneilhounuo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Sanchu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20231BCD0013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Aswin 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20231BCD0003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Ghan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Shyam 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20231BCD0052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3E4CB27-53D8-8EE8-DCDA-120EADD2B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B8D58A48-686C-9C16-84EA-264C5D7FA2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Module Design(</a:t>
            </a:r>
            <a:r>
              <a:rPr lang="en-GB" b="1" dirty="0" err="1"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C999-3F51-A900-3015-7BD43F4411E1}"/>
              </a:ext>
            </a:extLst>
          </p:cNvPr>
          <p:cNvSpPr txBox="1"/>
          <p:nvPr/>
        </p:nvSpPr>
        <p:spPr>
          <a:xfrm>
            <a:off x="0" y="885039"/>
            <a:ext cx="1091681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1. User Management Module</a:t>
            </a:r>
          </a:p>
          <a:p>
            <a:pPr algn="just"/>
            <a:r>
              <a:rPr lang="en-US" sz="2400" dirty="0"/>
              <a:t>Handles user authentication, profiles, and role-based permissions for seamless access control.</a:t>
            </a:r>
          </a:p>
          <a:p>
            <a:pPr algn="just"/>
            <a:r>
              <a:rPr lang="en-US" sz="2400" b="1" dirty="0"/>
              <a:t>Purpose:</a:t>
            </a:r>
            <a:r>
              <a:rPr lang="en-US" sz="2400" dirty="0"/>
              <a:t> Manages user authentication, profiles, and access control.</a:t>
            </a:r>
            <a:br>
              <a:rPr lang="en-US" sz="2400" dirty="0"/>
            </a:br>
            <a:r>
              <a:rPr lang="en-US" sz="2400" b="1" dirty="0"/>
              <a:t>Key Feature:</a:t>
            </a:r>
            <a:r>
              <a:rPr lang="en-US" sz="2400" dirty="0"/>
              <a:t> Sign-up/login, social authentication, role-based permissions.</a:t>
            </a:r>
          </a:p>
          <a:p>
            <a:pPr algn="just"/>
            <a:r>
              <a:rPr lang="en-US" sz="2400" b="1" dirty="0"/>
              <a:t>Importance:</a:t>
            </a:r>
            <a:r>
              <a:rPr lang="en-US" sz="2400" dirty="0"/>
              <a:t> Ensures secure access and personalized user experiences.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2. Community &amp; Groups Module</a:t>
            </a:r>
          </a:p>
          <a:p>
            <a:pPr algn="just"/>
            <a:r>
              <a:rPr lang="en-US" sz="2400" dirty="0"/>
              <a:t>Allows users to create, join, and manage groups with category-based organization and admin controls.</a:t>
            </a:r>
          </a:p>
          <a:p>
            <a:pPr algn="just"/>
            <a:r>
              <a:rPr lang="en-US" sz="2400" b="1" dirty="0"/>
              <a:t>Purpose:</a:t>
            </a:r>
            <a:r>
              <a:rPr lang="en-US" sz="2400" dirty="0"/>
              <a:t> Enables users to create and manage groups for discussions and collaboration.</a:t>
            </a:r>
            <a:br>
              <a:rPr lang="en-US" sz="2400" dirty="0"/>
            </a:br>
            <a:r>
              <a:rPr lang="en-US" sz="2400" b="1" dirty="0"/>
              <a:t>Key Feature:</a:t>
            </a:r>
            <a:r>
              <a:rPr lang="en-US" sz="2400" dirty="0"/>
              <a:t> Group creation, joining, admin controls, and category-based organization</a:t>
            </a:r>
          </a:p>
          <a:p>
            <a:pPr algn="just"/>
            <a:r>
              <a:rPr lang="en-IN" sz="2400" b="1" dirty="0"/>
              <a:t>Importance:</a:t>
            </a:r>
            <a:r>
              <a:rPr lang="en-IN" sz="2400" dirty="0"/>
              <a:t> Encourages niche-based interactions and user engagement.</a:t>
            </a:r>
          </a:p>
          <a:p>
            <a:pPr algn="just"/>
            <a:r>
              <a:rPr lang="en-US" sz="2400" dirty="0"/>
              <a:t>.</a:t>
            </a:r>
          </a:p>
          <a:p>
            <a:pPr algn="just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47933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1688794-D918-813E-2535-D51062AAB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956630A8-1DEE-EA61-6204-05D6CBC06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Module Design(</a:t>
            </a:r>
            <a:r>
              <a:rPr lang="en-GB" b="1" dirty="0" err="1"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A30C7-88D9-E077-82CE-D92A6C6D450A}"/>
              </a:ext>
            </a:extLst>
          </p:cNvPr>
          <p:cNvSpPr txBox="1"/>
          <p:nvPr/>
        </p:nvSpPr>
        <p:spPr>
          <a:xfrm>
            <a:off x="25400" y="1019661"/>
            <a:ext cx="12242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3. Post &amp; Content Management Module</a:t>
            </a:r>
          </a:p>
          <a:p>
            <a:pPr algn="just"/>
            <a:r>
              <a:rPr lang="en-US" sz="2400" dirty="0"/>
              <a:t>Supports posting text, media, and polls while enabling interactions like comments, likes, and shares.</a:t>
            </a:r>
          </a:p>
          <a:p>
            <a:pPr algn="just"/>
            <a:r>
              <a:rPr lang="en-US" sz="2400" b="1" dirty="0"/>
              <a:t>Purpose:</a:t>
            </a:r>
            <a:r>
              <a:rPr lang="en-US" sz="2400" dirty="0"/>
              <a:t> Allows users to share content and interact within the community.</a:t>
            </a:r>
            <a:br>
              <a:rPr lang="en-US" sz="2400" dirty="0"/>
            </a:br>
            <a:r>
              <a:rPr lang="en-US" sz="2400" b="1" dirty="0"/>
              <a:t>Key Feature:</a:t>
            </a:r>
            <a:r>
              <a:rPr lang="en-US" sz="2400" dirty="0"/>
              <a:t> Supports text, images, videos, polls, likes, comments, and sharing.</a:t>
            </a:r>
          </a:p>
          <a:p>
            <a:pPr algn="just"/>
            <a:r>
              <a:rPr lang="en-IN" sz="2400" b="1" dirty="0"/>
              <a:t>Importance:</a:t>
            </a:r>
            <a:r>
              <a:rPr lang="en-IN" sz="2400" dirty="0"/>
              <a:t> Drives engagement and fosters community discussions.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4. Chat &amp; Messaging Module</a:t>
            </a:r>
          </a:p>
          <a:p>
            <a:pPr algn="just"/>
            <a:r>
              <a:rPr lang="en-US" sz="2400" dirty="0"/>
              <a:t>Facilitates real-time one-on-one and group messaging with media sharing and notifications.</a:t>
            </a:r>
          </a:p>
          <a:p>
            <a:pPr algn="just"/>
            <a:r>
              <a:rPr lang="en-US" sz="2400" b="1" dirty="0"/>
              <a:t>Purpose:</a:t>
            </a:r>
            <a:r>
              <a:rPr lang="en-US" sz="2400" dirty="0"/>
              <a:t> Facilitates real-time communication among users.</a:t>
            </a:r>
            <a:br>
              <a:rPr lang="en-US" sz="2400" dirty="0"/>
            </a:br>
            <a:r>
              <a:rPr lang="en-US" sz="2400" b="1" dirty="0"/>
              <a:t>Key Feature:</a:t>
            </a:r>
            <a:r>
              <a:rPr lang="en-US" sz="2400" dirty="0"/>
              <a:t> One-on-one and group chats with media sharing and notifications.</a:t>
            </a:r>
          </a:p>
          <a:p>
            <a:pPr algn="just"/>
            <a:r>
              <a:rPr lang="en-IN" sz="2400" b="1" dirty="0"/>
              <a:t>Importance:</a:t>
            </a:r>
            <a:r>
              <a:rPr lang="en-IN" sz="2400" dirty="0"/>
              <a:t> Enables seamless and instant user interactions.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3472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8F43F18A-22AF-4DEB-3178-F49866F42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ADE7933A-6DDD-A72C-A387-E9FE3514BB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Design(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E878B-108D-2FD5-FF3B-E2BD635E11C9}"/>
              </a:ext>
            </a:extLst>
          </p:cNvPr>
          <p:cNvSpPr txBox="1"/>
          <p:nvPr/>
        </p:nvSpPr>
        <p:spPr>
          <a:xfrm>
            <a:off x="0" y="885041"/>
            <a:ext cx="12242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5. Events &amp; Activities Module</a:t>
            </a:r>
          </a:p>
          <a:p>
            <a:pPr algn="just"/>
            <a:r>
              <a:rPr lang="en-US" sz="2400" dirty="0"/>
              <a:t>Enables users to create, schedule, and RSVP for events with built-in reminders and discussions.</a:t>
            </a:r>
          </a:p>
          <a:p>
            <a:pPr algn="just"/>
            <a:r>
              <a:rPr lang="en-US" sz="2400" b="1" dirty="0"/>
              <a:t>Purpose:</a:t>
            </a:r>
            <a:r>
              <a:rPr lang="en-US" sz="2400" dirty="0"/>
              <a:t> Helps users create, manage, and participate in events.</a:t>
            </a:r>
            <a:br>
              <a:rPr lang="en-US" sz="2400" dirty="0"/>
            </a:br>
            <a:r>
              <a:rPr lang="en-US" sz="2400" b="1" dirty="0"/>
              <a:t>Key Feature:</a:t>
            </a:r>
            <a:r>
              <a:rPr lang="en-US" sz="2400" dirty="0"/>
              <a:t> Event scheduling, RSVP system, and reminders.</a:t>
            </a:r>
          </a:p>
          <a:p>
            <a:pPr algn="just"/>
            <a:r>
              <a:rPr lang="en-IN" sz="2400" b="1" dirty="0"/>
              <a:t>Importance:</a:t>
            </a:r>
            <a:r>
              <a:rPr lang="en-IN" sz="2400" dirty="0"/>
              <a:t> Enables seamless and instant user interactions.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6. Notifications &amp; Alerts Module</a:t>
            </a:r>
          </a:p>
          <a:p>
            <a:pPr algn="just"/>
            <a:r>
              <a:rPr lang="en-US" sz="2400" dirty="0"/>
              <a:t>Sends real-time push notifications for mentions, messages, and important updates with user preferences.</a:t>
            </a:r>
          </a:p>
          <a:p>
            <a:pPr algn="just"/>
            <a:r>
              <a:rPr lang="en-US" sz="2400" b="1" dirty="0"/>
              <a:t>Purpose:</a:t>
            </a:r>
            <a:r>
              <a:rPr lang="en-US" sz="2400" dirty="0"/>
              <a:t> Keeps users informed about updates and interactions.</a:t>
            </a:r>
            <a:br>
              <a:rPr lang="en-US" sz="2400" dirty="0"/>
            </a:br>
            <a:r>
              <a:rPr lang="en-US" sz="2400" b="1" dirty="0"/>
              <a:t>Key Feature:</a:t>
            </a:r>
            <a:r>
              <a:rPr lang="en-US" sz="2400" dirty="0"/>
              <a:t> Push notifications, in-app alerts, and custom settings.</a:t>
            </a:r>
          </a:p>
          <a:p>
            <a:pPr algn="just"/>
            <a:r>
              <a:rPr lang="en-US" sz="2400" b="1" dirty="0"/>
              <a:t>Importance:</a:t>
            </a:r>
            <a:r>
              <a:rPr lang="en-US" sz="2400" dirty="0"/>
              <a:t> Ensures users stay informed and engaged.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111579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EADD676-6F78-A0ED-86C7-CACEB8EF2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0D0FB102-4363-C81B-C1B9-97A49FCEDF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Module Design(</a:t>
            </a:r>
            <a:r>
              <a:rPr lang="en-GB" b="1" dirty="0" err="1"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DAB3F-51EB-C80E-86CC-D37777A56563}"/>
              </a:ext>
            </a:extLst>
          </p:cNvPr>
          <p:cNvSpPr txBox="1"/>
          <p:nvPr/>
        </p:nvSpPr>
        <p:spPr>
          <a:xfrm>
            <a:off x="0" y="885041"/>
            <a:ext cx="12242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7. Moderation &amp; Reporting Module</a:t>
            </a:r>
          </a:p>
          <a:p>
            <a:pPr algn="just"/>
            <a:r>
              <a:rPr lang="en-US" sz="2400" dirty="0"/>
              <a:t>Provides tools for reporting inappropriate content, AI-based moderation, and admin review systems.</a:t>
            </a:r>
            <a:endParaRPr lang="en-US" sz="2400" b="1" dirty="0"/>
          </a:p>
          <a:p>
            <a:pPr algn="just"/>
            <a:r>
              <a:rPr lang="en-US" sz="2400" b="1" dirty="0"/>
              <a:t>Purpose:</a:t>
            </a:r>
            <a:r>
              <a:rPr lang="en-US" sz="2400" dirty="0"/>
              <a:t> Ensures a safe and respectful community environment.</a:t>
            </a:r>
            <a:br>
              <a:rPr lang="en-US" sz="2400" dirty="0"/>
            </a:br>
            <a:r>
              <a:rPr lang="en-US" sz="2400" b="1" dirty="0"/>
              <a:t>Key Feature:</a:t>
            </a:r>
            <a:r>
              <a:rPr lang="en-US" sz="2400" dirty="0"/>
              <a:t> Content reporting, AI moderation, and admin review</a:t>
            </a:r>
          </a:p>
          <a:p>
            <a:pPr algn="just"/>
            <a:r>
              <a:rPr lang="en-US" sz="2400" b="1" dirty="0"/>
              <a:t>Importance:</a:t>
            </a:r>
            <a:r>
              <a:rPr lang="en-US" sz="2400" dirty="0"/>
              <a:t> Maintains a positive and respectful community space.</a:t>
            </a:r>
          </a:p>
          <a:p>
            <a:pPr algn="just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/>
            <a:r>
              <a:rPr lang="en-US" sz="2400" b="1" dirty="0"/>
              <a:t>8. Monetization &amp; Subscription Module </a:t>
            </a:r>
          </a:p>
          <a:p>
            <a:pPr algn="just"/>
            <a:r>
              <a:rPr lang="en-US" sz="2400" dirty="0"/>
              <a:t>Supports paid memberships, donations, and marketplace transactions to generate revenue.</a:t>
            </a:r>
          </a:p>
          <a:p>
            <a:pPr algn="just"/>
            <a:r>
              <a:rPr lang="en-US" sz="2400" b="1" dirty="0"/>
              <a:t>Purpose:</a:t>
            </a:r>
            <a:r>
              <a:rPr lang="en-US" sz="2400" dirty="0"/>
              <a:t> Enables revenue generation through memberships and transactions.</a:t>
            </a:r>
            <a:br>
              <a:rPr lang="en-US" sz="2400" dirty="0"/>
            </a:br>
            <a:r>
              <a:rPr lang="en-US" sz="2400" b="1" dirty="0"/>
              <a:t>Key Feature:</a:t>
            </a:r>
            <a:r>
              <a:rPr lang="en-US" sz="2400" dirty="0"/>
              <a:t> Paid tiers, donations, and marketplace integration.</a:t>
            </a:r>
          </a:p>
          <a:p>
            <a:pPr algn="just"/>
            <a:r>
              <a:rPr lang="en-US" sz="2400" b="1" dirty="0"/>
              <a:t>Importance:</a:t>
            </a:r>
            <a:r>
              <a:rPr lang="en-US" sz="2400" dirty="0"/>
              <a:t> Supports platform sustainability and growth.</a:t>
            </a:r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82993503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8FEFCB6-E495-C8D1-A4B4-DB711C75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EE171-E143-6383-8BA5-E447B945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158C02-4ADF-2A2E-85C5-99FC60D0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037" y="1125242"/>
            <a:ext cx="10164726" cy="4525963"/>
          </a:xfrm>
        </p:spPr>
        <p:txBody>
          <a:bodyPr/>
          <a:lstStyle/>
          <a:p>
            <a:pPr algn="just"/>
            <a:r>
              <a:rPr lang="en-IN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Development Tools:  Visual Studio, React Native, Android Studio</a:t>
            </a:r>
          </a:p>
          <a:p>
            <a:pPr algn="just"/>
            <a:r>
              <a:rPr lang="en-IN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Programming Languages: Python, Java, PHP,</a:t>
            </a:r>
          </a:p>
          <a:p>
            <a:pPr algn="just"/>
            <a:r>
              <a:rPr lang="en-IN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Frameworks/Libraries: React.js,  Django, Firebase</a:t>
            </a:r>
          </a:p>
          <a:p>
            <a:pPr algn="just"/>
            <a:r>
              <a:rPr lang="en-IN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Database: MySQL, Firebase</a:t>
            </a:r>
          </a:p>
          <a:p>
            <a:pPr algn="just"/>
            <a:r>
              <a:rPr lang="en-IN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Version Control: Git, </a:t>
            </a:r>
            <a:r>
              <a:rPr lang="en-IN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endParaRPr lang="en-IN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 Additional Tools: Google Maps API, Notification API </a:t>
            </a:r>
          </a:p>
          <a:p>
            <a:pPr algn="just"/>
            <a:endParaRPr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96396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42712E-65CA-687A-BE74-CF4461702DB9}"/>
              </a:ext>
            </a:extLst>
          </p:cNvPr>
          <p:cNvSpPr txBox="1"/>
          <p:nvPr/>
        </p:nvSpPr>
        <p:spPr>
          <a:xfrm>
            <a:off x="4351175" y="601824"/>
            <a:ext cx="3489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GITHUB</a:t>
            </a:r>
            <a:r>
              <a:rPr lang="en-IN" sz="4000" dirty="0"/>
              <a:t> </a:t>
            </a:r>
            <a:r>
              <a:rPr lang="en-IN" sz="4000" b="1" dirty="0"/>
              <a:t>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7AF3E-654D-DA35-3494-5CBAABA015D7}"/>
              </a:ext>
            </a:extLst>
          </p:cNvPr>
          <p:cNvSpPr txBox="1"/>
          <p:nvPr/>
        </p:nvSpPr>
        <p:spPr>
          <a:xfrm>
            <a:off x="4351175" y="2934477"/>
            <a:ext cx="365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https://github.com/Vaskparg</a:t>
            </a:r>
          </a:p>
          <a:p>
            <a:endParaRPr lang="en-IN" dirty="0"/>
          </a:p>
        </p:txBody>
      </p:sp>
    </p:spTree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8F5F-3805-0F3F-EE78-8DAFAB53A1E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4490405" y="3234267"/>
            <a:ext cx="579833" cy="3322496"/>
          </a:xfrm>
        </p:spPr>
        <p:txBody>
          <a:bodyPr/>
          <a:lstStyle/>
          <a:p>
            <a:pPr marL="0" indent="0" algn="just">
              <a:buNone/>
            </a:pPr>
            <a:endParaRPr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686D1-A2A2-D5F5-8131-038866E55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829" r="-349"/>
          <a:stretch/>
        </p:blipFill>
        <p:spPr>
          <a:xfrm>
            <a:off x="1268815" y="926358"/>
            <a:ext cx="9416117" cy="3641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C18534-4DF5-32A5-F02C-52B003614B82}"/>
              </a:ext>
            </a:extLst>
          </p:cNvPr>
          <p:cNvSpPr txBox="1"/>
          <p:nvPr/>
        </p:nvSpPr>
        <p:spPr>
          <a:xfrm rot="18743818">
            <a:off x="3488268" y="4401401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10-Feb-2025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09209-F271-7BC6-D82C-B593DCBE96ED}"/>
              </a:ext>
            </a:extLst>
          </p:cNvPr>
          <p:cNvSpPr txBox="1"/>
          <p:nvPr/>
        </p:nvSpPr>
        <p:spPr>
          <a:xfrm rot="18771193">
            <a:off x="4166285" y="4741626"/>
            <a:ext cx="1442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28-Feb-2025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90BC1-BE83-6E38-7916-10F8F9CBCA91}"/>
              </a:ext>
            </a:extLst>
          </p:cNvPr>
          <p:cNvSpPr txBox="1"/>
          <p:nvPr/>
        </p:nvSpPr>
        <p:spPr>
          <a:xfrm rot="18623898" flipH="1">
            <a:off x="4817732" y="4655128"/>
            <a:ext cx="1720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25-Mar -2025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0B9BDC-7A1F-F532-3E1B-262A85670ADF}"/>
              </a:ext>
            </a:extLst>
          </p:cNvPr>
          <p:cNvSpPr txBox="1"/>
          <p:nvPr/>
        </p:nvSpPr>
        <p:spPr>
          <a:xfrm rot="18731087">
            <a:off x="5885469" y="4887856"/>
            <a:ext cx="1578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25-Mar-2025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AB71B7-4DE2-A3C0-873B-1A880512412C}"/>
              </a:ext>
            </a:extLst>
          </p:cNvPr>
          <p:cNvSpPr txBox="1"/>
          <p:nvPr/>
        </p:nvSpPr>
        <p:spPr>
          <a:xfrm rot="18518943">
            <a:off x="7148392" y="4741625"/>
            <a:ext cx="270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25-Mar to 22-Apr-2025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ECF4A-2F3A-8115-A0C9-F4519BA0CB29}"/>
              </a:ext>
            </a:extLst>
          </p:cNvPr>
          <p:cNvSpPr txBox="1"/>
          <p:nvPr/>
        </p:nvSpPr>
        <p:spPr>
          <a:xfrm rot="18750528">
            <a:off x="8796409" y="5093554"/>
            <a:ext cx="1151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22-Apr-2025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698756-7893-E2C0-1D33-B6A9DC5C980A}"/>
              </a:ext>
            </a:extLst>
          </p:cNvPr>
          <p:cNvSpPr txBox="1"/>
          <p:nvPr/>
        </p:nvSpPr>
        <p:spPr>
          <a:xfrm rot="18528803">
            <a:off x="9401553" y="4806594"/>
            <a:ext cx="1762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5-May-2025</a:t>
            </a: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5392-685C-8E40-0ADC-012269838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55157"/>
          </a:xfrm>
        </p:spPr>
        <p:txBody>
          <a:bodyPr/>
          <a:lstStyle/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    References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444B-D882-2F6A-47B3-4A6FEC3F7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1091682"/>
            <a:ext cx="10980576" cy="5225241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Christopher J.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Headleand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, Julian Free , Sam Farndale , Matthew Hall : Year : 2021, Name of the paper - Virtual Community Support Officers: Community Policing in the Digital Space  , 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About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</a:t>
            </a:r>
            <a:r>
              <a:rPr lang="en-US" sz="2800" dirty="0"/>
              <a:t> Increased Accessibility, Cost-Effective, Anonymity for Reporting, Faster Response , Data-Driven Policing 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Damian A.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Tamburri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,Patricia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LagoHans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van Vliet , Year : 2024 ,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 of the paper 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Uncovering Latent Social Communities in Software Development . About : </a:t>
            </a:r>
            <a:r>
              <a:rPr lang="en-US" sz="2800" dirty="0"/>
              <a:t>Increased Accessibility, Cost-Effective, Anonymity for Reporting ,Faster Response , Data-Driven Policing.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14A78-119F-0F68-000D-5F88297C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90175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C2C3-3089-1764-7B98-4852A60AD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227906" cy="931830"/>
          </a:xfrm>
        </p:spPr>
        <p:txBody>
          <a:bodyPr/>
          <a:lstStyle/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References (</a:t>
            </a: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3884C-ACD5-752B-03C1-073E2D7C4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6" y="1068355"/>
            <a:ext cx="10952584" cy="5108608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 Ning Wang, Yuan Long1,Xingmei Xu 2,Hong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wei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1,Jiaqi li , Year : 2023 ,</a:t>
            </a:r>
            <a:r>
              <a:rPr lang="en-US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 of the paper : </a:t>
            </a:r>
            <a:r>
              <a:rPr lang="en-US" sz="2800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and implementation of intelligent community and management system .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About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</a:t>
            </a:r>
            <a:r>
              <a:rPr lang="en-US" sz="2800" dirty="0"/>
              <a:t>The purpose of intelligent community is to provide better, efficient and convenient intelligent services for community residents. </a:t>
            </a:r>
          </a:p>
          <a:p>
            <a:pPr marL="0" indent="0" algn="just">
              <a:buNone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Siming Su ,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Haoyu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Wang ,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Guoai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Xu  ,  Year :2021 ,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 of the paper :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Towards Understanding your IOS App Store Search Advertisement. </a:t>
            </a:r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About</a:t>
            </a:r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r>
              <a:rPr lang="en-US" sz="2800" dirty="0"/>
              <a:t> This paper explores the mechanics of iOS App Store search advertising, analyzing its effectiveness, targeting strategies, and impact on app visibility</a:t>
            </a:r>
          </a:p>
          <a:p>
            <a:pPr marL="0" indent="0" algn="just">
              <a:buNone/>
            </a:pPr>
            <a:endParaRPr lang="en-I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C1EDF-9C83-A852-4C91-D2B5C592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301643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B06540D6-53DB-9883-5586-1C9049028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2C3D6E-8FAC-3304-65D6-7AD520D88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17520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08500" y="1730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355600" y="884238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&amp;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317CE0-94D4-BCB9-D348-4A6AC6EDE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762138"/>
            <a:ext cx="9949342" cy="5753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algn="just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this generation there is a community app but its not easy to use , clustered and unorganized.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Existing community app make it hard to use it.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reliable, mobile app named VASKPARG can bridge this gap by making it more simplified and organized and people can use it easily.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Objective: Develop a mobile app that provides people to interact in a    centralized space 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Proposed Solution:  App develops better easy communication.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Expected Outcome: Improves communication , sharing content , event coordination and collaboration.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1E19B35-65B2-C651-7EFC-212544569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E9E30D49-BC04-1C66-1B7F-0978A10782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400" y="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E6C835-E4CF-622C-857E-A638856DB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198451"/>
              </p:ext>
            </p:extLst>
          </p:nvPr>
        </p:nvGraphicFramePr>
        <p:xfrm>
          <a:off x="2124540" y="905171"/>
          <a:ext cx="7942920" cy="5273466"/>
        </p:xfrm>
        <a:graphic>
          <a:graphicData uri="http://schemas.openxmlformats.org/drawingml/2006/table">
            <a:tbl>
              <a:tblPr/>
              <a:tblGrid>
                <a:gridCol w="1323820">
                  <a:extLst>
                    <a:ext uri="{9D8B030D-6E8A-4147-A177-3AD203B41FA5}">
                      <a16:colId xmlns:a16="http://schemas.microsoft.com/office/drawing/2014/main" val="413330483"/>
                    </a:ext>
                  </a:extLst>
                </a:gridCol>
                <a:gridCol w="1323820">
                  <a:extLst>
                    <a:ext uri="{9D8B030D-6E8A-4147-A177-3AD203B41FA5}">
                      <a16:colId xmlns:a16="http://schemas.microsoft.com/office/drawing/2014/main" val="1984073467"/>
                    </a:ext>
                  </a:extLst>
                </a:gridCol>
                <a:gridCol w="1323820">
                  <a:extLst>
                    <a:ext uri="{9D8B030D-6E8A-4147-A177-3AD203B41FA5}">
                      <a16:colId xmlns:a16="http://schemas.microsoft.com/office/drawing/2014/main" val="1925637703"/>
                    </a:ext>
                  </a:extLst>
                </a:gridCol>
                <a:gridCol w="1323820">
                  <a:extLst>
                    <a:ext uri="{9D8B030D-6E8A-4147-A177-3AD203B41FA5}">
                      <a16:colId xmlns:a16="http://schemas.microsoft.com/office/drawing/2014/main" val="1344997080"/>
                    </a:ext>
                  </a:extLst>
                </a:gridCol>
                <a:gridCol w="1323820">
                  <a:extLst>
                    <a:ext uri="{9D8B030D-6E8A-4147-A177-3AD203B41FA5}">
                      <a16:colId xmlns:a16="http://schemas.microsoft.com/office/drawing/2014/main" val="4208764829"/>
                    </a:ext>
                  </a:extLst>
                </a:gridCol>
                <a:gridCol w="1323820">
                  <a:extLst>
                    <a:ext uri="{9D8B030D-6E8A-4147-A177-3AD203B41FA5}">
                      <a16:colId xmlns:a16="http://schemas.microsoft.com/office/drawing/2014/main" val="3367969866"/>
                    </a:ext>
                  </a:extLst>
                </a:gridCol>
              </a:tblGrid>
              <a:tr h="332865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458018"/>
                  </a:ext>
                </a:extLst>
              </a:tr>
              <a:tr h="234456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831770"/>
                  </a:ext>
                </a:extLst>
              </a:tr>
              <a:tr h="2596032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9358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5D4D8F-15D0-47A1-D623-202ABE5CEB4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875332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261960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59297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835042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183060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5445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3647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59749B-265F-A213-9273-E71FF16CE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782155"/>
              </p:ext>
            </p:extLst>
          </p:nvPr>
        </p:nvGraphicFramePr>
        <p:xfrm>
          <a:off x="117231" y="679363"/>
          <a:ext cx="11957538" cy="6068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08">
                  <a:extLst>
                    <a:ext uri="{9D8B030D-6E8A-4147-A177-3AD203B41FA5}">
                      <a16:colId xmlns:a16="http://schemas.microsoft.com/office/drawing/2014/main" val="3074533826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3268380286"/>
                    </a:ext>
                  </a:extLst>
                </a:gridCol>
                <a:gridCol w="886526">
                  <a:extLst>
                    <a:ext uri="{9D8B030D-6E8A-4147-A177-3AD203B41FA5}">
                      <a16:colId xmlns:a16="http://schemas.microsoft.com/office/drawing/2014/main" val="4074790857"/>
                    </a:ext>
                  </a:extLst>
                </a:gridCol>
                <a:gridCol w="2941130">
                  <a:extLst>
                    <a:ext uri="{9D8B030D-6E8A-4147-A177-3AD203B41FA5}">
                      <a16:colId xmlns:a16="http://schemas.microsoft.com/office/drawing/2014/main" val="2747100197"/>
                    </a:ext>
                  </a:extLst>
                </a:gridCol>
                <a:gridCol w="1970860">
                  <a:extLst>
                    <a:ext uri="{9D8B030D-6E8A-4147-A177-3AD203B41FA5}">
                      <a16:colId xmlns:a16="http://schemas.microsoft.com/office/drawing/2014/main" val="819735115"/>
                    </a:ext>
                  </a:extLst>
                </a:gridCol>
                <a:gridCol w="2152788">
                  <a:extLst>
                    <a:ext uri="{9D8B030D-6E8A-4147-A177-3AD203B41FA5}">
                      <a16:colId xmlns:a16="http://schemas.microsoft.com/office/drawing/2014/main" val="660343016"/>
                    </a:ext>
                  </a:extLst>
                </a:gridCol>
              </a:tblGrid>
              <a:tr h="384002">
                <a:tc>
                  <a:txBody>
                    <a:bodyPr/>
                    <a:lstStyle/>
                    <a:p>
                      <a:r>
                        <a:rPr lang="en-US" dirty="0"/>
                        <a:t>Paper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Author(s)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199469"/>
                  </a:ext>
                </a:extLst>
              </a:tr>
              <a:tr h="3051393">
                <a:tc>
                  <a:txBody>
                    <a:bodyPr/>
                    <a:lstStyle/>
                    <a:p>
                      <a:r>
                        <a:rPr lang="en-US" sz="1800" dirty="0"/>
                        <a:t>Uncovering Latent Social Communities in Software Development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Damian A. </a:t>
                      </a:r>
                      <a:r>
                        <a:rPr lang="en-IN" sz="1800" dirty="0" err="1"/>
                        <a:t>Tamburri</a:t>
                      </a:r>
                      <a:r>
                        <a:rPr lang="en-IN" sz="1800" dirty="0"/>
                        <a:t> Patricia, </a:t>
                      </a:r>
                      <a:r>
                        <a:rPr lang="en-IN" sz="1800" dirty="0" err="1"/>
                        <a:t>LagoHans</a:t>
                      </a:r>
                      <a:r>
                        <a:rPr lang="en-IN" sz="1800" dirty="0"/>
                        <a:t> van Vliet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2022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study uses a </a:t>
                      </a:r>
                      <a:r>
                        <a:rPr lang="en-US" sz="1800" b="1" dirty="0"/>
                        <a:t>decision tree</a:t>
                      </a:r>
                      <a:r>
                        <a:rPr lang="en-US" sz="1800" dirty="0"/>
                        <a:t> to uncover </a:t>
                      </a:r>
                      <a:r>
                        <a:rPr lang="en-US" sz="1800" b="1" dirty="0"/>
                        <a:t>latent social communities</a:t>
                      </a:r>
                      <a:r>
                        <a:rPr lang="en-US" sz="1800" dirty="0"/>
                        <a:t> in software development, analyzing and validating findings through a </a:t>
                      </a:r>
                      <a:r>
                        <a:rPr lang="en-US" sz="1800" b="1" dirty="0"/>
                        <a:t>multisite case study</a:t>
                      </a:r>
                      <a:r>
                        <a:rPr lang="en-US" sz="1800" dirty="0"/>
                        <a:t>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Comprehensive Overview , Formal Modeling , Real-World Application ,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err="1"/>
                        <a:t>ComplexityUser</a:t>
                      </a:r>
                      <a:r>
                        <a:rPr lang="en-IN" sz="1800" dirty="0"/>
                        <a:t>, </a:t>
                      </a:r>
                      <a:r>
                        <a:rPr lang="en-IN" sz="1800" dirty="0" err="1"/>
                        <a:t>FatigueLimited</a:t>
                      </a:r>
                      <a:r>
                        <a:rPr lang="en-IN" sz="1800" dirty="0"/>
                        <a:t> , User Control , Security Risks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12502"/>
                  </a:ext>
                </a:extLst>
              </a:tr>
              <a:tr h="2633082">
                <a:tc>
                  <a:txBody>
                    <a:bodyPr/>
                    <a:lstStyle/>
                    <a:p>
                      <a:r>
                        <a:rPr lang="en-US" sz="1800" dirty="0"/>
                        <a:t>Virtual Community Support Officers: Community Policing in the Digital Space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Christopher J., </a:t>
                      </a:r>
                      <a:r>
                        <a:rPr lang="en-US" sz="1800" dirty="0" err="1"/>
                        <a:t>HeadleandJulian</a:t>
                      </a:r>
                      <a:r>
                        <a:rPr lang="en-US" sz="1800" dirty="0"/>
                        <a:t> Free ,Sam  Farndale , Matthew Hall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study proposes </a:t>
                      </a:r>
                      <a:r>
                        <a:rPr lang="en-US" sz="1800" b="1" dirty="0"/>
                        <a:t>Virtual Police Community Support Officers (VPCSOs)</a:t>
                      </a:r>
                      <a:r>
                        <a:rPr lang="en-US" sz="1800" dirty="0"/>
                        <a:t>, analyzing community-driven policing and digital spaces to enhance online law enforcement.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Increased </a:t>
                      </a:r>
                      <a:r>
                        <a:rPr lang="en-US" sz="1800" dirty="0" err="1"/>
                        <a:t>Accessibility,Cost-Effective,Anonymity</a:t>
                      </a:r>
                      <a:r>
                        <a:rPr lang="en-US" sz="1800" dirty="0"/>
                        <a:t> for Reporting 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Limited Physical Presence ,</a:t>
                      </a:r>
                    </a:p>
                    <a:p>
                      <a:r>
                        <a:rPr lang="en-US" sz="1800" dirty="0"/>
                        <a:t>Cybersecurity Risks,</a:t>
                      </a:r>
                    </a:p>
                    <a:p>
                      <a:r>
                        <a:rPr lang="en-US" sz="1800" dirty="0"/>
                        <a:t>Digital Divide</a:t>
                      </a:r>
                    </a:p>
                    <a:p>
                      <a:r>
                        <a:rPr lang="en-US" sz="1800" dirty="0"/>
                        <a:t>Trust Issues</a:t>
                      </a:r>
                    </a:p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25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101435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D01E-D958-7B02-ACB8-A8DEFB33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0"/>
            <a:ext cx="7594600" cy="536575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 (</a:t>
            </a: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07AEE-EE26-EA43-03AE-49DE65A4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72BF8F-85C5-A98A-9482-3D858481D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30444"/>
              </p:ext>
            </p:extLst>
          </p:nvPr>
        </p:nvGraphicFramePr>
        <p:xfrm>
          <a:off x="312516" y="536575"/>
          <a:ext cx="11504347" cy="5932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893">
                  <a:extLst>
                    <a:ext uri="{9D8B030D-6E8A-4147-A177-3AD203B41FA5}">
                      <a16:colId xmlns:a16="http://schemas.microsoft.com/office/drawing/2014/main" val="2862658745"/>
                    </a:ext>
                  </a:extLst>
                </a:gridCol>
                <a:gridCol w="1242290">
                  <a:extLst>
                    <a:ext uri="{9D8B030D-6E8A-4147-A177-3AD203B41FA5}">
                      <a16:colId xmlns:a16="http://schemas.microsoft.com/office/drawing/2014/main" val="1150173256"/>
                    </a:ext>
                  </a:extLst>
                </a:gridCol>
                <a:gridCol w="795065">
                  <a:extLst>
                    <a:ext uri="{9D8B030D-6E8A-4147-A177-3AD203B41FA5}">
                      <a16:colId xmlns:a16="http://schemas.microsoft.com/office/drawing/2014/main" val="3260646205"/>
                    </a:ext>
                  </a:extLst>
                </a:gridCol>
                <a:gridCol w="2352069">
                  <a:extLst>
                    <a:ext uri="{9D8B030D-6E8A-4147-A177-3AD203B41FA5}">
                      <a16:colId xmlns:a16="http://schemas.microsoft.com/office/drawing/2014/main" val="1366552307"/>
                    </a:ext>
                  </a:extLst>
                </a:gridCol>
                <a:gridCol w="2208913">
                  <a:extLst>
                    <a:ext uri="{9D8B030D-6E8A-4147-A177-3AD203B41FA5}">
                      <a16:colId xmlns:a16="http://schemas.microsoft.com/office/drawing/2014/main" val="1356336629"/>
                    </a:ext>
                  </a:extLst>
                </a:gridCol>
                <a:gridCol w="1800117">
                  <a:extLst>
                    <a:ext uri="{9D8B030D-6E8A-4147-A177-3AD203B41FA5}">
                      <a16:colId xmlns:a16="http://schemas.microsoft.com/office/drawing/2014/main" val="785255450"/>
                    </a:ext>
                  </a:extLst>
                </a:gridCol>
              </a:tblGrid>
              <a:tr h="271544">
                <a:tc>
                  <a:txBody>
                    <a:bodyPr/>
                    <a:lstStyle/>
                    <a:p>
                      <a:r>
                        <a:rPr lang="en-US" dirty="0"/>
                        <a:t>Paper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Author(s)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951796"/>
                  </a:ext>
                </a:extLst>
              </a:tr>
              <a:tr h="2783323">
                <a:tc>
                  <a:txBody>
                    <a:bodyPr/>
                    <a:lstStyle/>
                    <a:p>
                      <a:r>
                        <a:rPr lang="en-US" sz="1800" dirty="0"/>
                        <a:t>Towards Understanding iOS App Store Search Advertising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Siming Su,</a:t>
                      </a:r>
                    </a:p>
                    <a:p>
                      <a:r>
                        <a:rPr lang="en-IN" sz="1800" dirty="0" err="1"/>
                        <a:t>Haoyu</a:t>
                      </a:r>
                      <a:r>
                        <a:rPr lang="en-IN" sz="1800" dirty="0"/>
                        <a:t> Wang,</a:t>
                      </a:r>
                    </a:p>
                    <a:p>
                      <a:r>
                        <a:rPr lang="en-IN" sz="1800" dirty="0" err="1"/>
                        <a:t>Guoai</a:t>
                      </a:r>
                      <a:r>
                        <a:rPr lang="en-IN" sz="1800" dirty="0"/>
                        <a:t> Xu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2021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study examines ASA adoption, keyword trends, and app competition, finding low usage (7.5%) and strong competition through branded and shared </a:t>
                      </a:r>
                      <a:r>
                        <a:rPr lang="en-US" sz="1800"/>
                        <a:t>keywords.</a:t>
                      </a:r>
                    </a:p>
                    <a:p>
                      <a:endParaRPr lang="en-IN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Increased App Visibility ,Targeted </a:t>
                      </a:r>
                      <a:r>
                        <a:rPr lang="en-US" sz="1800" b="0" dirty="0" err="1"/>
                        <a:t>Advertising,Higher</a:t>
                      </a:r>
                      <a:r>
                        <a:rPr lang="en-US" sz="1800" b="0" dirty="0"/>
                        <a:t> Conversion Rates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High Cost Per Acquisition, Limited Organic Growth, Algorithm </a:t>
                      </a:r>
                      <a:r>
                        <a:rPr lang="en-US" sz="1800" b="0" dirty="0" err="1"/>
                        <a:t>Dependency,Ad</a:t>
                      </a:r>
                      <a:r>
                        <a:rPr lang="en-US" sz="1800" b="0" dirty="0"/>
                        <a:t> Fraud Risks</a:t>
                      </a:r>
                      <a:endParaRPr lang="en-IN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084312"/>
                  </a:ext>
                </a:extLst>
              </a:tr>
              <a:tr h="2783323">
                <a:tc>
                  <a:txBody>
                    <a:bodyPr/>
                    <a:lstStyle/>
                    <a:p>
                      <a:r>
                        <a:rPr lang="en-US" sz="1800" dirty="0"/>
                        <a:t>Design and Implementation of Intelligent Community</a:t>
                      </a:r>
                    </a:p>
                    <a:p>
                      <a:r>
                        <a:rPr lang="en-US" sz="1800" dirty="0"/>
                        <a:t>Management System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Ning Wang1</a:t>
                      </a:r>
                    </a:p>
                    <a:p>
                      <a:r>
                        <a:rPr lang="en-IN" sz="1800" dirty="0"/>
                        <a:t>, Yuan Long1</a:t>
                      </a:r>
                    </a:p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2023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study developed an intelligent community management system using </a:t>
                      </a:r>
                      <a:r>
                        <a:rPr lang="en-US" sz="1800" dirty="0" err="1"/>
                        <a:t>PHPStudy</a:t>
                      </a:r>
                      <a:r>
                        <a:rPr lang="en-US" sz="1800" dirty="0"/>
                        <a:t> and MySQL, tested via white-box debugging and user feedback for efficiency.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Improved efficiency,</a:t>
                      </a:r>
                    </a:p>
                    <a:p>
                      <a:r>
                        <a:rPr lang="en-US" sz="1800" dirty="0"/>
                        <a:t>Cost reduction,</a:t>
                      </a:r>
                    </a:p>
                    <a:p>
                      <a:r>
                        <a:rPr lang="en-US" sz="1800" dirty="0"/>
                        <a:t>User friendly,</a:t>
                      </a:r>
                    </a:p>
                    <a:p>
                      <a:r>
                        <a:rPr lang="en-US" sz="1800" dirty="0"/>
                        <a:t>Comprehensive services,  </a:t>
                      </a:r>
                    </a:p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Tech barrier</a:t>
                      </a:r>
                    </a:p>
                    <a:p>
                      <a:r>
                        <a:rPr lang="en-US" sz="1800" dirty="0"/>
                        <a:t>Security risks</a:t>
                      </a:r>
                    </a:p>
                    <a:p>
                      <a:r>
                        <a:rPr lang="en-US" sz="1800" dirty="0"/>
                        <a:t>Implementation hurdles</a:t>
                      </a:r>
                    </a:p>
                    <a:p>
                      <a:r>
                        <a:rPr lang="en-US" sz="1800" dirty="0"/>
                        <a:t>System downtime</a:t>
                      </a:r>
                    </a:p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456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055718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2B24-EDCE-E1B4-645F-D817A2E6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-147638"/>
            <a:ext cx="10515600" cy="1325563"/>
          </a:xfrm>
        </p:spPr>
        <p:txBody>
          <a:bodyPr/>
          <a:lstStyle/>
          <a:p>
            <a:r>
              <a:rPr lang="en-GB" sz="44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Module </a:t>
            </a: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Visual Design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F5D9B0-5A47-FADF-0C92-9F61AE8D4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94" y="1057522"/>
            <a:ext cx="7050840" cy="58004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276D-0090-6501-BB3E-9C1045C4E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71476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D60FA861-ECBC-4F13-017C-9D21F63A0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E2EBC997-9A6A-E7FE-9DBF-A583B3646C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5066A-0B0D-AAB1-C7D5-5F1F192F0F3D}"/>
              </a:ext>
            </a:extLst>
          </p:cNvPr>
          <p:cNvSpPr txBox="1"/>
          <p:nvPr/>
        </p:nvSpPr>
        <p:spPr>
          <a:xfrm>
            <a:off x="283882" y="1037653"/>
            <a:ext cx="1190811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800" b="1" dirty="0"/>
              <a:t>User Management Module :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In this we have user authentication through sign up , login and permissions and having user profile (their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interests,hobbies</a:t>
            </a:r>
            <a:r>
              <a:rPr lang="en-US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,bio</a:t>
            </a: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etc</a:t>
            </a: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800" b="1" dirty="0"/>
              <a:t>Community &amp; Groups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Module: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It will have create/join/leave groups.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It will have group categories and tags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Admin controls (approving members, setting rules)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for the app</a:t>
            </a: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sz="2800" b="1" dirty="0"/>
              <a:t>Post &amp; Content Management Module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/>
              <a:t>It will have Text, images, videos, polls, and events which will be in the app.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800" dirty="0"/>
              <a:t>Comments, likes, and shares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it will control the post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ED76FA8-E67A-07AF-BF27-F1A18F4F1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D56DEAF-EEE4-56E3-D7F3-DDF2794B3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4530366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ECBFB085-E056-25CF-165B-058365D04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97B4F7DB-254F-7F21-F32D-AC67746C44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</a:t>
            </a: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Design(</a:t>
            </a: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5EED3-7641-E3AA-86F2-E3B4660F191E}"/>
              </a:ext>
            </a:extLst>
          </p:cNvPr>
          <p:cNvSpPr txBox="1"/>
          <p:nvPr/>
        </p:nvSpPr>
        <p:spPr>
          <a:xfrm>
            <a:off x="105359" y="947993"/>
            <a:ext cx="118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800" b="1" dirty="0"/>
              <a:t>Chat &amp; Messaging Module</a:t>
            </a:r>
            <a:endParaRPr lang="en-IN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567DE-E67D-B3A6-4012-57F499103415}"/>
              </a:ext>
            </a:extLst>
          </p:cNvPr>
          <p:cNvSpPr txBox="1"/>
          <p:nvPr/>
        </p:nvSpPr>
        <p:spPr>
          <a:xfrm>
            <a:off x="272273" y="1493413"/>
            <a:ext cx="11049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One-on-one and group messaging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Real tim</a:t>
            </a: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e notifications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Media sharing in chats</a:t>
            </a: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     </a:t>
            </a:r>
            <a:r>
              <a:rPr lang="en-IN" sz="2400" b="1" dirty="0"/>
              <a:t>Events &amp; Activities Module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/>
              <a:t>Create schedule and manage events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/>
              <a:t>RSVP and event reminders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dirty="0"/>
              <a:t>Event discussion and update</a:t>
            </a:r>
          </a:p>
          <a:p>
            <a:pPr algn="just"/>
            <a:r>
              <a:rPr lang="en-IN" sz="2400" b="1" dirty="0"/>
              <a:t>Notifications &amp; Alerts Module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/>
              <a:t>Push notifications for mentions, messages, and updates</a:t>
            </a:r>
          </a:p>
          <a:p>
            <a:pPr marL="342900" indent="-342900" algn="just" defTabSz="9144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Cambria" panose="02040503050406030204" pitchFamily="18" charset="0"/>
                <a:cs typeface="+mn-cs"/>
              </a:rPr>
              <a:t>Customisable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Cambria" panose="02040503050406030204" pitchFamily="18" charset="0"/>
                <a:cs typeface="+mn-cs"/>
              </a:rPr>
              <a:t> notification setting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30853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7DB894C-825A-66BD-F257-EA5019207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42C2F02-1406-EA00-7D98-6A70319089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</a:t>
            </a: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Design(</a:t>
            </a: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74722-5C6B-09A0-8D84-407E4F55E8E0}"/>
              </a:ext>
            </a:extLst>
          </p:cNvPr>
          <p:cNvSpPr txBox="1"/>
          <p:nvPr/>
        </p:nvSpPr>
        <p:spPr>
          <a:xfrm>
            <a:off x="234950" y="1143000"/>
            <a:ext cx="11823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  Moderation &amp; Reporting Module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Report inappropriate content/users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Automated moderation with AI filters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Manual review tools for admins</a:t>
            </a:r>
          </a:p>
          <a:p>
            <a:pPr algn="just"/>
            <a:r>
              <a:rPr lang="en-US" sz="2400" b="1" dirty="0"/>
              <a:t>   Monetization &amp; Subscription Module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Membership tiers &amp; subscriptions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Donations and crowdfunding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Marketplace for community-related sales</a:t>
            </a:r>
          </a:p>
          <a:p>
            <a:pPr algn="just"/>
            <a:r>
              <a:rPr lang="en-US" sz="2400" b="1" dirty="0"/>
              <a:t>   Analytics &amp; Insights Module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User engagement stats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Community growth tracking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Admin dashboard for insights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40540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</Template>
  <TotalTime>567</TotalTime>
  <Words>1478</Words>
  <Application>Microsoft Office PowerPoint</Application>
  <PresentationFormat>Widescreen</PresentationFormat>
  <Paragraphs>202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BCA CAPSTONE PROJECT (Review I)  Community App </vt:lpstr>
      <vt:lpstr>Content</vt:lpstr>
      <vt:lpstr>Problem Statement</vt:lpstr>
      <vt:lpstr>Literature Review</vt:lpstr>
      <vt:lpstr>Literature Review (Cont)</vt:lpstr>
      <vt:lpstr>                     Module Visual Design</vt:lpstr>
      <vt:lpstr>Module Design</vt:lpstr>
      <vt:lpstr>Module Design(Cont)</vt:lpstr>
      <vt:lpstr>Module Design(Cont)</vt:lpstr>
      <vt:lpstr>Module Design(Cont)</vt:lpstr>
      <vt:lpstr>Module Design(Cont)</vt:lpstr>
      <vt:lpstr>Module Design(Cont)</vt:lpstr>
      <vt:lpstr>Module Design(Cont)</vt:lpstr>
      <vt:lpstr>Tools And Technologies To Be Used</vt:lpstr>
      <vt:lpstr>PowerPoint Presentation</vt:lpstr>
      <vt:lpstr>Timeline of the Project (Gantt Chart)</vt:lpstr>
      <vt:lpstr>                            References </vt:lpstr>
      <vt:lpstr>                    References (Cont)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Gifty Charly</dc:creator>
  <cp:lastModifiedBy>ghanshyam pal</cp:lastModifiedBy>
  <cp:revision>14</cp:revision>
  <cp:lastPrinted>2018-07-24T06:37:20Z</cp:lastPrinted>
  <dcterms:created xsi:type="dcterms:W3CDTF">2025-02-20T17:52:34Z</dcterms:created>
  <dcterms:modified xsi:type="dcterms:W3CDTF">2025-03-07T09:37:37Z</dcterms:modified>
</cp:coreProperties>
</file>