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15"/>
  </p:notesMasterIdLst>
  <p:sldIdLst>
    <p:sldId id="475" r:id="rId2"/>
    <p:sldId id="257" r:id="rId3"/>
    <p:sldId id="479" r:id="rId4"/>
    <p:sldId id="478" r:id="rId5"/>
    <p:sldId id="482" r:id="rId6"/>
    <p:sldId id="484" r:id="rId7"/>
    <p:sldId id="483" r:id="rId8"/>
    <p:sldId id="485" r:id="rId9"/>
    <p:sldId id="270" r:id="rId10"/>
    <p:sldId id="268" r:id="rId11"/>
    <p:sldId id="480" r:id="rId12"/>
    <p:sldId id="481" r:id="rId13"/>
    <p:sldId id="266" r:id="rId14"/>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p:cViewPr varScale="1">
        <p:scale>
          <a:sx n="83" d="100"/>
          <a:sy n="83" d="100"/>
        </p:scale>
        <p:origin x="912" y="77"/>
      </p:cViewPr>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5/6/2025</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802D6882-F487-2BBE-6EE7-E6E2A8779102}"/>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FD233CCE-6DC1-DF39-7D4B-A7500483838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C1C56AB1-8891-0ED9-FDF2-23495F7D0AD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1544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4E99E5BA-989B-F272-F298-4331F1236605}"/>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F5677AE3-9568-482C-AC87-A40213D1F30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69430E6E-D993-4910-4938-53E54DC3939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6913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5/6/2025</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5/6/2025</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5/6/2025</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5/6/2025</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5/6/2025</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5/6/2025</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5/6/2025</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5/6/2025</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5/6/2025</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5/6/2025</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5/6/2025</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5/6/2025</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0629"/>
            <a:ext cx="10515600" cy="1560060"/>
          </a:xfrm>
        </p:spPr>
        <p:txBody>
          <a:bodyPr/>
          <a:lstStyle/>
          <a:p>
            <a:pPr algn="ctr"/>
            <a:r>
              <a:rPr lang="en-IN" altLang="en-US" sz="2800" b="1" dirty="0">
                <a:solidFill>
                  <a:srgbClr val="FF0000"/>
                </a:solidFill>
                <a:latin typeface="Times New Roman" panose="02020603050405020304" pitchFamily="18" charset="0"/>
                <a:cs typeface="Times New Roman" panose="02020603050405020304" pitchFamily="18" charset="0"/>
              </a:rPr>
              <a:t>BCA CAPSTONE PROJECT (Review III)</a:t>
            </a:r>
            <a:br>
              <a:rPr lang="en-IN" altLang="en-US" sz="2800" b="1" dirty="0">
                <a:solidFill>
                  <a:srgbClr val="FF0000"/>
                </a:solidFill>
                <a:latin typeface="Times New Roman" panose="02020603050405020304" pitchFamily="18" charset="0"/>
                <a:cs typeface="Times New Roman" panose="02020603050405020304" pitchFamily="18" charset="0"/>
              </a:rPr>
            </a:br>
            <a:r>
              <a:rPr lang="en-IN" altLang="en-US" sz="2800" b="1" dirty="0" err="1">
                <a:solidFill>
                  <a:srgbClr val="FF0000"/>
                </a:solidFill>
                <a:latin typeface="Times New Roman" panose="02020603050405020304" pitchFamily="18" charset="0"/>
                <a:cs typeface="Times New Roman" panose="02020603050405020304" pitchFamily="18" charset="0"/>
              </a:rPr>
              <a:t>Vaskparg</a:t>
            </a:r>
            <a:r>
              <a:rPr lang="en-IN" altLang="en-US" sz="2800" b="1" dirty="0">
                <a:solidFill>
                  <a:srgbClr val="FF0000"/>
                </a:solidFill>
                <a:latin typeface="Times New Roman" panose="02020603050405020304" pitchFamily="18" charset="0"/>
                <a:cs typeface="Times New Roman" panose="02020603050405020304" pitchFamily="18" charset="0"/>
              </a:rPr>
              <a:t> (Community App)</a:t>
            </a:r>
            <a:br>
              <a:rPr lang="en-US" sz="2400" b="1"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33893" y="1296773"/>
            <a:ext cx="10515600" cy="4661672"/>
          </a:xfrm>
        </p:spPr>
        <p:txBody>
          <a:bodyPr/>
          <a:lstStyle/>
          <a:p>
            <a:pPr marL="0" indent="0" algn="ctr">
              <a:buNone/>
            </a:pPr>
            <a:r>
              <a:rPr lang="en-US" sz="1400" b="1" dirty="0">
                <a:solidFill>
                  <a:srgbClr val="A71180"/>
                </a:solidFill>
                <a:latin typeface="Times New Roman" panose="02020603050405020304" pitchFamily="18" charset="0"/>
                <a:cs typeface="Times New Roman" panose="02020603050405020304" pitchFamily="18" charset="0"/>
              </a:rPr>
              <a:t>Submitted to the Presidency University, Bengaluru in partial fulfillment  for the award of the degree of  Bachelor of Computer Applications(BCA)</a:t>
            </a:r>
          </a:p>
          <a:p>
            <a:pPr marL="0" indent="0" algn="ctr">
              <a:buNone/>
            </a:pPr>
            <a:r>
              <a:rPr lang="en-US" sz="1800" b="1" dirty="0">
                <a:solidFill>
                  <a:srgbClr val="FF0000"/>
                </a:solidFill>
                <a:latin typeface="Times New Roman" panose="02020603050405020304" pitchFamily="18" charset="0"/>
                <a:cs typeface="Times New Roman" panose="02020603050405020304" pitchFamily="18" charset="0"/>
              </a:rPr>
              <a:t>Project Team No : 77</a:t>
            </a:r>
          </a:p>
          <a:p>
            <a:pPr marL="0" indent="0" algn="ctr">
              <a:buNone/>
            </a:pPr>
            <a:endParaRPr lang="en-US" sz="1400" b="1" dirty="0">
              <a:solidFill>
                <a:schemeClr val="accent6">
                  <a:lumMod val="75000"/>
                </a:schemeClr>
              </a:solidFill>
              <a:latin typeface="Times New Roman" panose="02020603050405020304" pitchFamily="18" charset="0"/>
              <a:cs typeface="Times New Roman" panose="02020603050405020304" pitchFamily="18" charset="0"/>
            </a:endParaRPr>
          </a:p>
          <a:p>
            <a:pPr marL="0" indent="0" algn="ctr">
              <a:buNone/>
            </a:pPr>
            <a:endParaRPr lang="en-US" sz="1800" b="1" dirty="0">
              <a:solidFill>
                <a:schemeClr val="accent6">
                  <a:lumMod val="75000"/>
                </a:schemeClr>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lgn="ctr" eaLnBrk="1" hangingPunct="1">
              <a:buNone/>
              <a:defRPr/>
            </a:pPr>
            <a:r>
              <a:rPr lang="en-IN" sz="1400" b="1" dirty="0">
                <a:latin typeface="Times New Roman" panose="02020603050405020304" pitchFamily="18" charset="0"/>
                <a:cs typeface="Times New Roman" panose="02020603050405020304" pitchFamily="18" charset="0"/>
              </a:rPr>
              <a:t>Under the supervision of </a:t>
            </a:r>
          </a:p>
          <a:p>
            <a:pPr marL="0" indent="0" algn="ctr" eaLnBrk="1" hangingPunct="1">
              <a:buNone/>
              <a:defRPr/>
            </a:pPr>
            <a:r>
              <a:rPr lang="en-IN" sz="2400" b="1" dirty="0">
                <a:solidFill>
                  <a:srgbClr val="C00000"/>
                </a:solidFill>
                <a:latin typeface="Times New Roman" panose="02020603050405020304" pitchFamily="18" charset="0"/>
                <a:cs typeface="Times New Roman" panose="02020603050405020304" pitchFamily="18" charset="0"/>
              </a:rPr>
              <a:t>Mr S. Shakti Sir</a:t>
            </a:r>
            <a:br>
              <a:rPr lang="en-IN" sz="1800" b="1" dirty="0">
                <a:solidFill>
                  <a:srgbClr val="C00000"/>
                </a:solidFill>
                <a:latin typeface="Times New Roman" panose="02020603050405020304" pitchFamily="18" charset="0"/>
                <a:cs typeface="Times New Roman" panose="02020603050405020304" pitchFamily="18" charset="0"/>
              </a:rPr>
            </a:br>
            <a:r>
              <a:rPr lang="en-IN" sz="1200" b="1" dirty="0">
                <a:solidFill>
                  <a:srgbClr val="C00000"/>
                </a:solidFill>
                <a:latin typeface="Times New Roman" panose="02020603050405020304" pitchFamily="18" charset="0"/>
                <a:cs typeface="Times New Roman" panose="02020603050405020304" pitchFamily="18" charset="0"/>
              </a:rPr>
              <a:t>Assistant Professor , School of Information Science</a:t>
            </a:r>
            <a:br>
              <a:rPr lang="en-US" sz="1400" b="1" dirty="0">
                <a:latin typeface="Times New Roman" panose="02020603050405020304" pitchFamily="18" charset="0"/>
                <a:cs typeface="Times New Roman" panose="02020603050405020304" pitchFamily="18" charset="0"/>
              </a:rPr>
            </a:br>
            <a:br>
              <a:rPr lang="en-US" sz="1050" b="1" dirty="0">
                <a:solidFill>
                  <a:srgbClr val="FF0000"/>
                </a:solidFill>
                <a:latin typeface="Times New Roman" panose="02020603050405020304" pitchFamily="18" charset="0"/>
                <a:cs typeface="Times New Roman" panose="02020603050405020304" pitchFamily="18" charset="0"/>
              </a:rPr>
            </a:br>
            <a:endParaRPr lang="en-IN" sz="2400" b="1" dirty="0">
              <a:solidFill>
                <a:srgbClr val="92D050"/>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904029025"/>
              </p:ext>
            </p:extLst>
          </p:nvPr>
        </p:nvGraphicFramePr>
        <p:xfrm>
          <a:off x="3435224" y="2457723"/>
          <a:ext cx="5321552" cy="1828800"/>
        </p:xfrm>
        <a:graphic>
          <a:graphicData uri="http://schemas.openxmlformats.org/drawingml/2006/table">
            <a:tbl>
              <a:tblPr firstRow="1" bandRow="1">
                <a:tableStyleId>{5C22544A-7EE6-4342-B048-85BDC9FD1C3A}</a:tableStyleId>
              </a:tblPr>
              <a:tblGrid>
                <a:gridCol w="2660776">
                  <a:extLst>
                    <a:ext uri="{9D8B030D-6E8A-4147-A177-3AD203B41FA5}">
                      <a16:colId xmlns:a16="http://schemas.microsoft.com/office/drawing/2014/main" val="2689928737"/>
                    </a:ext>
                  </a:extLst>
                </a:gridCol>
                <a:gridCol w="2660776">
                  <a:extLst>
                    <a:ext uri="{9D8B030D-6E8A-4147-A177-3AD203B41FA5}">
                      <a16:colId xmlns:a16="http://schemas.microsoft.com/office/drawing/2014/main" val="3965538731"/>
                    </a:ext>
                  </a:extLst>
                </a:gridCol>
              </a:tblGrid>
              <a:tr h="362263">
                <a:tc>
                  <a:txBody>
                    <a:bodyPr/>
                    <a:lstStyle/>
                    <a:p>
                      <a:pPr algn="ctr"/>
                      <a:r>
                        <a:rPr lang="en-US" dirty="0">
                          <a:latin typeface="Times New Roman" panose="02020603050405020304" pitchFamily="18" charset="0"/>
                          <a:cs typeface="Times New Roman" panose="02020603050405020304" pitchFamily="18" charset="0"/>
                        </a:rPr>
                        <a:t>Name </a:t>
                      </a:r>
                    </a:p>
                  </a:txBody>
                  <a:tcPr/>
                </a:tc>
                <a:tc>
                  <a:txBody>
                    <a:bodyPr/>
                    <a:lstStyle/>
                    <a:p>
                      <a:pPr algn="ctr"/>
                      <a:r>
                        <a:rPr lang="en-US" dirty="0">
                          <a:latin typeface="Times New Roman" panose="02020603050405020304" pitchFamily="18" charset="0"/>
                          <a:cs typeface="Times New Roman" panose="02020603050405020304" pitchFamily="18" charset="0"/>
                        </a:rPr>
                        <a:t>Roll Number</a:t>
                      </a:r>
                    </a:p>
                  </a:txBody>
                  <a:tcPr/>
                </a:tc>
                <a:extLst>
                  <a:ext uri="{0D108BD9-81ED-4DB2-BD59-A6C34878D82A}">
                    <a16:rowId xmlns:a16="http://schemas.microsoft.com/office/drawing/2014/main" val="2965105319"/>
                  </a:ext>
                </a:extLst>
              </a:tr>
              <a:tr h="362263">
                <a:tc>
                  <a:txBody>
                    <a:bodyPr/>
                    <a:lstStyle/>
                    <a:p>
                      <a:pPr algn="ctr"/>
                      <a:r>
                        <a:rPr lang="en-US" dirty="0">
                          <a:latin typeface="Times New Roman" panose="02020603050405020304" pitchFamily="18" charset="0"/>
                          <a:cs typeface="Times New Roman" panose="02020603050405020304" pitchFamily="18" charset="0"/>
                        </a:rPr>
                        <a:t>Aswin P V </a:t>
                      </a:r>
                    </a:p>
                  </a:txBody>
                  <a:tcPr/>
                </a:tc>
                <a:tc>
                  <a:txBody>
                    <a:bodyPr/>
                    <a:lstStyle/>
                    <a:p>
                      <a:pPr algn="ctr"/>
                      <a:r>
                        <a:rPr lang="en-US" dirty="0">
                          <a:latin typeface="Times New Roman" panose="02020603050405020304" pitchFamily="18" charset="0"/>
                          <a:cs typeface="Times New Roman" panose="02020603050405020304" pitchFamily="18" charset="0"/>
                        </a:rPr>
                        <a:t>20231bcd0003</a:t>
                      </a:r>
                    </a:p>
                  </a:txBody>
                  <a:tcPr/>
                </a:tc>
                <a:extLst>
                  <a:ext uri="{0D108BD9-81ED-4DB2-BD59-A6C34878D82A}">
                    <a16:rowId xmlns:a16="http://schemas.microsoft.com/office/drawing/2014/main" val="673540802"/>
                  </a:ext>
                </a:extLst>
              </a:tr>
              <a:tr h="362263">
                <a:tc>
                  <a:txBody>
                    <a:bodyPr/>
                    <a:lstStyle/>
                    <a:p>
                      <a:pPr algn="ctr"/>
                      <a:r>
                        <a:rPr lang="en-US" dirty="0" err="1">
                          <a:latin typeface="Times New Roman" panose="02020603050405020304" pitchFamily="18" charset="0"/>
                          <a:cs typeface="Times New Roman" panose="02020603050405020304" pitchFamily="18" charset="0"/>
                        </a:rPr>
                        <a:t>Keneilhounuo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Sanchu</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20231bcd0013</a:t>
                      </a:r>
                    </a:p>
                  </a:txBody>
                  <a:tcPr/>
                </a:tc>
                <a:extLst>
                  <a:ext uri="{0D108BD9-81ED-4DB2-BD59-A6C34878D82A}">
                    <a16:rowId xmlns:a16="http://schemas.microsoft.com/office/drawing/2014/main" val="1825509489"/>
                  </a:ext>
                </a:extLst>
              </a:tr>
              <a:tr h="362263">
                <a:tc>
                  <a:txBody>
                    <a:bodyPr/>
                    <a:lstStyle/>
                    <a:p>
                      <a:pPr algn="ctr"/>
                      <a:r>
                        <a:rPr lang="en-US" dirty="0" err="1">
                          <a:latin typeface="Times New Roman" panose="02020603050405020304" pitchFamily="18" charset="0"/>
                          <a:cs typeface="Times New Roman" panose="02020603050405020304" pitchFamily="18" charset="0"/>
                        </a:rPr>
                        <a:t>Ghan</a:t>
                      </a:r>
                      <a:r>
                        <a:rPr lang="en-US" dirty="0">
                          <a:latin typeface="Times New Roman" panose="02020603050405020304" pitchFamily="18" charset="0"/>
                          <a:cs typeface="Times New Roman" panose="02020603050405020304" pitchFamily="18" charset="0"/>
                        </a:rPr>
                        <a:t> Shyam Pal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20231bcd0052</a:t>
                      </a:r>
                    </a:p>
                  </a:txBody>
                  <a:tcPr/>
                </a:tc>
                <a:extLst>
                  <a:ext uri="{0D108BD9-81ED-4DB2-BD59-A6C34878D82A}">
                    <a16:rowId xmlns:a16="http://schemas.microsoft.com/office/drawing/2014/main" val="1278268189"/>
                  </a:ext>
                </a:extLst>
              </a:tr>
              <a:tr h="362263">
                <a:tc>
                  <a:txBody>
                    <a:bodyPr/>
                    <a:lstStyle/>
                    <a:p>
                      <a:pPr algn="ctr"/>
                      <a:r>
                        <a:rPr lang="en-US" dirty="0">
                          <a:latin typeface="Times New Roman" panose="02020603050405020304" pitchFamily="18" charset="0"/>
                          <a:cs typeface="Times New Roman" panose="02020603050405020304" pitchFamily="18" charset="0"/>
                        </a:rPr>
                        <a:t>Rishita Kumari</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20231bcd0058</a:t>
                      </a:r>
                    </a:p>
                  </a:txBody>
                  <a:tcPr/>
                </a:tc>
                <a:extLst>
                  <a:ext uri="{0D108BD9-81ED-4DB2-BD59-A6C34878D82A}">
                    <a16:rowId xmlns:a16="http://schemas.microsoft.com/office/drawing/2014/main" val="3413316552"/>
                  </a:ext>
                </a:extLst>
              </a:tr>
            </a:tbl>
          </a:graphicData>
        </a:graphic>
      </p:graphicFrame>
    </p:spTree>
    <p:extLst>
      <p:ext uri="{BB962C8B-B14F-4D97-AF65-F5344CB8AC3E}">
        <p14:creationId xmlns:p14="http://schemas.microsoft.com/office/powerpoint/2010/main" val="947468273"/>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ctr">
              <a:lnSpc>
                <a:spcPct val="200000"/>
              </a:lnSpc>
            </a:pPr>
            <a:r>
              <a:rPr lang="en-US" dirty="0" err="1">
                <a:latin typeface="Cambria" panose="02040503050406030204" pitchFamily="18" charset="0"/>
                <a:ea typeface="Cambria" panose="02040503050406030204" pitchFamily="18" charset="0"/>
              </a:rPr>
              <a:t>Github</a:t>
            </a:r>
            <a:r>
              <a:rPr lang="en-US" dirty="0">
                <a:latin typeface="Cambria" panose="02040503050406030204" pitchFamily="18" charset="0"/>
                <a:ea typeface="Cambria" panose="02040503050406030204" pitchFamily="18" charset="0"/>
              </a:rPr>
              <a:t>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89000" y="12954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a:t>
            </a:r>
          </a:p>
          <a:p>
            <a:pPr marL="342900" indent="-190500" algn="just">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ctr">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https://github.com/Vaskparg </a:t>
            </a:r>
          </a:p>
          <a:p>
            <a:pPr marL="342900" indent="-190500" algn="just">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44233-5F56-CBDF-2BB8-69AF1FE444DC}"/>
              </a:ext>
            </a:extLst>
          </p:cNvPr>
          <p:cNvSpPr>
            <a:spLocks noGrp="1"/>
          </p:cNvSpPr>
          <p:nvPr>
            <p:ph type="title"/>
          </p:nvPr>
        </p:nvSpPr>
        <p:spPr/>
        <p:txBody>
          <a:bodyPr/>
          <a:lstStyle/>
          <a:p>
            <a:r>
              <a:rPr lang="en-IN" b="1" dirty="0"/>
              <a:t>Team Member Contributions</a:t>
            </a:r>
          </a:p>
        </p:txBody>
      </p:sp>
      <p:graphicFrame>
        <p:nvGraphicFramePr>
          <p:cNvPr id="6" name="Content Placeholder 5">
            <a:extLst>
              <a:ext uri="{FF2B5EF4-FFF2-40B4-BE49-F238E27FC236}">
                <a16:creationId xmlns:a16="http://schemas.microsoft.com/office/drawing/2014/main" id="{40220083-EF3C-7E8D-80A5-7FB8C563AFB1}"/>
              </a:ext>
            </a:extLst>
          </p:cNvPr>
          <p:cNvGraphicFramePr>
            <a:graphicFrameLocks noGrp="1"/>
          </p:cNvGraphicFramePr>
          <p:nvPr>
            <p:ph idx="1"/>
            <p:extLst>
              <p:ext uri="{D42A27DB-BD31-4B8C-83A1-F6EECF244321}">
                <p14:modId xmlns:p14="http://schemas.microsoft.com/office/powerpoint/2010/main" val="1454105138"/>
              </p:ext>
            </p:extLst>
          </p:nvPr>
        </p:nvGraphicFramePr>
        <p:xfrm>
          <a:off x="838200" y="1825624"/>
          <a:ext cx="10515600" cy="2839087"/>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160915097"/>
                    </a:ext>
                  </a:extLst>
                </a:gridCol>
                <a:gridCol w="5257800">
                  <a:extLst>
                    <a:ext uri="{9D8B030D-6E8A-4147-A177-3AD203B41FA5}">
                      <a16:colId xmlns:a16="http://schemas.microsoft.com/office/drawing/2014/main" val="941754720"/>
                    </a:ext>
                  </a:extLst>
                </a:gridCol>
              </a:tblGrid>
              <a:tr h="573535">
                <a:tc>
                  <a:txBody>
                    <a:bodyPr/>
                    <a:lstStyle/>
                    <a:p>
                      <a:pPr algn="ctr"/>
                      <a:r>
                        <a:rPr lang="en-IN" sz="2800" dirty="0"/>
                        <a:t>Team Member</a:t>
                      </a:r>
                    </a:p>
                  </a:txBody>
                  <a:tcPr/>
                </a:tc>
                <a:tc>
                  <a:txBody>
                    <a:bodyPr/>
                    <a:lstStyle/>
                    <a:p>
                      <a:pPr algn="ctr"/>
                      <a:r>
                        <a:rPr lang="en-IN" sz="2800" b="1" dirty="0"/>
                        <a:t>Contribution</a:t>
                      </a:r>
                    </a:p>
                  </a:txBody>
                  <a:tcPr/>
                </a:tc>
                <a:extLst>
                  <a:ext uri="{0D108BD9-81ED-4DB2-BD59-A6C34878D82A}">
                    <a16:rowId xmlns:a16="http://schemas.microsoft.com/office/drawing/2014/main" val="194265943"/>
                  </a:ext>
                </a:extLst>
              </a:tr>
              <a:tr h="573535">
                <a:tc>
                  <a:txBody>
                    <a:bodyPr/>
                    <a:lstStyle/>
                    <a:p>
                      <a:r>
                        <a:rPr lang="en-US" dirty="0" err="1"/>
                        <a:t>Ghan</a:t>
                      </a:r>
                      <a:r>
                        <a:rPr lang="en-US" dirty="0"/>
                        <a:t> Shyam Pal</a:t>
                      </a:r>
                      <a:endParaRPr lang="en-IN" dirty="0"/>
                    </a:p>
                  </a:txBody>
                  <a:tcPr/>
                </a:tc>
                <a:tc>
                  <a:txBody>
                    <a:bodyPr/>
                    <a:lstStyle/>
                    <a:p>
                      <a:r>
                        <a:rPr lang="en-IN" dirty="0"/>
                        <a:t>Frontend of the project</a:t>
                      </a:r>
                    </a:p>
                  </a:txBody>
                  <a:tcPr/>
                </a:tc>
                <a:extLst>
                  <a:ext uri="{0D108BD9-81ED-4DB2-BD59-A6C34878D82A}">
                    <a16:rowId xmlns:a16="http://schemas.microsoft.com/office/drawing/2014/main" val="249695092"/>
                  </a:ext>
                </a:extLst>
              </a:tr>
              <a:tr h="544947">
                <a:tc>
                  <a:txBody>
                    <a:bodyPr/>
                    <a:lstStyle/>
                    <a:p>
                      <a:r>
                        <a:rPr lang="en-US" dirty="0"/>
                        <a:t>R</a:t>
                      </a:r>
                      <a:r>
                        <a:rPr lang="en-IN" dirty="0" err="1"/>
                        <a:t>ishita</a:t>
                      </a:r>
                      <a:r>
                        <a:rPr lang="en-IN" dirty="0"/>
                        <a:t> Kumari</a:t>
                      </a:r>
                    </a:p>
                  </a:txBody>
                  <a:tcPr/>
                </a:tc>
                <a:tc>
                  <a:txBody>
                    <a:bodyPr/>
                    <a:lstStyle/>
                    <a:p>
                      <a:r>
                        <a:rPr lang="en-IN" dirty="0"/>
                        <a:t>Backend</a:t>
                      </a:r>
                    </a:p>
                  </a:txBody>
                  <a:tcPr/>
                </a:tc>
                <a:extLst>
                  <a:ext uri="{0D108BD9-81ED-4DB2-BD59-A6C34878D82A}">
                    <a16:rowId xmlns:a16="http://schemas.microsoft.com/office/drawing/2014/main" val="3064726129"/>
                  </a:ext>
                </a:extLst>
              </a:tr>
              <a:tr h="573535">
                <a:tc>
                  <a:txBody>
                    <a:bodyPr/>
                    <a:lstStyle/>
                    <a:p>
                      <a:r>
                        <a:rPr lang="en-US" dirty="0" err="1"/>
                        <a:t>Keneilhounou</a:t>
                      </a:r>
                      <a:r>
                        <a:rPr lang="en-US" dirty="0"/>
                        <a:t> </a:t>
                      </a:r>
                      <a:r>
                        <a:rPr lang="en-US" dirty="0" err="1"/>
                        <a:t>Sanchu</a:t>
                      </a:r>
                      <a:endParaRPr lang="en-IN" dirty="0"/>
                    </a:p>
                  </a:txBody>
                  <a:tcPr/>
                </a:tc>
                <a:tc>
                  <a:txBody>
                    <a:bodyPr/>
                    <a:lstStyle/>
                    <a:p>
                      <a:r>
                        <a:rPr lang="en-IN" dirty="0"/>
                        <a:t>Data Base</a:t>
                      </a:r>
                    </a:p>
                  </a:txBody>
                  <a:tcPr/>
                </a:tc>
                <a:extLst>
                  <a:ext uri="{0D108BD9-81ED-4DB2-BD59-A6C34878D82A}">
                    <a16:rowId xmlns:a16="http://schemas.microsoft.com/office/drawing/2014/main" val="2745952890"/>
                  </a:ext>
                </a:extLst>
              </a:tr>
              <a:tr h="573535">
                <a:tc>
                  <a:txBody>
                    <a:bodyPr/>
                    <a:lstStyle/>
                    <a:p>
                      <a:r>
                        <a:rPr lang="en-US" dirty="0"/>
                        <a:t>A</a:t>
                      </a:r>
                      <a:r>
                        <a:rPr lang="en-IN" dirty="0" err="1"/>
                        <a:t>swin</a:t>
                      </a:r>
                      <a:r>
                        <a:rPr lang="en-IN" dirty="0"/>
                        <a:t> P V</a:t>
                      </a:r>
                    </a:p>
                  </a:txBody>
                  <a:tcPr/>
                </a:tc>
                <a:tc>
                  <a:txBody>
                    <a:bodyPr/>
                    <a:lstStyle/>
                    <a:p>
                      <a:r>
                        <a:rPr lang="en-IN" dirty="0"/>
                        <a:t>Testing and Integration</a:t>
                      </a:r>
                    </a:p>
                  </a:txBody>
                  <a:tcPr/>
                </a:tc>
                <a:extLst>
                  <a:ext uri="{0D108BD9-81ED-4DB2-BD59-A6C34878D82A}">
                    <a16:rowId xmlns:a16="http://schemas.microsoft.com/office/drawing/2014/main" val="671361162"/>
                  </a:ext>
                </a:extLst>
              </a:tr>
            </a:tbl>
          </a:graphicData>
        </a:graphic>
      </p:graphicFrame>
      <p:sp>
        <p:nvSpPr>
          <p:cNvPr id="4" name="Slide Number Placeholder 3">
            <a:extLst>
              <a:ext uri="{FF2B5EF4-FFF2-40B4-BE49-F238E27FC236}">
                <a16:creationId xmlns:a16="http://schemas.microsoft.com/office/drawing/2014/main" id="{5D4EE6F5-273C-1CE1-499E-DF4DE9E4B08A}"/>
              </a:ext>
            </a:extLst>
          </p:cNvPr>
          <p:cNvSpPr>
            <a:spLocks noGrp="1"/>
          </p:cNvSpPr>
          <p:nvPr>
            <p:ph type="sldNum" sz="quarter" idx="12"/>
          </p:nvPr>
        </p:nvSpPr>
        <p:spPr/>
        <p:txBody>
          <a:bodyPr/>
          <a:lstStyle/>
          <a:p>
            <a:pPr>
              <a:defRPr/>
            </a:pPr>
            <a:fld id="{815EC703-C051-410C-8BA1-62752E291E83}" type="slidenum">
              <a:rPr lang="en-US" altLang="en-US" smtClean="0"/>
              <a:pPr>
                <a:defRPr/>
              </a:pPr>
              <a:t>11</a:t>
            </a:fld>
            <a:endParaRPr lang="en-US" altLang="en-US"/>
          </a:p>
        </p:txBody>
      </p:sp>
    </p:spTree>
    <p:extLst>
      <p:ext uri="{BB962C8B-B14F-4D97-AF65-F5344CB8AC3E}">
        <p14:creationId xmlns:p14="http://schemas.microsoft.com/office/powerpoint/2010/main" val="1984604574"/>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AC3880E9-0BFC-4A30-3F41-4C4C681ECD36}"/>
            </a:ext>
          </a:extLst>
        </p:cNvPr>
        <p:cNvGrpSpPr/>
        <p:nvPr/>
      </p:nvGrpSpPr>
      <p:grpSpPr>
        <a:xfrm>
          <a:off x="0" y="0"/>
          <a:ext cx="0" cy="0"/>
          <a:chOff x="0" y="0"/>
          <a:chExt cx="0" cy="0"/>
        </a:xfrm>
      </p:grpSpPr>
      <p:sp>
        <p:nvSpPr>
          <p:cNvPr id="96" name="Google Shape;96;p14">
            <a:extLst>
              <a:ext uri="{FF2B5EF4-FFF2-40B4-BE49-F238E27FC236}">
                <a16:creationId xmlns:a16="http://schemas.microsoft.com/office/drawing/2014/main" id="{81C0CB13-CE13-3D84-95F3-E93F54D43FAB}"/>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Future Scope</a:t>
            </a:r>
          </a:p>
        </p:txBody>
      </p:sp>
      <p:sp>
        <p:nvSpPr>
          <p:cNvPr id="3" name="TextBox 2">
            <a:extLst>
              <a:ext uri="{FF2B5EF4-FFF2-40B4-BE49-F238E27FC236}">
                <a16:creationId xmlns:a16="http://schemas.microsoft.com/office/drawing/2014/main" id="{59571520-7083-DA16-2C38-90F25C4DD4A6}"/>
              </a:ext>
            </a:extLst>
          </p:cNvPr>
          <p:cNvSpPr txBox="1"/>
          <p:nvPr/>
        </p:nvSpPr>
        <p:spPr>
          <a:xfrm>
            <a:off x="762000" y="1126968"/>
            <a:ext cx="11041224" cy="4524315"/>
          </a:xfrm>
          <a:prstGeom prst="rect">
            <a:avLst/>
          </a:prstGeom>
          <a:noFill/>
        </p:spPr>
        <p:txBody>
          <a:bodyPr wrap="square">
            <a:spAutoFit/>
          </a:bodyPr>
          <a:lstStyle/>
          <a:p>
            <a:pPr marL="342900" indent="-342900" algn="just">
              <a:buFont typeface="Arial" panose="020B0604020202020204" pitchFamily="34" charset="0"/>
              <a:buChar char="•"/>
            </a:pPr>
            <a:r>
              <a:rPr lang="en-US" sz="2400" dirty="0"/>
              <a:t>The Community App has strong potential for future growth and enhancement. Real-time chat and event features can be added to boost user interaction, while location-based services can help users connect with nearby events and members. Integration of AI will enable personalized content and smarter recommendations, and machine learning can provide insights into community behavior for ongoing improvements.. As the user base grows, the system can be scaled to maintain performance and reliability. </a:t>
            </a:r>
          </a:p>
          <a:p>
            <a:pPr marL="342900" indent="-342900" algn="just">
              <a:buFont typeface="Arial" panose="020B0604020202020204" pitchFamily="34" charset="0"/>
              <a:buChar char="•"/>
            </a:pPr>
            <a:r>
              <a:rPr lang="en-US" sz="2400" dirty="0"/>
              <a:t>Enhancing the app’s design and interface will improve accessibility across all age groups and devices. Adding multilingual support can foster greater inclusivity within diverse communities. The platform also holds academic value, providing data for research into digital communities and social interaction. </a:t>
            </a:r>
          </a:p>
          <a:p>
            <a:pPr marL="342900" indent="-342900" algn="just">
              <a:buFont typeface="Arial" panose="020B0604020202020204" pitchFamily="34" charset="0"/>
              <a:buChar char="•"/>
            </a:pPr>
            <a:endParaRPr lang="en-IN" sz="2400" dirty="0">
              <a:solidFill>
                <a:schemeClr val="dk1"/>
              </a:solidFill>
              <a:latin typeface="Cambria" panose="02040503050406030204" pitchFamily="18" charset="0"/>
              <a:ea typeface="Cambria" panose="02040503050406030204" pitchFamily="18" charset="0"/>
              <a:cs typeface="+mn-cs"/>
            </a:endParaRPr>
          </a:p>
        </p:txBody>
      </p:sp>
    </p:spTree>
    <p:extLst>
      <p:ext uri="{BB962C8B-B14F-4D97-AF65-F5344CB8AC3E}">
        <p14:creationId xmlns:p14="http://schemas.microsoft.com/office/powerpoint/2010/main" val="2288243894"/>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fontScale="77500" lnSpcReduction="20000"/>
          </a:bodyPr>
          <a:lstStyle/>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Project Overview</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Modular design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indent="-342900" algn="just">
              <a:lnSpc>
                <a:spcPct val="200000"/>
              </a:lnSpc>
              <a:spcBef>
                <a:spcPts val="0"/>
              </a:spcBef>
              <a:spcAft>
                <a:spcPts val="0"/>
              </a:spcAft>
              <a:buClr>
                <a:schemeClr val="dk1"/>
              </a:buClr>
              <a:buSzPts val="2400"/>
              <a:buFont typeface="Wingdings" panose="05000000000000000000" pitchFamily="2" charset="2"/>
              <a:buChar char="Ø"/>
            </a:pPr>
            <a:r>
              <a:rPr lang="en-US" dirty="0" err="1">
                <a:latin typeface="Cambria" panose="02040503050406030204" pitchFamily="18" charset="0"/>
                <a:ea typeface="Cambria" panose="02040503050406030204" pitchFamily="18" charset="0"/>
              </a:rPr>
              <a:t>Github</a:t>
            </a:r>
            <a:r>
              <a:rPr lang="en-US" dirty="0">
                <a:latin typeface="Cambria" panose="02040503050406030204" pitchFamily="18" charset="0"/>
                <a:ea typeface="Cambria" panose="02040503050406030204" pitchFamily="18" charset="0"/>
              </a:rPr>
              <a:t> Link</a:t>
            </a:r>
          </a:p>
          <a:p>
            <a:pPr marL="495300" indent="-342900" algn="just">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Team Member Contributions</a:t>
            </a:r>
          </a:p>
          <a:p>
            <a:pPr marL="495300" indent="-342900" algn="just">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Future scope</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52A27-34C6-A04C-7BC8-F2F7961439E6}"/>
              </a:ext>
            </a:extLst>
          </p:cNvPr>
          <p:cNvSpPr>
            <a:spLocks noGrp="1"/>
          </p:cNvSpPr>
          <p:nvPr>
            <p:ph type="title"/>
          </p:nvPr>
        </p:nvSpPr>
        <p:spPr/>
        <p:txBody>
          <a:bodyPr/>
          <a:lstStyle/>
          <a:p>
            <a:r>
              <a:rPr lang="en-IN" b="1" dirty="0"/>
              <a:t>Project Overview</a:t>
            </a:r>
          </a:p>
        </p:txBody>
      </p:sp>
      <p:sp>
        <p:nvSpPr>
          <p:cNvPr id="4" name="Slide Number Placeholder 3">
            <a:extLst>
              <a:ext uri="{FF2B5EF4-FFF2-40B4-BE49-F238E27FC236}">
                <a16:creationId xmlns:a16="http://schemas.microsoft.com/office/drawing/2014/main" id="{FB97AAE0-84EC-B3E5-9591-7E62A69008B0}"/>
              </a:ext>
            </a:extLst>
          </p:cNvPr>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
        <p:nvSpPr>
          <p:cNvPr id="5" name="Rectangle 1">
            <a:extLst>
              <a:ext uri="{FF2B5EF4-FFF2-40B4-BE49-F238E27FC236}">
                <a16:creationId xmlns:a16="http://schemas.microsoft.com/office/drawing/2014/main" id="{674C1EF9-9A6E-868C-8753-1EB646F24299}"/>
              </a:ext>
            </a:extLst>
          </p:cNvPr>
          <p:cNvSpPr>
            <a:spLocks noGrp="1" noChangeArrowheads="1"/>
          </p:cNvSpPr>
          <p:nvPr>
            <p:ph idx="1"/>
          </p:nvPr>
        </p:nvSpPr>
        <p:spPr bwMode="auto">
          <a:xfrm>
            <a:off x="838200" y="-573725"/>
            <a:ext cx="1029322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Restate the Project Goal/Problem:</a:t>
            </a: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nSpc>
                <a:spcPct val="100000"/>
              </a:lnSpc>
              <a:spcBef>
                <a:spcPct val="0"/>
              </a:spcBef>
            </a:pPr>
            <a:r>
              <a:rPr lang="en-US" sz="1800" dirty="0"/>
              <a:t>Many existing community apps are cluttered and hard to use.</a:t>
            </a:r>
          </a:p>
          <a:p>
            <a:pPr>
              <a:lnSpc>
                <a:spcPct val="100000"/>
              </a:lnSpc>
              <a:spcBef>
                <a:spcPct val="0"/>
              </a:spcBef>
            </a:pPr>
            <a:r>
              <a:rPr lang="en-US" sz="1800" dirty="0"/>
              <a:t>This creates barriers to effective communication and engagement.</a:t>
            </a:r>
          </a:p>
          <a:p>
            <a:pPr>
              <a:lnSpc>
                <a:spcPct val="100000"/>
              </a:lnSpc>
              <a:spcBef>
                <a:spcPct val="0"/>
              </a:spcBef>
            </a:pPr>
            <a:r>
              <a:rPr lang="en-US" sz="1800" dirty="0"/>
              <a:t>VASKPARG aims to solve this by offering a simple, organized, and user-friendly</a:t>
            </a:r>
            <a:br>
              <a:rPr lang="en-US" sz="1800" dirty="0"/>
            </a:br>
            <a:r>
              <a:rPr lang="en-US" sz="1800" dirty="0"/>
              <a:t>platform</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Review the Scope:</a:t>
            </a: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nSpc>
                <a:spcPct val="100000"/>
              </a:lnSpc>
              <a:spcBef>
                <a:spcPct val="0"/>
              </a:spcBef>
            </a:pP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sz="1800" dirty="0"/>
              <a:t>The project aims to develop a user-friendly mobile app for community interaction.</a:t>
            </a:r>
          </a:p>
          <a:p>
            <a:pPr>
              <a:lnSpc>
                <a:spcPct val="100000"/>
              </a:lnSpc>
              <a:spcBef>
                <a:spcPct val="0"/>
              </a:spcBef>
            </a:pPr>
            <a:r>
              <a:rPr lang="en-US" sz="1800" dirty="0"/>
              <a:t>It will focus on communication, content sharing, and event coordination.</a:t>
            </a:r>
          </a:p>
          <a:p>
            <a:pPr>
              <a:lnSpc>
                <a:spcPct val="100000"/>
              </a:lnSpc>
              <a:spcBef>
                <a:spcPct val="0"/>
              </a:spcBef>
            </a:pPr>
            <a:r>
              <a:rPr lang="en-US" sz="1800" dirty="0"/>
              <a:t>The scope is limited to core features needed for effective and organized engagement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7508182"/>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FF43742D-E782-7B2B-477C-FB389773DDB3}"/>
            </a:ext>
          </a:extLst>
        </p:cNvPr>
        <p:cNvGrpSpPr/>
        <p:nvPr/>
      </p:nvGrpSpPr>
      <p:grpSpPr>
        <a:xfrm>
          <a:off x="0" y="0"/>
          <a:ext cx="0" cy="0"/>
          <a:chOff x="0" y="0"/>
          <a:chExt cx="0" cy="0"/>
        </a:xfrm>
      </p:grpSpPr>
      <p:sp>
        <p:nvSpPr>
          <p:cNvPr id="96" name="Google Shape;96;p14">
            <a:extLst>
              <a:ext uri="{FF2B5EF4-FFF2-40B4-BE49-F238E27FC236}">
                <a16:creationId xmlns:a16="http://schemas.microsoft.com/office/drawing/2014/main" id="{43B9198E-092A-9BA4-E770-B551D722C950}"/>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Module Design</a:t>
            </a:r>
            <a:endParaRPr dirty="0">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50BF7F58-9372-1CA6-DEF0-1718E64B39F3}"/>
              </a:ext>
            </a:extLst>
          </p:cNvPr>
          <p:cNvSpPr txBox="1"/>
          <p:nvPr/>
        </p:nvSpPr>
        <p:spPr>
          <a:xfrm>
            <a:off x="925434" y="1005670"/>
            <a:ext cx="10667999" cy="3785652"/>
          </a:xfrm>
          <a:prstGeom prst="rect">
            <a:avLst/>
          </a:prstGeom>
          <a:noFill/>
        </p:spPr>
        <p:txBody>
          <a:bodyPr wrap="square">
            <a:spAutoFit/>
          </a:bodyPr>
          <a:lstStyle/>
          <a:p>
            <a:pPr algn="just"/>
            <a:endParaRPr lang="en-US" sz="2400" dirty="0">
              <a:solidFill>
                <a:schemeClr val="dk1"/>
              </a:solidFill>
              <a:latin typeface="Cambria" panose="02040503050406030204" pitchFamily="18" charset="0"/>
              <a:ea typeface="Cambria" panose="02040503050406030204" pitchFamily="18" charset="0"/>
              <a:cs typeface="+mn-cs"/>
            </a:endParaRPr>
          </a:p>
          <a:p>
            <a:pPr algn="just"/>
            <a:r>
              <a:rPr lang="en-US" sz="2400" b="1" dirty="0">
                <a:solidFill>
                  <a:srgbClr val="FF0000"/>
                </a:solidFill>
                <a:latin typeface="Cambria" panose="02040503050406030204" pitchFamily="18" charset="0"/>
                <a:ea typeface="Cambria" panose="02040503050406030204" pitchFamily="18" charset="0"/>
                <a:cs typeface="+mn-cs"/>
              </a:rPr>
              <a:t>Modular Breakdown</a:t>
            </a:r>
          </a:p>
          <a:p>
            <a:pPr marL="285750" indent="-285750" algn="just">
              <a:buFont typeface="Wingdings" pitchFamily="2" charset="2"/>
              <a:buChar char="v"/>
            </a:pPr>
            <a:endParaRPr lang="en-US" sz="2400" dirty="0">
              <a:solidFill>
                <a:schemeClr val="dk1"/>
              </a:solidFill>
              <a:latin typeface="Cambria" panose="02040503050406030204" pitchFamily="18" charset="0"/>
              <a:ea typeface="Cambria" panose="02040503050406030204" pitchFamily="18" charset="0"/>
              <a:cs typeface="+mn-cs"/>
            </a:endParaRPr>
          </a:p>
          <a:p>
            <a:pPr algn="just"/>
            <a:r>
              <a:rPr lang="en-US" sz="2400" dirty="0">
                <a:solidFill>
                  <a:schemeClr val="dk1"/>
                </a:solidFill>
                <a:latin typeface="Cambria" panose="02040503050406030204" pitchFamily="18" charset="0"/>
                <a:ea typeface="Cambria" panose="02040503050406030204" pitchFamily="18" charset="0"/>
                <a:cs typeface="+mn-cs"/>
              </a:rPr>
              <a:t> </a:t>
            </a:r>
            <a:r>
              <a:rPr lang="en-US" sz="2400" b="1" dirty="0">
                <a:solidFill>
                  <a:schemeClr val="dk1"/>
                </a:solidFill>
                <a:latin typeface="Cambria" panose="02040503050406030204" pitchFamily="18" charset="0"/>
                <a:ea typeface="Cambria" panose="02040503050406030204" pitchFamily="18" charset="0"/>
                <a:cs typeface="+mn-cs"/>
              </a:rPr>
              <a:t>Module 1: (e.g., Data Collection) :</a:t>
            </a:r>
          </a:p>
          <a:p>
            <a:pPr algn="just"/>
            <a:endParaRPr lang="en-US" sz="2400" dirty="0">
              <a:solidFill>
                <a:schemeClr val="dk1"/>
              </a:solidFill>
              <a:latin typeface="Cambria" panose="02040503050406030204" pitchFamily="18" charset="0"/>
              <a:ea typeface="Cambria" panose="02040503050406030204" pitchFamily="18" charset="0"/>
              <a:cs typeface="+mn-cs"/>
            </a:endParaRPr>
          </a:p>
          <a:p>
            <a:pPr marL="285750" indent="-285750" algn="just">
              <a:buFont typeface="Wingdings" pitchFamily="2" charset="2"/>
              <a:buChar char="v"/>
            </a:pPr>
            <a:r>
              <a:rPr lang="en-US" sz="2400" b="1" dirty="0"/>
              <a:t>Functionality:</a:t>
            </a:r>
            <a:r>
              <a:rPr lang="en-US" sz="2400" dirty="0"/>
              <a:t> Enables users to securely register and access the app. Includes features like sign-up, login, password recovery, and user session management.</a:t>
            </a:r>
          </a:p>
          <a:p>
            <a:pPr marL="285750" indent="-285750" algn="just">
              <a:buFont typeface="Wingdings" pitchFamily="2" charset="2"/>
              <a:buChar char="v"/>
            </a:pPr>
            <a:r>
              <a:rPr lang="en-US" sz="2400" b="1" dirty="0">
                <a:solidFill>
                  <a:schemeClr val="dk1"/>
                </a:solidFill>
                <a:latin typeface="Cambria" panose="02040503050406030204" pitchFamily="18" charset="0"/>
                <a:ea typeface="Cambria" panose="02040503050406030204" pitchFamily="18" charset="0"/>
                <a:cs typeface="+mn-cs"/>
              </a:rPr>
              <a:t>Importance : </a:t>
            </a:r>
            <a:r>
              <a:rPr lang="en-US" sz="2400" dirty="0">
                <a:solidFill>
                  <a:schemeClr val="dk1"/>
                </a:solidFill>
                <a:latin typeface="Cambria" panose="02040503050406030204" pitchFamily="18" charset="0"/>
                <a:ea typeface="Cambria" panose="02040503050406030204" pitchFamily="18" charset="0"/>
                <a:cs typeface="+mn-cs"/>
              </a:rPr>
              <a:t>Ensure secure access and personalized user experience.</a:t>
            </a:r>
          </a:p>
          <a:p>
            <a:pPr marL="285750" indent="-285750" algn="just">
              <a:buFont typeface="Wingdings" pitchFamily="2" charset="2"/>
              <a:buChar char="v"/>
            </a:pPr>
            <a:r>
              <a:rPr lang="en-US" sz="2400" b="1" dirty="0"/>
              <a:t>Status:</a:t>
            </a:r>
            <a:r>
              <a:rPr lang="en-US" sz="2400" dirty="0"/>
              <a:t>   Completed</a:t>
            </a:r>
          </a:p>
          <a:p>
            <a:pPr algn="just"/>
            <a:endParaRPr lang="en-US" sz="2400" dirty="0">
              <a:solidFill>
                <a:schemeClr val="dk1"/>
              </a:solidFill>
              <a:latin typeface="Cambria" panose="02040503050406030204" pitchFamily="18" charset="0"/>
              <a:ea typeface="Cambria" panose="02040503050406030204" pitchFamily="18" charset="0"/>
              <a:cs typeface="+mn-cs"/>
            </a:endParaRPr>
          </a:p>
        </p:txBody>
      </p:sp>
    </p:spTree>
    <p:extLst>
      <p:ext uri="{BB962C8B-B14F-4D97-AF65-F5344CB8AC3E}">
        <p14:creationId xmlns:p14="http://schemas.microsoft.com/office/powerpoint/2010/main" val="2986091532"/>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8F46D-EE03-59C5-B966-C53F8C01FA38}"/>
              </a:ext>
            </a:extLst>
          </p:cNvPr>
          <p:cNvSpPr>
            <a:spLocks noGrp="1"/>
          </p:cNvSpPr>
          <p:nvPr>
            <p:ph type="title"/>
          </p:nvPr>
        </p:nvSpPr>
        <p:spPr>
          <a:xfrm>
            <a:off x="838200" y="365125"/>
            <a:ext cx="10859278" cy="707895"/>
          </a:xfrm>
        </p:spPr>
        <p:txBody>
          <a:bodyPr/>
          <a:lstStyle/>
          <a:p>
            <a:r>
              <a:rPr lang="en-GB" dirty="0">
                <a:latin typeface="Cambria" panose="02040503050406030204" pitchFamily="18" charset="0"/>
                <a:ea typeface="Cambria" panose="02040503050406030204" pitchFamily="18" charset="0"/>
              </a:rPr>
              <a:t>                     Module Design(</a:t>
            </a:r>
            <a:r>
              <a:rPr lang="en-GB" dirty="0" err="1">
                <a:latin typeface="Cambria" panose="02040503050406030204" pitchFamily="18" charset="0"/>
                <a:ea typeface="Cambria" panose="02040503050406030204" pitchFamily="18" charset="0"/>
              </a:rPr>
              <a:t>Contd</a:t>
            </a:r>
            <a:r>
              <a:rPr lang="en-GB" dirty="0">
                <a:latin typeface="Cambria" panose="02040503050406030204" pitchFamily="18" charset="0"/>
                <a:ea typeface="Cambria" panose="02040503050406030204" pitchFamily="18" charset="0"/>
              </a:rPr>
              <a:t>)</a:t>
            </a:r>
            <a:endParaRPr lang="en-IN" dirty="0"/>
          </a:p>
        </p:txBody>
      </p:sp>
      <p:sp>
        <p:nvSpPr>
          <p:cNvPr id="3" name="Content Placeholder 2">
            <a:extLst>
              <a:ext uri="{FF2B5EF4-FFF2-40B4-BE49-F238E27FC236}">
                <a16:creationId xmlns:a16="http://schemas.microsoft.com/office/drawing/2014/main" id="{C23EFC1C-EC34-D20E-23AA-BE07101FF188}"/>
              </a:ext>
            </a:extLst>
          </p:cNvPr>
          <p:cNvSpPr>
            <a:spLocks noGrp="1"/>
          </p:cNvSpPr>
          <p:nvPr>
            <p:ph idx="1"/>
          </p:nvPr>
        </p:nvSpPr>
        <p:spPr>
          <a:xfrm>
            <a:off x="494522" y="1408922"/>
            <a:ext cx="10859278" cy="4768041"/>
          </a:xfrm>
        </p:spPr>
        <p:txBody>
          <a:bodyPr/>
          <a:lstStyle/>
          <a:p>
            <a:r>
              <a:rPr lang="en-US" b="1" dirty="0"/>
              <a:t>Module 2: Community Feed &amp; Content Sharing</a:t>
            </a:r>
          </a:p>
          <a:p>
            <a:endParaRPr lang="en-US" b="1" dirty="0"/>
          </a:p>
          <a:p>
            <a:r>
              <a:rPr lang="en-US" b="1" dirty="0"/>
              <a:t>Functionality : </a:t>
            </a:r>
            <a:r>
              <a:rPr lang="en-US" dirty="0"/>
              <a:t>The community feed in apps displays real-time updates like posts, announcements, and shared content from members, enabling interaction via likes, comments, and shares. It supports multimedia uploads and personalized content filtering to enhance user engagement. </a:t>
            </a:r>
          </a:p>
          <a:p>
            <a:r>
              <a:rPr lang="en-US" b="1" dirty="0"/>
              <a:t>Importance : </a:t>
            </a:r>
            <a:r>
              <a:rPr lang="en-US" dirty="0"/>
              <a:t>The feed fosters community engagement by providing a dynamic space for sharing ideas and updates. </a:t>
            </a:r>
          </a:p>
          <a:p>
            <a:r>
              <a:rPr lang="en-US" b="1" dirty="0"/>
              <a:t>Status:</a:t>
            </a:r>
            <a:r>
              <a:rPr lang="en-US" dirty="0"/>
              <a:t>  Completed</a:t>
            </a:r>
            <a:endParaRPr lang="en-IN" dirty="0"/>
          </a:p>
          <a:p>
            <a:endParaRPr lang="en-IN" dirty="0"/>
          </a:p>
        </p:txBody>
      </p:sp>
      <p:sp>
        <p:nvSpPr>
          <p:cNvPr id="4" name="Slide Number Placeholder 3">
            <a:extLst>
              <a:ext uri="{FF2B5EF4-FFF2-40B4-BE49-F238E27FC236}">
                <a16:creationId xmlns:a16="http://schemas.microsoft.com/office/drawing/2014/main" id="{DFEB4FEA-AD92-6B6A-F181-6E18853E56EF}"/>
              </a:ext>
            </a:extLst>
          </p:cNvPr>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spTree>
    <p:extLst>
      <p:ext uri="{BB962C8B-B14F-4D97-AF65-F5344CB8AC3E}">
        <p14:creationId xmlns:p14="http://schemas.microsoft.com/office/powerpoint/2010/main" val="4048945142"/>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236B709-11A9-6577-711B-BB7982CEB681}"/>
              </a:ext>
            </a:extLst>
          </p:cNvPr>
          <p:cNvSpPr>
            <a:spLocks noGrp="1"/>
          </p:cNvSpPr>
          <p:nvPr>
            <p:ph type="subTitle" idx="1"/>
          </p:nvPr>
        </p:nvSpPr>
        <p:spPr>
          <a:xfrm>
            <a:off x="489527" y="323273"/>
            <a:ext cx="10178473" cy="4934527"/>
          </a:xfrm>
        </p:spPr>
        <p:txBody>
          <a:bodyPr/>
          <a:lstStyle/>
          <a:p>
            <a:endParaRPr lang="en-IN" dirty="0"/>
          </a:p>
        </p:txBody>
      </p:sp>
      <p:pic>
        <p:nvPicPr>
          <p:cNvPr id="5" name="Picture 4">
            <a:extLst>
              <a:ext uri="{FF2B5EF4-FFF2-40B4-BE49-F238E27FC236}">
                <a16:creationId xmlns:a16="http://schemas.microsoft.com/office/drawing/2014/main" id="{7349A037-2EB2-C46E-77E6-F0D12F3607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527" y="200314"/>
            <a:ext cx="10353964" cy="5824105"/>
          </a:xfrm>
          <a:prstGeom prst="rect">
            <a:avLst/>
          </a:prstGeom>
        </p:spPr>
      </p:pic>
    </p:spTree>
    <p:extLst>
      <p:ext uri="{BB962C8B-B14F-4D97-AF65-F5344CB8AC3E}">
        <p14:creationId xmlns:p14="http://schemas.microsoft.com/office/powerpoint/2010/main" val="4106694419"/>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D1EE7-70FF-B43C-7C9C-49CCB6287F79}"/>
              </a:ext>
            </a:extLst>
          </p:cNvPr>
          <p:cNvSpPr>
            <a:spLocks noGrp="1"/>
          </p:cNvSpPr>
          <p:nvPr>
            <p:ph type="title"/>
          </p:nvPr>
        </p:nvSpPr>
        <p:spPr>
          <a:xfrm>
            <a:off x="838200" y="365126"/>
            <a:ext cx="10515600" cy="997144"/>
          </a:xfrm>
        </p:spPr>
        <p:txBody>
          <a:bodyPr/>
          <a:lstStyle/>
          <a:p>
            <a:r>
              <a:rPr lang="en-US" dirty="0"/>
              <a:t>               </a:t>
            </a:r>
            <a:r>
              <a:rPr lang="en-GB" dirty="0">
                <a:latin typeface="Cambria" panose="02040503050406030204" pitchFamily="18" charset="0"/>
                <a:ea typeface="Cambria" panose="02040503050406030204" pitchFamily="18" charset="0"/>
              </a:rPr>
              <a:t>Module Design(</a:t>
            </a:r>
            <a:r>
              <a:rPr lang="en-GB" dirty="0" err="1">
                <a:latin typeface="Cambria" panose="02040503050406030204" pitchFamily="18" charset="0"/>
                <a:ea typeface="Cambria" panose="02040503050406030204" pitchFamily="18" charset="0"/>
              </a:rPr>
              <a:t>Contd</a:t>
            </a:r>
            <a:r>
              <a:rPr lang="en-GB" dirty="0">
                <a:latin typeface="Cambria" panose="02040503050406030204" pitchFamily="18" charset="0"/>
                <a:ea typeface="Cambria" panose="02040503050406030204" pitchFamily="18" charset="0"/>
              </a:rPr>
              <a:t>)</a:t>
            </a:r>
            <a:r>
              <a:rPr lang="en-US" dirty="0"/>
              <a:t> </a:t>
            </a:r>
            <a:endParaRPr lang="en-IN" dirty="0"/>
          </a:p>
        </p:txBody>
      </p:sp>
      <p:sp>
        <p:nvSpPr>
          <p:cNvPr id="3" name="Content Placeholder 2">
            <a:extLst>
              <a:ext uri="{FF2B5EF4-FFF2-40B4-BE49-F238E27FC236}">
                <a16:creationId xmlns:a16="http://schemas.microsoft.com/office/drawing/2014/main" id="{D521B669-01C2-D369-6711-1E449993DE3C}"/>
              </a:ext>
            </a:extLst>
          </p:cNvPr>
          <p:cNvSpPr>
            <a:spLocks noGrp="1"/>
          </p:cNvSpPr>
          <p:nvPr>
            <p:ph idx="1"/>
          </p:nvPr>
        </p:nvSpPr>
        <p:spPr>
          <a:xfrm>
            <a:off x="653143" y="1362270"/>
            <a:ext cx="10700657" cy="4814693"/>
          </a:xfrm>
        </p:spPr>
        <p:txBody>
          <a:bodyPr/>
          <a:lstStyle/>
          <a:p>
            <a:r>
              <a:rPr lang="en-US" sz="2800" b="1" dirty="0">
                <a:solidFill>
                  <a:schemeClr val="dk1"/>
                </a:solidFill>
                <a:latin typeface="Cambria" panose="02040503050406030204" pitchFamily="18" charset="0"/>
                <a:ea typeface="Cambria" panose="02040503050406030204" pitchFamily="18" charset="0"/>
                <a:cs typeface="+mn-cs"/>
              </a:rPr>
              <a:t>Module 3 </a:t>
            </a:r>
            <a:r>
              <a:rPr lang="en-US" b="1" dirty="0"/>
              <a:t>Event Coordination</a:t>
            </a:r>
          </a:p>
          <a:p>
            <a:endParaRPr lang="en-US" b="1" dirty="0"/>
          </a:p>
          <a:p>
            <a:r>
              <a:rPr lang="en-US" b="1" dirty="0"/>
              <a:t>Functionality: </a:t>
            </a:r>
            <a:r>
              <a:rPr lang="en-US" dirty="0"/>
              <a:t>Event coordination in community apps streamlines organizing, promoting, and managing events like meetups or webinars. Features include registration, attendee tracking, push notifications, and communication tools to boost engagement. </a:t>
            </a:r>
            <a:endParaRPr lang="en-US" b="1" dirty="0"/>
          </a:p>
          <a:p>
            <a:r>
              <a:rPr lang="en-US" dirty="0"/>
              <a:t> </a:t>
            </a:r>
            <a:r>
              <a:rPr lang="en-US" b="1" dirty="0"/>
              <a:t>Importance:</a:t>
            </a:r>
            <a:r>
              <a:rPr lang="en-US" dirty="0"/>
              <a:t> Allows users to create, manage, and join community events. Enhances engagement and streamlines event planning.</a:t>
            </a:r>
          </a:p>
          <a:p>
            <a:r>
              <a:rPr lang="en-US" b="1" dirty="0"/>
              <a:t>Status:</a:t>
            </a:r>
            <a:r>
              <a:rPr lang="en-US" dirty="0"/>
              <a:t> Completed</a:t>
            </a:r>
          </a:p>
          <a:p>
            <a:endParaRPr lang="en-IN" dirty="0"/>
          </a:p>
        </p:txBody>
      </p:sp>
      <p:sp>
        <p:nvSpPr>
          <p:cNvPr id="4" name="Slide Number Placeholder 3">
            <a:extLst>
              <a:ext uri="{FF2B5EF4-FFF2-40B4-BE49-F238E27FC236}">
                <a16:creationId xmlns:a16="http://schemas.microsoft.com/office/drawing/2014/main" id="{298E145F-0750-DD67-ADF5-8E984850CA17}"/>
              </a:ext>
            </a:extLst>
          </p:cNvPr>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Tree>
    <p:extLst>
      <p:ext uri="{BB962C8B-B14F-4D97-AF65-F5344CB8AC3E}">
        <p14:creationId xmlns:p14="http://schemas.microsoft.com/office/powerpoint/2010/main" val="3074279100"/>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C5C1C5B-DB0F-2608-7AB1-971CB0671F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9222" y="136525"/>
            <a:ext cx="10692887" cy="6014749"/>
          </a:xfrm>
        </p:spPr>
      </p:pic>
      <p:sp>
        <p:nvSpPr>
          <p:cNvPr id="4" name="Slide Number Placeholder 3">
            <a:extLst>
              <a:ext uri="{FF2B5EF4-FFF2-40B4-BE49-F238E27FC236}">
                <a16:creationId xmlns:a16="http://schemas.microsoft.com/office/drawing/2014/main" id="{FD3FF706-7BA6-4933-2A58-7F5AE877B8F8}"/>
              </a:ext>
            </a:extLst>
          </p:cNvPr>
          <p:cNvSpPr>
            <a:spLocks noGrp="1"/>
          </p:cNvSpPr>
          <p:nvPr>
            <p:ph type="sldNum" sz="quarter" idx="12"/>
          </p:nvPr>
        </p:nvSpPr>
        <p:spPr/>
        <p:txBody>
          <a:bodyPr/>
          <a:lstStyle/>
          <a:p>
            <a:pPr>
              <a:defRPr/>
            </a:pPr>
            <a:fld id="{815EC703-C051-410C-8BA1-62752E291E83}" type="slidenum">
              <a:rPr lang="en-US" altLang="en-US" smtClean="0"/>
              <a:pPr>
                <a:defRPr/>
              </a:pPr>
              <a:t>8</a:t>
            </a:fld>
            <a:endParaRPr lang="en-US" altLang="en-US"/>
          </a:p>
        </p:txBody>
      </p:sp>
    </p:spTree>
    <p:extLst>
      <p:ext uri="{BB962C8B-B14F-4D97-AF65-F5344CB8AC3E}">
        <p14:creationId xmlns:p14="http://schemas.microsoft.com/office/powerpoint/2010/main" val="2401429038"/>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2" name="Picture 2" descr="Output image">
            <a:extLst>
              <a:ext uri="{FF2B5EF4-FFF2-40B4-BE49-F238E27FC236}">
                <a16:creationId xmlns:a16="http://schemas.microsoft.com/office/drawing/2014/main" id="{805FBD53-FC5D-7F72-5608-EDAAFFDBA0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800" y="1066876"/>
            <a:ext cx="7666075" cy="4001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9890276"/>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8353</TotalTime>
  <Words>572</Words>
  <Application>Microsoft Office PowerPoint</Application>
  <PresentationFormat>Widescreen</PresentationFormat>
  <Paragraphs>104</Paragraphs>
  <Slides>13</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Cambria</vt:lpstr>
      <vt:lpstr>Times New Roman</vt:lpstr>
      <vt:lpstr>Verdana</vt:lpstr>
      <vt:lpstr>Wingdings</vt:lpstr>
      <vt:lpstr>Office Theme</vt:lpstr>
      <vt:lpstr>BCA CAPSTONE PROJECT (Review III) Vaskparg (Community App) </vt:lpstr>
      <vt:lpstr>Content</vt:lpstr>
      <vt:lpstr>Project Overview</vt:lpstr>
      <vt:lpstr>Module Design</vt:lpstr>
      <vt:lpstr>                     Module Design(Contd)</vt:lpstr>
      <vt:lpstr>PowerPoint Presentation</vt:lpstr>
      <vt:lpstr>               Module Design(Contd) </vt:lpstr>
      <vt:lpstr>PowerPoint Presentation</vt:lpstr>
      <vt:lpstr>Timeline of the Project (Gantt Chart)</vt:lpstr>
      <vt:lpstr>Github Link</vt:lpstr>
      <vt:lpstr>Team Member Contributions</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Rishi Bindal</cp:lastModifiedBy>
  <cp:revision>921</cp:revision>
  <cp:lastPrinted>2018-07-24T06:37:20Z</cp:lastPrinted>
  <dcterms:created xsi:type="dcterms:W3CDTF">2018-06-07T04:06:17Z</dcterms:created>
  <dcterms:modified xsi:type="dcterms:W3CDTF">2025-05-06T04:49:58Z</dcterms:modified>
</cp:coreProperties>
</file>