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Libre Baskerville" panose="020B060402020202020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Ingeniera de Software I </a:t>
            </a: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3adcbc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93adcbc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60a980aa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960a980aa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0a980aa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960a980aa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960a980aa3_0_6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Ingeniera de Software I </a:t>
            </a:r>
            <a:endParaRPr/>
          </a:p>
        </p:txBody>
      </p:sp>
      <p:sp>
        <p:nvSpPr>
          <p:cNvPr id="84" name="Google Shape;84;g960a980aa3_0_6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60a980aa3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36bdee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936bdee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299ce7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e8299ce7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adcbce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93adcbce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36bdee7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936bdee7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4571974"/>
            <a:ext cx="91440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45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d">
  <p:cSld name="BLANK_1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67546" y="643372"/>
            <a:ext cx="80796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937049" y="2852616"/>
            <a:ext cx="21945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882238" y="6484431"/>
            <a:ext cx="496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67544" y="1902581"/>
            <a:ext cx="73449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Char char="»"/>
              <a:defRPr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  <a:defRPr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▫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▫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▫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66" name="Google Shape;66;p13"/>
          <p:cNvCxnSpPr/>
          <p:nvPr/>
        </p:nvCxnSpPr>
        <p:spPr>
          <a:xfrm>
            <a:off x="467547" y="1772816"/>
            <a:ext cx="807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1925707" y="6543225"/>
            <a:ext cx="6195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882238" y="6484431"/>
            <a:ext cx="496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5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467547" y="1772816"/>
            <a:ext cx="807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7"/>
            <a:ext cx="9144000" cy="228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640600" y="2720733"/>
            <a:ext cx="586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640600" y="4497939"/>
            <a:ext cx="5862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1254600"/>
            <a:ext cx="9144000" cy="43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8225" y="2882400"/>
            <a:ext cx="6007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▪"/>
              <a:defRPr sz="3000" i="1">
                <a:solidFill>
                  <a:schemeClr val="dk2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▫"/>
              <a:defRPr sz="3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4"/>
            <a:ext cx="1957200" cy="1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3325" y="2011367"/>
            <a:ext cx="7117200" cy="4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949800"/>
            <a:ext cx="9144000" cy="8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2051567"/>
            <a:ext cx="3994500" cy="4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92275" y="2051567"/>
            <a:ext cx="3994500" cy="4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949800"/>
            <a:ext cx="9144000" cy="8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2059600"/>
            <a:ext cx="2631900" cy="4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23963" y="2059600"/>
            <a:ext cx="2631900" cy="4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5990725" y="2059600"/>
            <a:ext cx="2631900" cy="4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949800"/>
            <a:ext cx="9144000" cy="8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0" y="949800"/>
            <a:ext cx="9144000" cy="8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i="1"/>
            </a:lvl1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5291767"/>
            <a:ext cx="9144000" cy="4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everse">
  <p:cSld name="CAPTION_ONLY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10800000" flipH="1">
            <a:off x="0" y="5758500"/>
            <a:ext cx="9144000" cy="10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7"/>
            <a:ext cx="9144000" cy="52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13325" y="2316167"/>
            <a:ext cx="71172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▪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126693" y="6554700"/>
            <a:ext cx="62685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UNLP- Facultad de Informática - 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4300"/>
              <a:t>PRÁCTICAS</a:t>
            </a:r>
            <a:endParaRPr sz="430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1013325" y="2116000"/>
            <a:ext cx="7117200" cy="4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52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▪"/>
            </a:pPr>
            <a:r>
              <a:rPr lang="es-ES" sz="2760" b="1"/>
              <a:t>Práctica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Salas de Webex según listado que publicaremos. 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4 hrs semanales de consulta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Desarrollo de ejercicios en consultas según cronograma.</a:t>
            </a:r>
            <a:endParaRPr sz="2760" b="1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55" name="Google Shape;155;p23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700"/>
              <a:t>Aprobación de Cursada</a:t>
            </a:r>
            <a:endParaRPr sz="3700"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44025" y="2011375"/>
            <a:ext cx="80502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4610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Parcial con 2 recuperatorios</a:t>
            </a:r>
            <a:endParaRPr sz="2760" b="1"/>
          </a:p>
          <a:p>
            <a:pPr marL="7429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760" b="1"/>
              <a:t>Jueves 28/10</a:t>
            </a:r>
            <a:endParaRPr sz="2760" b="1"/>
          </a:p>
          <a:p>
            <a:pPr marL="7429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760" b="1"/>
              <a:t>Jueves 18/11</a:t>
            </a:r>
            <a:endParaRPr sz="2760" b="1"/>
          </a:p>
          <a:p>
            <a:pPr marL="7429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760" b="1"/>
              <a:t>Jueves 09/12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El parcial se aprueba por temas. Los temas a evaluar son: Redes de Petri, Casos de Uso, Historias de Usuario y Diagramas de Transición de Estados.</a:t>
            </a:r>
            <a:endParaRPr sz="276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60" b="1"/>
          </a:p>
          <a:p>
            <a:pPr marL="68580" lvl="0" indent="0" algn="l" rtl="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2540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»"/>
            </a:pPr>
            <a:r>
              <a:rPr lang="es-ES" sz="4000">
                <a:latin typeface="Libre Baskerville"/>
                <a:ea typeface="Libre Baskerville"/>
                <a:cs typeface="Libre Baskerville"/>
                <a:sym typeface="Libre Baskerville"/>
              </a:rPr>
              <a:t>Aprobación de la materia</a:t>
            </a:r>
            <a:endParaRPr sz="3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3975" y="2011375"/>
            <a:ext cx="83616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270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El</a:t>
            </a:r>
            <a:r>
              <a:rPr lang="es-ES" sz="2000" b="1" i="1"/>
              <a:t> final </a:t>
            </a:r>
            <a:r>
              <a:rPr lang="es-ES" sz="2000"/>
              <a:t>de la materia se aprobará optando entre: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es-ES"/>
              <a:t>1 - Rendir un examen teórico (con  un recuperatorio) durante la cursada</a:t>
            </a:r>
            <a:endParaRPr/>
          </a:p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s-ES"/>
              <a:t>y sacando 6 (seis) o más, e inscribiéndose a una mesa de final</a:t>
            </a:r>
            <a:endParaRPr/>
          </a:p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s-ES"/>
              <a:t>O </a:t>
            </a:r>
            <a:endParaRPr/>
          </a:p>
          <a:p>
            <a:pPr marL="74295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es-ES"/>
              <a:t>2 - Rendir examen escrito en las mesas de final. </a:t>
            </a:r>
            <a:endParaRPr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2540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Char char="»"/>
            </a:pPr>
            <a:r>
              <a:rPr lang="es-ES" sz="4000">
                <a:latin typeface="Libre Baskerville"/>
                <a:ea typeface="Libre Baskerville"/>
                <a:cs typeface="Libre Baskerville"/>
                <a:sym typeface="Libre Baskerville"/>
              </a:rPr>
              <a:t>Aprobación de la materia</a:t>
            </a:r>
            <a:endParaRPr sz="3400"/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3975" y="2011375"/>
            <a:ext cx="83616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270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/>
              <a:t>Los alumnos que elijan la opción  de  examen teórico deben cumplir con las siguientes condiciones:</a:t>
            </a:r>
            <a:endParaRPr/>
          </a:p>
          <a:p>
            <a:pPr marL="497205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/>
              <a:t>Realizar el 100%  de las autoevaluaciones de cada tema de teoría.</a:t>
            </a:r>
            <a:endParaRPr/>
          </a:p>
          <a:p>
            <a:pPr marL="497205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/>
              <a:t>Presentarse a rendir el examen teórico en alguna de las instancias.</a:t>
            </a:r>
            <a:endParaRPr/>
          </a:p>
          <a:p>
            <a:pPr marL="497205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/>
              <a:t>Inscribirse en una mesa de final en el término de NO más de 1 año de finalizada la cursada según el calendario académico, transcurrido el cual la aprobación NO tendrá más validez.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325050" y="473050"/>
            <a:ext cx="8493900" cy="6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»"/>
            </a:pPr>
            <a:r>
              <a:rPr lang="es-ES" sz="2800">
                <a:solidFill>
                  <a:srgbClr val="FFFFFF"/>
                </a:solidFill>
              </a:rPr>
              <a:t>Materia Semestral correspondiente a 2do. Año de </a:t>
            </a:r>
            <a:endParaRPr sz="2800">
              <a:solidFill>
                <a:srgbClr val="FFFFFF"/>
              </a:solidFill>
            </a:endParaRPr>
          </a:p>
          <a:p>
            <a:pPr marL="68580" lvl="0" indent="-6858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s-ES" sz="2800">
                <a:solidFill>
                  <a:srgbClr val="FFFFFF"/>
                </a:solidFill>
              </a:rPr>
              <a:t>Lic. en Sistemas (Plan 2007/2011/2015)</a:t>
            </a:r>
            <a:endParaRPr>
              <a:solidFill>
                <a:srgbClr val="FFFFFF"/>
              </a:solidFill>
            </a:endParaRPr>
          </a:p>
          <a:p>
            <a:pPr marL="3429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>
                <a:solidFill>
                  <a:srgbClr val="FFFFFF"/>
                </a:solidFill>
              </a:rPr>
              <a:t>Lic. en Informática (Plan 2007/2011/2015)</a:t>
            </a:r>
            <a:endParaRPr>
              <a:solidFill>
                <a:srgbClr val="FFFFFF"/>
              </a:solidFill>
            </a:endParaRPr>
          </a:p>
          <a:p>
            <a:pPr marL="3429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>
                <a:solidFill>
                  <a:srgbClr val="FFFFFF"/>
                </a:solidFill>
              </a:rPr>
              <a:t>Analista Programador Universitario (Plan 2007/2011/2015)</a:t>
            </a:r>
            <a:endParaRPr>
              <a:solidFill>
                <a:srgbClr val="FFFFFF"/>
              </a:solidFill>
            </a:endParaRPr>
          </a:p>
          <a:p>
            <a:pPr marL="3429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>
                <a:solidFill>
                  <a:srgbClr val="FFFFFF"/>
                </a:solidFill>
              </a:rPr>
              <a:t>Analista en TIC (Plan 2017)</a:t>
            </a:r>
            <a:endParaRPr sz="2800">
              <a:solidFill>
                <a:srgbClr val="FFFFFF"/>
              </a:solidFill>
            </a:endParaRPr>
          </a:p>
          <a:p>
            <a:pPr marL="3429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FFFF"/>
              </a:solidFill>
            </a:endParaRPr>
          </a:p>
          <a:p>
            <a:pPr marL="68580" lvl="0" indent="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</a:endParaRPr>
          </a:p>
          <a:p>
            <a:pPr marL="68580" lvl="0" indent="-1778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</a:pPr>
            <a:r>
              <a:rPr lang="es-ES" sz="2800">
                <a:solidFill>
                  <a:srgbClr val="000000"/>
                </a:solidFill>
              </a:rPr>
              <a:t>Correlativa:</a:t>
            </a:r>
            <a:endParaRPr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▫"/>
            </a:pPr>
            <a:r>
              <a:rPr lang="es-ES" sz="2800">
                <a:solidFill>
                  <a:srgbClr val="000000"/>
                </a:solidFill>
              </a:rPr>
              <a:t>Taller de Programación</a:t>
            </a:r>
            <a:endParaRPr>
              <a:solidFill>
                <a:srgbClr val="000000"/>
              </a:solidFill>
            </a:endParaRPr>
          </a:p>
          <a:p>
            <a:pPr marL="68580" lvl="0" indent="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806850" y="0"/>
            <a:ext cx="75687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3400"/>
              <a:t>Contenidos genéricos a desarrollar </a:t>
            </a:r>
            <a:endParaRPr sz="2200"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013325" y="2011367"/>
            <a:ext cx="71172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es-ES" sz="2800"/>
              <a:t>Conceptos de Ingeniería de software.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es-ES" sz="2800"/>
              <a:t>Requerimientos.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es-ES" sz="2800"/>
              <a:t>Modelos de proceso.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▫"/>
            </a:pPr>
            <a:r>
              <a:rPr lang="es-ES" sz="2800"/>
              <a:t>Calidad de software.</a:t>
            </a:r>
            <a:endParaRPr/>
          </a:p>
          <a:p>
            <a:pPr marL="68580" lvl="0" indent="0" algn="l" rtl="0">
              <a:spcBef>
                <a:spcPts val="28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80075" y="231350"/>
            <a:ext cx="8692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2286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Char char="»"/>
            </a:pPr>
            <a:r>
              <a:rPr lang="es-ES" sz="3600">
                <a:latin typeface="Libre Baskerville"/>
                <a:ea typeface="Libre Baskerville"/>
                <a:cs typeface="Libre Baskerville"/>
                <a:sym typeface="Libre Baskerville"/>
              </a:rPr>
              <a:t>Bibliografía general de la materia</a:t>
            </a:r>
            <a:endParaRPr sz="3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220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1013325" y="2011367"/>
            <a:ext cx="71172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/>
              <a:t>Pfleeger Shari Lawrence. Software Engineering. Theory and practice. Prentice Hall.</a:t>
            </a:r>
            <a:endParaRPr sz="2800"/>
          </a:p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endParaRPr sz="2800"/>
          </a:p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/>
              <a:t>Sommerville Ian. Software Engineering. Addison Wesley.</a:t>
            </a:r>
            <a:endParaRPr sz="2800"/>
          </a:p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SzPts val="2800"/>
              <a:buChar char="»"/>
            </a:pPr>
            <a:endParaRPr sz="2800"/>
          </a:p>
          <a:p>
            <a:pPr marL="68580" lvl="0" indent="-1778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/>
              <a:t>Pressman Roger. Ingeniería de Software. Un enfoque práctico. Mc Graw Hill.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4300"/>
              <a:t>TURNOS</a:t>
            </a:r>
            <a:endParaRPr sz="43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1013325" y="2011367"/>
            <a:ext cx="71172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Turno 1</a:t>
            </a:r>
            <a:r>
              <a:rPr lang="es-ES" sz="2960"/>
              <a:t> </a:t>
            </a:r>
            <a:endParaRPr sz="1295"/>
          </a:p>
          <a:p>
            <a:pPr marL="114300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▫"/>
            </a:pPr>
            <a:r>
              <a:rPr lang="es-ES" sz="1480"/>
              <a:t>TEORIA: LUNES 10hs –  Marcos</a:t>
            </a:r>
            <a:endParaRPr sz="1110"/>
          </a:p>
          <a:p>
            <a:pPr marL="114300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▫"/>
            </a:pPr>
            <a:r>
              <a:rPr lang="es-ES" sz="1480"/>
              <a:t>PRACTICA: LUNES 08hs a 10hs  y MIERCOLES 8hs a 10hs </a:t>
            </a:r>
            <a:br>
              <a:rPr lang="es-ES" sz="1480"/>
            </a:br>
            <a:r>
              <a:rPr lang="es-ES" sz="1480"/>
              <a:t>Cesar y Franco</a:t>
            </a:r>
            <a:endParaRPr sz="1110"/>
          </a:p>
          <a:p>
            <a:pPr marL="68580" lvl="0" indent="-187959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Turno 2</a:t>
            </a:r>
            <a:r>
              <a:rPr lang="es-ES" sz="2960"/>
              <a:t> </a:t>
            </a:r>
            <a:endParaRPr sz="1295"/>
          </a:p>
          <a:p>
            <a:pPr marL="114300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▫"/>
            </a:pPr>
            <a:r>
              <a:rPr lang="es-ES" sz="1480"/>
              <a:t>TEORIA: MIERCOLES 15hs  –  Alejandro</a:t>
            </a:r>
            <a:endParaRPr sz="1110"/>
          </a:p>
          <a:p>
            <a:pPr marL="114300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▫"/>
            </a:pPr>
            <a:r>
              <a:rPr lang="es-ES" sz="1480"/>
              <a:t>PRACTICA: LUNES 08hs a 10hs y MIERCOLES 8hs a 10hs Cesar y Franco</a:t>
            </a:r>
            <a:endParaRPr sz="1110"/>
          </a:p>
          <a:p>
            <a:pPr marL="68580" lvl="0" indent="-187959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Turno 3</a:t>
            </a:r>
            <a:r>
              <a:rPr lang="es-ES" sz="2960"/>
              <a:t> </a:t>
            </a:r>
            <a:endParaRPr sz="1295"/>
          </a:p>
          <a:p>
            <a:pPr marL="114300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▫"/>
            </a:pPr>
            <a:r>
              <a:rPr lang="es-ES" sz="1480"/>
              <a:t>TEORIA: JUEVES 17hs –  Silvia</a:t>
            </a:r>
            <a:endParaRPr sz="1110"/>
          </a:p>
          <a:p>
            <a:pPr marL="1143000" lvl="2" indent="-228600" algn="l" rtl="0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Char char="▫"/>
            </a:pPr>
            <a:r>
              <a:rPr lang="es-ES" sz="1480"/>
              <a:t>PRACTICA: MARTES 19hs a 21hs  y VIERNES 15:30hs a 17:30hs  Virgina y Emanuel</a:t>
            </a:r>
            <a:endParaRPr sz="1110"/>
          </a:p>
          <a:p>
            <a:pPr marL="742950" lvl="1" indent="-1682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68580" lvl="0" indent="-1174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Char char="▪"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4300"/>
              <a:t>TEORÍAS</a:t>
            </a:r>
            <a:endParaRPr sz="430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013325" y="2011367"/>
            <a:ext cx="71172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Se subirán los días Viernes </a:t>
            </a:r>
            <a:endParaRPr sz="2960" b="1"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0" b="1"/>
          </a:p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Se dispondrá de un ppt y un audio/video explicativo</a:t>
            </a:r>
            <a:endParaRPr sz="2960" b="1"/>
          </a:p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endParaRPr sz="2960" b="1"/>
          </a:p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Consultas de teoría y seguimiento de la asignatura en las fechas pautadas en el cronograma cada 15 días</a:t>
            </a:r>
            <a:endParaRPr sz="2960" b="1"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0" b="1"/>
          </a:p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Autoevaluaciones semanales</a:t>
            </a:r>
            <a:endParaRPr sz="2960" b="1"/>
          </a:p>
          <a:p>
            <a:pPr marL="742950" lvl="1" indent="-1682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68580" lvl="0" indent="-1174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Char char="▪"/>
            </a:pP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4300"/>
              <a:t>TEORÍAS</a:t>
            </a:r>
            <a:endParaRPr sz="43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26725" y="2011375"/>
            <a:ext cx="90174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Todo el material de teoría se subirá en Moodle.</a:t>
            </a:r>
            <a:endParaRPr sz="2960" b="1"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60" b="1"/>
          </a:p>
          <a:p>
            <a:pPr marL="68580" lvl="0" indent="-1879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60"/>
              <a:buChar char="▪"/>
            </a:pPr>
            <a:r>
              <a:rPr lang="es-ES" sz="2960" b="1"/>
              <a:t>La vía de contacto con los profesores (Silvia, Alejandro,  Marcos) será por el Correo interno de Moodle </a:t>
            </a:r>
            <a:endParaRPr sz="2960" b="1"/>
          </a:p>
          <a:p>
            <a:pPr marL="742950" lvl="1" indent="-1682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  <a:p>
            <a:pPr marL="68580" lvl="0" indent="-11747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Char char="▪"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41369"/>
          <a:stretch/>
        </p:blipFill>
        <p:spPr>
          <a:xfrm>
            <a:off x="1624350" y="4672471"/>
            <a:ext cx="6710624" cy="16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 rot="-8637756">
            <a:off x="7539205" y="4976735"/>
            <a:ext cx="503813" cy="7407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894825" y="4600450"/>
            <a:ext cx="607200" cy="5247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4300"/>
              <a:t>PRÁCTICAS</a:t>
            </a:r>
            <a:endParaRPr sz="43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126725" y="2011375"/>
            <a:ext cx="88878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52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▪"/>
            </a:pPr>
            <a:r>
              <a:rPr lang="es-ES" sz="2760" b="1"/>
              <a:t> Inscripción en Turnos. 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Desde Jueves 19/08 - 21 hs hasta el domingo 22/08 - 23:59 hs.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Estará disponible en Moodle.</a:t>
            </a:r>
            <a:endParaRPr sz="2760" b="1"/>
          </a:p>
          <a:p>
            <a:pPr marL="342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s-ES" sz="4300"/>
              <a:t>PRÁCTICAS</a:t>
            </a:r>
            <a:endParaRPr sz="43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38389" y="6333200"/>
            <a:ext cx="910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495000" y="2011375"/>
            <a:ext cx="85107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752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▪"/>
            </a:pPr>
            <a:r>
              <a:rPr lang="es-ES" sz="2760" b="1"/>
              <a:t> Información en Moodle. 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Cronograma práctico. Importante estar atentos y que todos lo respetemos.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Modalidad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Explicaciones en videos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Enunciados de prácticas.</a:t>
            </a:r>
            <a:endParaRPr sz="2760" b="1"/>
          </a:p>
          <a:p>
            <a:pPr marL="742950" lvl="1" indent="-4610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▫"/>
            </a:pPr>
            <a:r>
              <a:rPr lang="es-ES" sz="2760" b="1"/>
              <a:t>	Consultas por mensajería de Moodle sólo a los JTPs (Ma. Virginia Ainchil, Franco Ronchetti, Cesar Estrebou, Emanuel Nucilli)</a:t>
            </a:r>
            <a:endParaRPr sz="2200"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126736" y="6554697"/>
            <a:ext cx="16161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 2021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8A0A36"/>
      </a:accent1>
      <a:accent2>
        <a:srgbClr val="610323"/>
      </a:accent2>
      <a:accent3>
        <a:srgbClr val="AFB4BD"/>
      </a:accent3>
      <a:accent4>
        <a:srgbClr val="DCE1E9"/>
      </a:accent4>
      <a:accent5>
        <a:srgbClr val="C35A39"/>
      </a:accent5>
      <a:accent6>
        <a:srgbClr val="EB9D7A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Presentación en pantalla (4:3)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Montserrat</vt:lpstr>
      <vt:lpstr>Arial</vt:lpstr>
      <vt:lpstr>Libre Baskerville</vt:lpstr>
      <vt:lpstr>Nerissa template</vt:lpstr>
      <vt:lpstr>Ingeniería de Software I </vt:lpstr>
      <vt:lpstr>Presentación de PowerPoint</vt:lpstr>
      <vt:lpstr>Contenidos genéricos a desarrollar </vt:lpstr>
      <vt:lpstr>Bibliografía general de la materia </vt:lpstr>
      <vt:lpstr>TURNOS</vt:lpstr>
      <vt:lpstr>TEORÍAS</vt:lpstr>
      <vt:lpstr>TEORÍAS</vt:lpstr>
      <vt:lpstr>PRÁCTICAS</vt:lpstr>
      <vt:lpstr>PRÁCTICAS</vt:lpstr>
      <vt:lpstr>PRÁCTICAS</vt:lpstr>
      <vt:lpstr>Aprobación de Cursada</vt:lpstr>
      <vt:lpstr>Aprobación de la materia</vt:lpstr>
      <vt:lpstr>Aprobación de la materia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Usuario</dc:creator>
  <cp:lastModifiedBy>Usuario</cp:lastModifiedBy>
  <cp:revision>1</cp:revision>
  <dcterms:modified xsi:type="dcterms:W3CDTF">2021-08-19T22:08:51Z</dcterms:modified>
</cp:coreProperties>
</file>