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4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5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6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7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theme/theme8.xml" ContentType="application/vnd.openxmlformats-officedocument.theme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9.xml" ContentType="application/vnd.openxmlformats-officedocument.theme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92" r:id="rId2"/>
    <p:sldMasterId id="2147483711" r:id="rId3"/>
    <p:sldMasterId id="2147483730" r:id="rId4"/>
    <p:sldMasterId id="2147483749" r:id="rId5"/>
    <p:sldMasterId id="2147483767" r:id="rId6"/>
    <p:sldMasterId id="2147483787" r:id="rId7"/>
    <p:sldMasterId id="2147483806" r:id="rId8"/>
    <p:sldMasterId id="2147483825" r:id="rId9"/>
    <p:sldMasterId id="2147483844" r:id="rId10"/>
  </p:sldMasterIdLst>
  <p:notesMasterIdLst>
    <p:notesMasterId r:id="rId62"/>
  </p:notesMasterIdLst>
  <p:sldIdLst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80" r:id="rId32"/>
    <p:sldId id="279" r:id="rId33"/>
    <p:sldId id="281" r:id="rId34"/>
    <p:sldId id="282" r:id="rId35"/>
    <p:sldId id="283" r:id="rId36"/>
    <p:sldId id="284" r:id="rId37"/>
    <p:sldId id="319" r:id="rId38"/>
    <p:sldId id="285" r:id="rId39"/>
    <p:sldId id="286" r:id="rId40"/>
    <p:sldId id="287" r:id="rId41"/>
    <p:sldId id="288" r:id="rId42"/>
    <p:sldId id="289" r:id="rId43"/>
    <p:sldId id="290" r:id="rId44"/>
    <p:sldId id="318" r:id="rId45"/>
    <p:sldId id="312" r:id="rId46"/>
    <p:sldId id="313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  <p:sldId id="320" r:id="rId60"/>
    <p:sldId id="303" r:id="rId61"/>
  </p:sldIdLst>
  <p:sldSz cx="9144000" cy="6858000" type="overhead"/>
  <p:notesSz cx="9144000" cy="6858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63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1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745CF-9E7B-4BED-99E6-606C36CDA465}" type="datetimeFigureOut">
              <a:rPr lang="es-AR" smtClean="0"/>
              <a:t>1/9/2021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57470-31EB-48A3-AE58-3823B97260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49735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AR" dirty="0"/>
              <a:t>2018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/>
              <a:t>Facultad de Informática UNLP</a:t>
            </a:r>
          </a:p>
        </p:txBody>
      </p:sp>
      <p:sp>
        <p:nvSpPr>
          <p:cNvPr id="7" name="6 Marcador de encabezado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ES" dirty="0"/>
              <a:t>Ingeniería de Software I </a:t>
            </a:r>
          </a:p>
        </p:txBody>
      </p:sp>
    </p:spTree>
    <p:extLst>
      <p:ext uri="{BB962C8B-B14F-4D97-AF65-F5344CB8AC3E}">
        <p14:creationId xmlns:p14="http://schemas.microsoft.com/office/powerpoint/2010/main" val="1073684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7492" y="1998135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08498" y="1998135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37049" y="2852616"/>
            <a:ext cx="2194560" cy="1048573"/>
          </a:xfrm>
          <a:ln>
            <a:noFill/>
          </a:ln>
        </p:spPr>
        <p:txBody>
          <a:bodyPr/>
          <a:lstStyle/>
          <a:p>
            <a:fld id="{8F38C080-1A7F-4BA3-AF46-78BE0AC0B029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17 CuadroTexto"/>
          <p:cNvSpPr txBox="1"/>
          <p:nvPr/>
        </p:nvSpPr>
        <p:spPr>
          <a:xfrm>
            <a:off x="3882239" y="6484432"/>
            <a:ext cx="496771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825" dirty="0">
                <a:solidFill>
                  <a:prstClr val="black">
                    <a:tint val="75000"/>
                    <a:alpha val="60000"/>
                  </a:prstClr>
                </a:solidFill>
                <a:latin typeface="Arial" charset="0"/>
              </a:rPr>
              <a:t>Fuente:</a:t>
            </a:r>
            <a:endParaRPr lang="es-AR" sz="825" dirty="0">
              <a:solidFill>
                <a:srgbClr val="C5D1D7"/>
              </a:solidFill>
            </a:endParaRPr>
          </a:p>
        </p:txBody>
      </p:sp>
      <p:sp>
        <p:nvSpPr>
          <p:cNvPr id="11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4463989" y="6509541"/>
            <a:ext cx="1621886" cy="305415"/>
          </a:xfr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825" b="0" i="0" kern="1200" dirty="0" smtClean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>
              <a:buNone/>
              <a:defRPr sz="1050"/>
            </a:lvl2pPr>
            <a:lvl3pPr>
              <a:buNone/>
              <a:defRPr sz="1050"/>
            </a:lvl3pPr>
            <a:lvl4pPr>
              <a:buNone/>
              <a:defRPr sz="1050"/>
            </a:lvl4pPr>
            <a:lvl5pPr>
              <a:buNone/>
              <a:defRPr sz="105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0"/>
          </p:nvPr>
        </p:nvSpPr>
        <p:spPr>
          <a:xfrm>
            <a:off x="2174211" y="6511630"/>
            <a:ext cx="619492" cy="256089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6739" y="6554697"/>
            <a:ext cx="1962493" cy="213022"/>
          </a:xfrm>
          <a:prstGeom prst="rect">
            <a:avLst/>
          </a:prstGeom>
        </p:spPr>
        <p:txBody>
          <a:bodyPr/>
          <a:lstStyle/>
          <a:p>
            <a:r>
              <a:rPr lang="sv-SE" dirty="0" smtClean="0"/>
              <a:t>Ingeniería de Software I  2021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0678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4" name="Rectangle 10"/>
          <p:cNvSpPr/>
          <p:nvPr/>
        </p:nvSpPr>
        <p:spPr>
          <a:xfrm>
            <a:off x="0" y="4646617"/>
            <a:ext cx="9144000" cy="2698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 eaLnBrk="1" latinLnBrk="0" hangingPunct="1">
              <a:defRPr kumimoji="0" lang="es-ES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5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  <a:prstGeom prst="rect">
            <a:avLst/>
          </a:prstGeom>
        </p:spPr>
        <p:txBody>
          <a:bodyPr anchor="ctr"/>
          <a:lstStyle>
            <a:lvl1pPr algn="l" eaLnBrk="1" latinLnBrk="0" hangingPunct="1">
              <a:defRPr kumimoji="0" lang="es-ES">
                <a:solidFill>
                  <a:srgbClr val="A0A0A0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  <a:extLst/>
          </a:lstStyle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AR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4" y="6477000"/>
            <a:ext cx="1020763" cy="304800"/>
          </a:xfrm>
        </p:spPr>
        <p:txBody>
          <a:bodyPr/>
          <a:lstStyle>
            <a:lvl1pPr>
              <a:defRPr/>
            </a:lvl1pPr>
            <a:extLst/>
          </a:lstStyle>
          <a:p>
            <a:fld id="{8F38C080-1A7F-4BA3-AF46-78BE0AC0B02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3164431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81230" y="6459800"/>
            <a:ext cx="3887575" cy="365125"/>
          </a:xfrm>
        </p:spPr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3333" y="6451618"/>
            <a:ext cx="3143245" cy="357191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/>
              <a:t>Fuente:</a:t>
            </a:r>
            <a:endParaRPr lang="es-A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22959" y="1845735"/>
            <a:ext cx="75438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9090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8592-A6F7-42BC-86CF-9E17C70547D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rmal con fuen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467553" y="643373"/>
            <a:ext cx="8079581" cy="1129444"/>
          </a:xfrm>
          <a:ln>
            <a:noFill/>
          </a:ln>
          <a:effectLst/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37049" y="2852626"/>
            <a:ext cx="2194560" cy="1048573"/>
          </a:xfrm>
          <a:ln>
            <a:noFill/>
          </a:ln>
        </p:spPr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‹Nº›</a:t>
            </a:fld>
            <a:endParaRPr lang="es-AR" dirty="0"/>
          </a:p>
        </p:txBody>
      </p:sp>
      <p:sp>
        <p:nvSpPr>
          <p:cNvPr id="7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4463989" y="6509550"/>
            <a:ext cx="1621886" cy="305415"/>
          </a:xfr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825" b="0" i="0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sz="1050"/>
            </a:lvl2pPr>
            <a:lvl3pPr>
              <a:buNone/>
              <a:defRPr sz="1050"/>
            </a:lvl3pPr>
            <a:lvl4pPr>
              <a:buNone/>
              <a:defRPr sz="1050"/>
            </a:lvl4pPr>
            <a:lvl5pPr>
              <a:buNone/>
              <a:defRPr sz="105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6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1902582"/>
            <a:ext cx="7344816" cy="4478753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s-AR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925706" y="6543236"/>
            <a:ext cx="619492" cy="256089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rgbClr val="C00000"/>
                </a:solidFill>
                <a:latin typeface="+mn-lt"/>
              </a:defRPr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6739" y="6554697"/>
            <a:ext cx="1616175" cy="213016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rgbClr val="C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AR" dirty="0"/>
          </a:p>
        </p:txBody>
      </p:sp>
      <p:sp>
        <p:nvSpPr>
          <p:cNvPr id="11" name="17 CuadroTexto"/>
          <p:cNvSpPr txBox="1"/>
          <p:nvPr userDrawn="1"/>
        </p:nvSpPr>
        <p:spPr>
          <a:xfrm>
            <a:off x="3882244" y="6484441"/>
            <a:ext cx="496771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825" b="0" i="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Fuente:</a:t>
            </a:r>
            <a:endParaRPr lang="es-AR" sz="825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15" name="Conector recto 12"/>
          <p:cNvCxnSpPr/>
          <p:nvPr userDrawn="1"/>
        </p:nvCxnSpPr>
        <p:spPr>
          <a:xfrm>
            <a:off x="467553" y="1772816"/>
            <a:ext cx="8079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67288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ormal con fuen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467553" y="643373"/>
            <a:ext cx="8079581" cy="1129444"/>
          </a:xfrm>
          <a:ln>
            <a:noFill/>
          </a:ln>
          <a:effectLst/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37049" y="2852626"/>
            <a:ext cx="2194560" cy="1048573"/>
          </a:xfrm>
          <a:ln>
            <a:noFill/>
          </a:ln>
        </p:spPr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‹Nº›</a:t>
            </a:fld>
            <a:endParaRPr lang="es-AR" dirty="0"/>
          </a:p>
        </p:txBody>
      </p:sp>
      <p:sp>
        <p:nvSpPr>
          <p:cNvPr id="7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4463989" y="6509550"/>
            <a:ext cx="1621886" cy="305415"/>
          </a:xfr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825" b="0" i="0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sz="1050"/>
            </a:lvl2pPr>
            <a:lvl3pPr>
              <a:buNone/>
              <a:defRPr sz="1050"/>
            </a:lvl3pPr>
            <a:lvl4pPr>
              <a:buNone/>
              <a:defRPr sz="1050"/>
            </a:lvl4pPr>
            <a:lvl5pPr>
              <a:buNone/>
              <a:defRPr sz="105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6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1902582"/>
            <a:ext cx="7344816" cy="4478753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s-AR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925706" y="6543236"/>
            <a:ext cx="619492" cy="256089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rgbClr val="C00000"/>
                </a:solidFill>
                <a:latin typeface="+mn-lt"/>
              </a:defRPr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6739" y="6554697"/>
            <a:ext cx="1616175" cy="213016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rgbClr val="C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AR" dirty="0"/>
          </a:p>
        </p:txBody>
      </p:sp>
      <p:cxnSp>
        <p:nvCxnSpPr>
          <p:cNvPr id="15" name="Conector recto 12"/>
          <p:cNvCxnSpPr/>
          <p:nvPr userDrawn="1"/>
        </p:nvCxnSpPr>
        <p:spPr>
          <a:xfrm>
            <a:off x="467553" y="1772816"/>
            <a:ext cx="8079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67288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6000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26736" y="6554711"/>
            <a:ext cx="2501048" cy="303303"/>
          </a:xfrm>
        </p:spPr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</p:spTree>
  </p:cSld>
  <p:clrMapOvr>
    <a:masterClrMapping/>
  </p:clrMapOvr>
  <p:transition spd="med"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90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8592-A6F7-42BC-86CF-9E17C70547D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309622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3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91" y="4243846"/>
            <a:ext cx="2307831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9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6833787" y="2590079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0251" y="2733710"/>
            <a:ext cx="6108101" cy="1373071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0251" y="4394058"/>
            <a:ext cx="6108101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3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latinLnBrk="0">
              <a:defRPr lang="es-ES" sz="2400"/>
            </a:lvl1pPr>
            <a:lvl2pPr latinLnBrk="0">
              <a:defRPr lang="es-ES" sz="2000"/>
            </a:lvl2pPr>
            <a:lvl3pPr latinLnBrk="0">
              <a:defRPr lang="es-ES" sz="1800"/>
            </a:lvl3pPr>
            <a:lvl4pPr latinLnBrk="0">
              <a:defRPr lang="es-ES" sz="1600"/>
            </a:lvl4pPr>
            <a:lvl5pPr latinLnBrk="0">
              <a:defRPr lang="es-ES"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86907"/>
            <a:ext cx="7828359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2"/>
            <a:ext cx="1202248" cy="144271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7939371" y="2726267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4" y="2869895"/>
            <a:ext cx="7210395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10244" y="4232189"/>
            <a:ext cx="7210395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47102" y="2869912"/>
            <a:ext cx="865613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510250" y="2336874"/>
            <a:ext cx="3523769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4195594" y="2336874"/>
            <a:ext cx="3525044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251520" y="268992"/>
            <a:ext cx="8229600" cy="58243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38C080-1A7F-4BA3-AF46-78BE0AC0B02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6064376"/>
      </p:ext>
    </p:extLst>
  </p:cSld>
  <p:clrMapOvr>
    <a:masterClrMapping/>
  </p:clrMapOvr>
  <p:transition spd="med"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50" y="753248"/>
            <a:ext cx="7210397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79770" y="2336891"/>
            <a:ext cx="3354245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10244" y="3030025"/>
            <a:ext cx="3523766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365118" y="2336874"/>
            <a:ext cx="3355521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4195594" y="3030025"/>
            <a:ext cx="3525044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3514385" y="2336881"/>
            <a:ext cx="4206252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51" y="2336879"/>
            <a:ext cx="284255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52" y="753228"/>
            <a:ext cx="7210393" cy="1080939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3651260" y="2336875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2" y="2336880"/>
            <a:ext cx="2907192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928629"/>
            <a:ext cx="7828359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" y="4567989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7939371" y="4567989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4" y="4711633"/>
            <a:ext cx="7210394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510244" y="609615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9" y="5169601"/>
            <a:ext cx="7210397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047102" y="4711327"/>
            <a:ext cx="865613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928629"/>
            <a:ext cx="7828359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" y="4567989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7939371" y="4567989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1" y="609598"/>
            <a:ext cx="7210394" cy="359275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4" y="4711632"/>
            <a:ext cx="7210394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047102" y="4711632"/>
            <a:ext cx="865613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928629"/>
            <a:ext cx="7828359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1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4" y="4567989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7939371" y="4567989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92" y="609615"/>
            <a:ext cx="6539158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4" y="4711632"/>
            <a:ext cx="7210394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047102" y="4709943"/>
            <a:ext cx="865613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Cuadro de texto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928629"/>
            <a:ext cx="7828359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" y="4567989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7939371" y="4567989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9" y="4711633"/>
            <a:ext cx="7210397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50" y="5300167"/>
            <a:ext cx="7210397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047102" y="4709943"/>
            <a:ext cx="865613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501916" y="753228"/>
            <a:ext cx="7218720" cy="108093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495709" y="2336874"/>
            <a:ext cx="2302526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510251" y="3022692"/>
            <a:ext cx="2287277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2967019" y="2336874"/>
            <a:ext cx="2297430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2959103" y="3022692"/>
            <a:ext cx="229743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5418127" y="2336874"/>
            <a:ext cx="2302519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5418127" y="3022692"/>
            <a:ext cx="2302519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3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3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925706" y="6543225"/>
            <a:ext cx="619492" cy="256089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C080-1A7F-4BA3-AF46-78BE0AC0B029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73384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510244" y="753228"/>
            <a:ext cx="7210395" cy="108093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10249" y="4297503"/>
            <a:ext cx="2287279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51024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510249" y="4873766"/>
            <a:ext cx="2287279" cy="106242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2958098" y="4873765"/>
            <a:ext cx="2300473" cy="106242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5423019" y="4297503"/>
            <a:ext cx="2297629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542301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5448783" y="2040438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7200786" y="5543446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510241" y="609615"/>
            <a:ext cx="6652503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5105344" y="5936204"/>
            <a:ext cx="2057400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10243" y="5936206"/>
            <a:ext cx="4595104" cy="365125"/>
          </a:xfrm>
        </p:spPr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573173" y="5398651"/>
            <a:ext cx="865613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81231" y="6459803"/>
            <a:ext cx="3887575" cy="365125"/>
          </a:xfrm>
        </p:spPr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3334" y="6451618"/>
            <a:ext cx="3143245" cy="357191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/>
              <a:t>Fuente:</a:t>
            </a:r>
            <a:endParaRPr lang="es-A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22959" y="1845735"/>
            <a:ext cx="75438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9090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3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91" y="4243846"/>
            <a:ext cx="2307831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9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6833787" y="2590079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0254" y="2733710"/>
            <a:ext cx="6108101" cy="1373071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0254" y="4394063"/>
            <a:ext cx="6108101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3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86907"/>
            <a:ext cx="7828359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2"/>
            <a:ext cx="1202248" cy="144271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7939371" y="2726267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4" y="2869895"/>
            <a:ext cx="7210395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10244" y="4232196"/>
            <a:ext cx="7210395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47105" y="2869919"/>
            <a:ext cx="865613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510253" y="2336874"/>
            <a:ext cx="3523769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4195594" y="2336874"/>
            <a:ext cx="3525044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51" y="753252"/>
            <a:ext cx="7210397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79770" y="2336897"/>
            <a:ext cx="3354245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10244" y="3030029"/>
            <a:ext cx="3523766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365118" y="2336874"/>
            <a:ext cx="3355521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4195594" y="3030029"/>
            <a:ext cx="3525044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81224" y="6459788"/>
            <a:ext cx="3887575" cy="365125"/>
          </a:xfrm>
        </p:spPr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C080-1A7F-4BA3-AF46-78BE0AC0B029}" type="slidenum">
              <a:rPr lang="es-AR" smtClean="0"/>
              <a:t>‹Nº›</a:t>
            </a:fld>
            <a:endParaRPr lang="es-AR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3326" y="6451618"/>
            <a:ext cx="3143245" cy="357191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/>
              <a:t>Fuente:</a:t>
            </a:r>
            <a:endParaRPr lang="es-A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22959" y="1845735"/>
            <a:ext cx="75438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7033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3514385" y="2336881"/>
            <a:ext cx="4206252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53" y="2336879"/>
            <a:ext cx="284255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53" y="753228"/>
            <a:ext cx="7210393" cy="1080939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3651263" y="2336875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2" y="2336880"/>
            <a:ext cx="2907192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928629"/>
            <a:ext cx="7828359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" y="4567989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7939371" y="4567989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4" y="4711640"/>
            <a:ext cx="7210394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510244" y="609619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51" y="5169607"/>
            <a:ext cx="7210397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047105" y="4711332"/>
            <a:ext cx="865613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928629"/>
            <a:ext cx="7828359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" y="4567989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7939371" y="4567989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1" y="609598"/>
            <a:ext cx="7210394" cy="359275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4" y="4711639"/>
            <a:ext cx="7210394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047105" y="4711639"/>
            <a:ext cx="865613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928629"/>
            <a:ext cx="7828359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1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4" y="4567989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7939371" y="4567989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92" y="609616"/>
            <a:ext cx="6539158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4" y="4711639"/>
            <a:ext cx="7210394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047105" y="4709948"/>
            <a:ext cx="865613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  <p:sp>
        <p:nvSpPr>
          <p:cNvPr id="16" name="Cuadro de texto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928629"/>
            <a:ext cx="7828359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" y="4567989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7939371" y="4567989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51" y="4711639"/>
            <a:ext cx="7210397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51" y="5300174"/>
            <a:ext cx="7210397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047105" y="4709948"/>
            <a:ext cx="865613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501916" y="753228"/>
            <a:ext cx="7218720" cy="108093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495709" y="2336874"/>
            <a:ext cx="2302526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510254" y="3022693"/>
            <a:ext cx="2287277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2967019" y="2336874"/>
            <a:ext cx="2297430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2959103" y="3022693"/>
            <a:ext cx="229743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5418130" y="2336874"/>
            <a:ext cx="2302519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5418130" y="3022693"/>
            <a:ext cx="2302519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510244" y="753228"/>
            <a:ext cx="7210395" cy="108093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10252" y="4297503"/>
            <a:ext cx="2287279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510252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510252" y="4873766"/>
            <a:ext cx="2287279" cy="106242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2958101" y="4873765"/>
            <a:ext cx="2300473" cy="106242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5423022" y="4297503"/>
            <a:ext cx="2297629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5423021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5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25706" y="6543225"/>
            <a:ext cx="619492" cy="256089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v-SE" dirty="0" smtClean="0"/>
              <a:t>Ingeniería de Software I  2021</a:t>
            </a:r>
            <a:endParaRPr lang="es-A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C080-1A7F-4BA3-AF46-78BE0AC0B02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9384685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5448783" y="2040439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7200789" y="5543451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510241" y="609618"/>
            <a:ext cx="6652503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5105344" y="5936211"/>
            <a:ext cx="2057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10243" y="5936212"/>
            <a:ext cx="4595104" cy="365125"/>
          </a:xfrm>
        </p:spPr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573176" y="5398656"/>
            <a:ext cx="865613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81232" y="6459804"/>
            <a:ext cx="3887575" cy="365125"/>
          </a:xfrm>
        </p:spPr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3335" y="6451618"/>
            <a:ext cx="3143245" cy="357191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/>
              <a:t>Fuente:</a:t>
            </a:r>
            <a:endParaRPr lang="es-A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22959" y="1845735"/>
            <a:ext cx="75438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9090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3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91" y="4243846"/>
            <a:ext cx="2307831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9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6833787" y="2590079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0255" y="2733710"/>
            <a:ext cx="6108101" cy="1373071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0255" y="4394067"/>
            <a:ext cx="6108101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3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86907"/>
            <a:ext cx="7828359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2"/>
            <a:ext cx="1202248" cy="144271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7939371" y="2726267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4" y="2869895"/>
            <a:ext cx="7210395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10244" y="4232200"/>
            <a:ext cx="7210395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47107" y="2869923"/>
            <a:ext cx="865613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510255" y="2336874"/>
            <a:ext cx="3523769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4195594" y="2336874"/>
            <a:ext cx="3525044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52" y="753253"/>
            <a:ext cx="7210397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79770" y="2336902"/>
            <a:ext cx="3354245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10244" y="3030032"/>
            <a:ext cx="3523766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365118" y="2336874"/>
            <a:ext cx="3355521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4195594" y="3030032"/>
            <a:ext cx="3525044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3514385" y="2336881"/>
            <a:ext cx="4206252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53" y="2336879"/>
            <a:ext cx="284255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1925706" y="6543225"/>
            <a:ext cx="619492" cy="256089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C080-1A7F-4BA3-AF46-78BE0AC0B02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24660464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54" y="753228"/>
            <a:ext cx="7210393" cy="1080939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3651265" y="2336875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2" y="2336880"/>
            <a:ext cx="2907192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928629"/>
            <a:ext cx="7828359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" y="4567989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7939371" y="4567989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4" y="4711644"/>
            <a:ext cx="7210394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510244" y="609621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52" y="5169611"/>
            <a:ext cx="7210397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047107" y="4711336"/>
            <a:ext cx="865613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928629"/>
            <a:ext cx="7828359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" y="4567989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7939371" y="4567989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1" y="609598"/>
            <a:ext cx="7210394" cy="359275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4" y="4711643"/>
            <a:ext cx="7210394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047107" y="4711643"/>
            <a:ext cx="865613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928629"/>
            <a:ext cx="7828359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1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4" y="4567989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7939371" y="4567989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92" y="609619"/>
            <a:ext cx="6539158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4" y="4711643"/>
            <a:ext cx="7210394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047107" y="4709952"/>
            <a:ext cx="865613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  <p:sp>
        <p:nvSpPr>
          <p:cNvPr id="16" name="Cuadro de texto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928629"/>
            <a:ext cx="7828359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" y="4567989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7939371" y="4567989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52" y="4711643"/>
            <a:ext cx="7210397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52" y="5300178"/>
            <a:ext cx="7210397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047107" y="4709952"/>
            <a:ext cx="865613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501916" y="753228"/>
            <a:ext cx="7218720" cy="108093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495709" y="2336874"/>
            <a:ext cx="2302526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510255" y="3022696"/>
            <a:ext cx="2287277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2967019" y="2336874"/>
            <a:ext cx="2297430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2959103" y="3022696"/>
            <a:ext cx="229743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5418132" y="2336874"/>
            <a:ext cx="2302519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5418132" y="3022696"/>
            <a:ext cx="2302519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510244" y="753228"/>
            <a:ext cx="7210395" cy="108093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10254" y="4297503"/>
            <a:ext cx="2287279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510254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510254" y="4873766"/>
            <a:ext cx="2287279" cy="106242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2958103" y="4873765"/>
            <a:ext cx="2300473" cy="106242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5423024" y="4297503"/>
            <a:ext cx="2297629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5423023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5448783" y="2040442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7200791" y="5543455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510241" y="609620"/>
            <a:ext cx="6652503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5105344" y="5936215"/>
            <a:ext cx="2057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10243" y="5936216"/>
            <a:ext cx="4595104" cy="365125"/>
          </a:xfrm>
        </p:spPr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573178" y="5398660"/>
            <a:ext cx="865613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81233" y="6459807"/>
            <a:ext cx="3887575" cy="365125"/>
          </a:xfrm>
        </p:spPr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3336" y="6451618"/>
            <a:ext cx="3143245" cy="357191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/>
              <a:t>Fuente:</a:t>
            </a:r>
            <a:endParaRPr lang="es-A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22959" y="1845735"/>
            <a:ext cx="75438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90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3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91" y="4243846"/>
            <a:ext cx="2307831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9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6833787" y="2590079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0246" y="2733710"/>
            <a:ext cx="6108101" cy="1373071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0246" y="4394047"/>
            <a:ext cx="6108101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3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3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91" y="4243846"/>
            <a:ext cx="2307831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9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6833787" y="2590079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0256" y="2733710"/>
            <a:ext cx="6108101" cy="1373071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0256" y="4394071"/>
            <a:ext cx="6108101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3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42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79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86907"/>
            <a:ext cx="7828359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2"/>
            <a:ext cx="1202248" cy="144271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7939371" y="2726267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4" y="2869895"/>
            <a:ext cx="7210395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10244" y="4232204"/>
            <a:ext cx="7210395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47109" y="2869927"/>
            <a:ext cx="865613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510256" y="2336874"/>
            <a:ext cx="3523769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4195594" y="2336874"/>
            <a:ext cx="3525044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3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53" y="753256"/>
            <a:ext cx="7210397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79770" y="2336906"/>
            <a:ext cx="3354245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10244" y="3030033"/>
            <a:ext cx="3523766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365118" y="2336874"/>
            <a:ext cx="3355521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4195594" y="3030033"/>
            <a:ext cx="3525044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4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53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3514385" y="2336881"/>
            <a:ext cx="4206252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56" y="2336879"/>
            <a:ext cx="284255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33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55" y="753228"/>
            <a:ext cx="7210393" cy="1080939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3651267" y="2336875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2" y="2336880"/>
            <a:ext cx="2907192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206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928629"/>
            <a:ext cx="7828359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" y="4567989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7939371" y="4567989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4" y="4711648"/>
            <a:ext cx="7210394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510244" y="609623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53" y="5169615"/>
            <a:ext cx="7210397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047109" y="4711340"/>
            <a:ext cx="865613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06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latinLnBrk="0">
              <a:defRPr lang="es-ES" sz="2400"/>
            </a:lvl1pPr>
            <a:lvl2pPr latinLnBrk="0">
              <a:defRPr lang="es-ES" sz="2000"/>
            </a:lvl2pPr>
            <a:lvl3pPr latinLnBrk="0">
              <a:defRPr lang="es-ES" sz="1800"/>
            </a:lvl3pPr>
            <a:lvl4pPr latinLnBrk="0">
              <a:defRPr lang="es-ES" sz="1600"/>
            </a:lvl4pPr>
            <a:lvl5pPr latinLnBrk="0">
              <a:defRPr lang="es-ES"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928629"/>
            <a:ext cx="7828359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" y="4567989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7939371" y="4567989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1" y="609598"/>
            <a:ext cx="7210394" cy="359275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4" y="4711647"/>
            <a:ext cx="7210394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047109" y="4711647"/>
            <a:ext cx="865613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45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928629"/>
            <a:ext cx="7828359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1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4" y="4567989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7939371" y="4567989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92" y="609620"/>
            <a:ext cx="6539158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4" y="4711647"/>
            <a:ext cx="7210394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047109" y="4709956"/>
            <a:ext cx="865613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  <p:sp>
        <p:nvSpPr>
          <p:cNvPr id="16" name="Cuadro de texto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0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928629"/>
            <a:ext cx="7828359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" y="4567989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7939371" y="4567989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53" y="4711647"/>
            <a:ext cx="7210397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53" y="5300182"/>
            <a:ext cx="7210397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047109" y="4709956"/>
            <a:ext cx="865613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6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501916" y="753228"/>
            <a:ext cx="7218720" cy="108093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495709" y="2336874"/>
            <a:ext cx="2302526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510258" y="3022697"/>
            <a:ext cx="2287277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2967019" y="2336874"/>
            <a:ext cx="2297430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2959103" y="3022697"/>
            <a:ext cx="229743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5418134" y="2336874"/>
            <a:ext cx="2302519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5418134" y="3022697"/>
            <a:ext cx="2302519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5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510244" y="753228"/>
            <a:ext cx="7210395" cy="108093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10254" y="4297503"/>
            <a:ext cx="2287279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510254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510254" y="4873766"/>
            <a:ext cx="2287279" cy="106242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2958105" y="4873765"/>
            <a:ext cx="2300473" cy="106242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5423026" y="4297503"/>
            <a:ext cx="2297629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5423025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1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99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5448783" y="2040443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7200793" y="5543459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510241" y="609622"/>
            <a:ext cx="6652503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5105344" y="5936219"/>
            <a:ext cx="2057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10243" y="5936220"/>
            <a:ext cx="4595104" cy="365125"/>
          </a:xfrm>
        </p:spPr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573178" y="5398664"/>
            <a:ext cx="865613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45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86907"/>
            <a:ext cx="7828359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2"/>
            <a:ext cx="1202248" cy="144271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7939371" y="2726267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4" y="2869895"/>
            <a:ext cx="7210395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10244" y="4232180"/>
            <a:ext cx="7210395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47097" y="2869903"/>
            <a:ext cx="865613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510245" y="2336874"/>
            <a:ext cx="3523769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4195594" y="2336874"/>
            <a:ext cx="3525044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482" y="4737548"/>
            <a:ext cx="8085582" cy="613283"/>
          </a:xfrm>
        </p:spPr>
        <p:txBody>
          <a:bodyPr anchor="b">
            <a:noAutofit/>
          </a:bodyPr>
          <a:lstStyle>
            <a:lvl1pPr>
              <a:defRPr sz="3300" b="0">
                <a:solidFill>
                  <a:srgbClr val="C000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0482" y="5487888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C00000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2408436" y="6481096"/>
            <a:ext cx="30861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s-A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514350" y="6481103"/>
            <a:ext cx="1894086" cy="2285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sv-SE" dirty="0" smtClean="0"/>
              <a:t>Ingeniería de Software I  2021</a:t>
            </a:r>
            <a:endParaRPr lang="es-AR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fld id="{8F38C080-1A7F-4BA3-AF46-78BE0AC0B029}" type="slidenum">
              <a:rPr lang="es-AR" smtClean="0"/>
              <a:t>‹Nº›</a:t>
            </a:fld>
            <a:endParaRPr lang="es-AR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" y="-5814"/>
            <a:ext cx="9144000" cy="451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5" y="753237"/>
            <a:ext cx="7210397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79768" y="2336882"/>
            <a:ext cx="3354245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10244" y="3030016"/>
            <a:ext cx="3523766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365118" y="2336874"/>
            <a:ext cx="3355521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4195594" y="3030016"/>
            <a:ext cx="3525044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3514385" y="2336881"/>
            <a:ext cx="4206252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6" y="2336879"/>
            <a:ext cx="284255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7" y="753228"/>
            <a:ext cx="7210393" cy="1080939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3651255" y="2336875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2" y="2336880"/>
            <a:ext cx="2907192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928629"/>
            <a:ext cx="7828359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" y="4567989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7939371" y="4567989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4" y="4711624"/>
            <a:ext cx="7210394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510244" y="609606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4" y="5169591"/>
            <a:ext cx="7210397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047097" y="4711316"/>
            <a:ext cx="865613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928629"/>
            <a:ext cx="7828359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" y="4567989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7939371" y="4567989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1" y="609598"/>
            <a:ext cx="7210394" cy="359275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4" y="4711623"/>
            <a:ext cx="7210394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047097" y="4711623"/>
            <a:ext cx="865613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928629"/>
            <a:ext cx="7828359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1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4" y="4567989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7939371" y="4567989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92" y="609604"/>
            <a:ext cx="6539158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4" y="4711623"/>
            <a:ext cx="7210394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047097" y="4709932"/>
            <a:ext cx="865613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Cuadro de texto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928629"/>
            <a:ext cx="7828359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" y="4567989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7939371" y="4567989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4" y="4711623"/>
            <a:ext cx="7210397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5" y="5300158"/>
            <a:ext cx="7210397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047097" y="4709932"/>
            <a:ext cx="865613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501916" y="753228"/>
            <a:ext cx="7218720" cy="108093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495709" y="2336874"/>
            <a:ext cx="2302526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510246" y="3022681"/>
            <a:ext cx="2287277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2967019" y="2336874"/>
            <a:ext cx="2297430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2959103" y="3022681"/>
            <a:ext cx="229743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5418122" y="2336874"/>
            <a:ext cx="2302519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5418122" y="3022681"/>
            <a:ext cx="2302519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6000"/>
            </a:lvl1pPr>
          </a:lstStyle>
          <a:p>
            <a:fld id="{8F38C080-1A7F-4BA3-AF46-78BE0AC0B029}" type="slidenum">
              <a:rPr lang="es-AR" smtClean="0"/>
              <a:t>‹Nº›</a:t>
            </a:fld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1"/>
          </p:nvPr>
        </p:nvSpPr>
        <p:spPr>
          <a:xfrm>
            <a:off x="1925706" y="6543225"/>
            <a:ext cx="619492" cy="2560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1167807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510244" y="753228"/>
            <a:ext cx="7210395" cy="108093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10244" y="4297503"/>
            <a:ext cx="2287279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510244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510244" y="4873766"/>
            <a:ext cx="2287279" cy="106242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2958093" y="4873765"/>
            <a:ext cx="2300473" cy="106242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5423014" y="4297503"/>
            <a:ext cx="2297629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5423013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5448783" y="2040427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7200781" y="5543435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510241" y="609604"/>
            <a:ext cx="6652503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5105344" y="5936195"/>
            <a:ext cx="2057400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10243" y="5936196"/>
            <a:ext cx="4595104" cy="365125"/>
          </a:xfrm>
        </p:spPr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573168" y="5398640"/>
            <a:ext cx="865613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81226" y="6459792"/>
            <a:ext cx="3887575" cy="365125"/>
          </a:xfrm>
        </p:spPr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3329" y="6451618"/>
            <a:ext cx="3143245" cy="357191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/>
              <a:t>Fuente:</a:t>
            </a:r>
            <a:endParaRPr lang="es-A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22959" y="1845735"/>
            <a:ext cx="75438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909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3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91" y="4243846"/>
            <a:ext cx="2307831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9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6833787" y="2590079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0249" y="2733710"/>
            <a:ext cx="6108101" cy="1373071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0249" y="4394054"/>
            <a:ext cx="6108101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2021</a:t>
            </a:r>
            <a:endParaRPr lang="sv-SE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3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2021</a:t>
            </a:r>
            <a:endParaRPr lang="sv-SE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86907"/>
            <a:ext cx="7828359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2"/>
            <a:ext cx="1202248" cy="144271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7939371" y="2726267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4" y="2869895"/>
            <a:ext cx="7210395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10244" y="4232185"/>
            <a:ext cx="7210395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2021</a:t>
            </a:r>
            <a:endParaRPr lang="sv-SE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47100" y="2869908"/>
            <a:ext cx="865613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510248" y="2336874"/>
            <a:ext cx="3523769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4195594" y="2336874"/>
            <a:ext cx="3525044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6" y="753241"/>
            <a:ext cx="7210397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79770" y="2336887"/>
            <a:ext cx="3354245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10244" y="3030020"/>
            <a:ext cx="3523766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365118" y="2336874"/>
            <a:ext cx="3355521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4195594" y="3030020"/>
            <a:ext cx="3525044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cabezado de Secc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2 Imagen">
            <a:extLst>
              <a:ext uri="{FF2B5EF4-FFF2-40B4-BE49-F238E27FC236}">
                <a16:creationId xmlns:a16="http://schemas.microsoft.com/office/drawing/2014/main" id="{D6A88D89-2447-44B5-A34D-D94A17D6B2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" y="-5814"/>
            <a:ext cx="9144000" cy="4514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3538" y="2051019"/>
            <a:ext cx="8085582" cy="613283"/>
          </a:xfrm>
        </p:spPr>
        <p:txBody>
          <a:bodyPr anchor="b">
            <a:noAutofit/>
          </a:bodyPr>
          <a:lstStyle>
            <a:lvl1pPr>
              <a:defRPr sz="5400" b="0">
                <a:solidFill>
                  <a:srgbClr val="C000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3538" y="4359587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C00000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2408436" y="6481096"/>
            <a:ext cx="30861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514350" y="6481102"/>
            <a:ext cx="2113434" cy="3769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sv-SE" dirty="0" smtClean="0"/>
              <a:t>Ingeniería de Software I  2021</a:t>
            </a:r>
            <a:endParaRPr lang="es-E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fld id="{9309AEDA-1D6C-44D3-8BB0-A178BBA71291}" type="slidenum">
              <a:rPr lang="es-ES" smtClean="0">
                <a:solidFill>
                  <a:srgbClr val="C00000">
                    <a:alpha val="25000"/>
                  </a:srgbClr>
                </a:solidFill>
              </a:rPr>
              <a:pPr/>
              <a:t>‹Nº›</a:t>
            </a:fld>
            <a:endParaRPr lang="es-ES" dirty="0">
              <a:solidFill>
                <a:srgbClr val="C00000">
                  <a:alpha val="25000"/>
                </a:srgbClr>
              </a:solidFill>
            </a:endParaRPr>
          </a:p>
        </p:txBody>
      </p:sp>
      <p:pic>
        <p:nvPicPr>
          <p:cNvPr id="8" name="2 Imagen">
            <a:extLst>
              <a:ext uri="{FF2B5EF4-FFF2-40B4-BE49-F238E27FC236}">
                <a16:creationId xmlns:a16="http://schemas.microsoft.com/office/drawing/2014/main" id="{D6A88D89-2447-44B5-A34D-D94A17D6B2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" y="-5814"/>
            <a:ext cx="9144000" cy="451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54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3514385" y="2336881"/>
            <a:ext cx="4206252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9" y="2336879"/>
            <a:ext cx="284255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8" y="753228"/>
            <a:ext cx="7210393" cy="1080939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3651258" y="2336875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2" y="2336880"/>
            <a:ext cx="2907192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928629"/>
            <a:ext cx="7828359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" y="4567989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7939371" y="4567989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4" y="4711629"/>
            <a:ext cx="7210394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510244" y="609610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6" y="5169597"/>
            <a:ext cx="7210397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047100" y="4711323"/>
            <a:ext cx="865613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928629"/>
            <a:ext cx="7828359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" y="4567989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7939371" y="4567989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1" y="609598"/>
            <a:ext cx="7210394" cy="359275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4" y="4711628"/>
            <a:ext cx="7210394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047100" y="4711628"/>
            <a:ext cx="865613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928629"/>
            <a:ext cx="7828359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1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4" y="4567989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7939371" y="4567989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92" y="609607"/>
            <a:ext cx="6539158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4" y="4711628"/>
            <a:ext cx="7210394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047100" y="4709939"/>
            <a:ext cx="865613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  <p:sp>
        <p:nvSpPr>
          <p:cNvPr id="16" name="Cuadro de texto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928629"/>
            <a:ext cx="7828359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" y="4567989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7939371" y="4567989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6" y="4711630"/>
            <a:ext cx="7210397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6" y="5300163"/>
            <a:ext cx="7210397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047100" y="4709939"/>
            <a:ext cx="865613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501916" y="753228"/>
            <a:ext cx="7218720" cy="108093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495709" y="2336874"/>
            <a:ext cx="2302526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510249" y="3022684"/>
            <a:ext cx="2287277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2967019" y="2336874"/>
            <a:ext cx="2297430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2959103" y="3022684"/>
            <a:ext cx="229743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5418125" y="2336874"/>
            <a:ext cx="2302519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5418125" y="3022684"/>
            <a:ext cx="2302519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510244" y="753228"/>
            <a:ext cx="7210395" cy="108093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10247" y="4297503"/>
            <a:ext cx="2287279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510247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510247" y="4873766"/>
            <a:ext cx="2287279" cy="106242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2958096" y="4873765"/>
            <a:ext cx="2300473" cy="106242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5423017" y="4297503"/>
            <a:ext cx="2297629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5423016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5400"/>
            </a:lvl1pPr>
          </a:lstStyle>
          <a:p>
            <a:fld id="{8F38C080-1A7F-4BA3-AF46-78BE0AC0B029}" type="slidenum">
              <a:rPr lang="es-AR" smtClean="0"/>
              <a:t>‹Nº›</a:t>
            </a:fld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1"/>
          </p:nvPr>
        </p:nvSpPr>
        <p:spPr>
          <a:xfrm>
            <a:off x="1925706" y="6543225"/>
            <a:ext cx="619492" cy="2560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3209" y="6569911"/>
            <a:ext cx="2232243" cy="288932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sv-SE" dirty="0" smtClean="0"/>
              <a:t>Ingeniería de Software I  2021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55600695"/>
      </p:ext>
    </p:extLst>
  </p:cSld>
  <p:clrMapOvr>
    <a:masterClrMapping/>
  </p:clrMapOvr>
  <p:transition spd="med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5448783" y="2040430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7200784" y="5543442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510241" y="609608"/>
            <a:ext cx="6652503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5105344" y="5936200"/>
            <a:ext cx="2057400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10243" y="5936202"/>
            <a:ext cx="4595104" cy="365125"/>
          </a:xfrm>
        </p:spPr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573171" y="5398647"/>
            <a:ext cx="865613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81227" y="6459795"/>
            <a:ext cx="3887575" cy="365125"/>
          </a:xfrm>
        </p:spPr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3330" y="6451618"/>
            <a:ext cx="3143245" cy="357191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/>
              <a:t>Fuente:</a:t>
            </a:r>
            <a:endParaRPr lang="es-A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22959" y="1845735"/>
            <a:ext cx="75438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909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3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91" y="4243846"/>
            <a:ext cx="2307831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9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6833787" y="2590079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0250" y="2733710"/>
            <a:ext cx="6108101" cy="1373071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0250" y="4394058"/>
            <a:ext cx="6108101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3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86907"/>
            <a:ext cx="7828359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2"/>
            <a:ext cx="1202248" cy="144271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7939371" y="2726267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4" y="2869895"/>
            <a:ext cx="7210395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10244" y="4232189"/>
            <a:ext cx="7210395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47102" y="2869912"/>
            <a:ext cx="865613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510250" y="2336874"/>
            <a:ext cx="3523769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4195594" y="2336874"/>
            <a:ext cx="3525044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7" y="753244"/>
            <a:ext cx="7210397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79770" y="2336891"/>
            <a:ext cx="3354245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10244" y="3030021"/>
            <a:ext cx="3523766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365118" y="2336874"/>
            <a:ext cx="3355521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4195594" y="3030021"/>
            <a:ext cx="3525044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3514385" y="2336881"/>
            <a:ext cx="4206252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50" y="2336879"/>
            <a:ext cx="284255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 eaLnBrk="1" latinLnBrk="0" hangingPunct="1">
              <a:defRPr kumimoji="0" lang="es-ES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 eaLnBrk="1" latinLnBrk="0" hangingPunct="1">
              <a:buNone/>
              <a:defRPr kumimoji="0" lang="es-ES"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7" name="Rectangle 15"/>
          <p:cNvSpPr>
            <a:spLocks noGrp="1"/>
          </p:cNvSpPr>
          <p:nvPr>
            <p:ph type="sldNum" sz="quarter" idx="10"/>
          </p:nvPr>
        </p:nvSpPr>
        <p:spPr>
          <a:xfrm>
            <a:off x="6477004" y="6477000"/>
            <a:ext cx="1020763" cy="304800"/>
          </a:xfrm>
        </p:spPr>
        <p:txBody>
          <a:bodyPr/>
          <a:lstStyle>
            <a:lvl1pPr>
              <a:defRPr/>
            </a:lvl1pPr>
          </a:lstStyle>
          <a:p>
            <a:fld id="{8F38C080-1A7F-4BA3-AF46-78BE0AC0B029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2"/>
          </p:nvPr>
        </p:nvSpPr>
        <p:spPr>
          <a:xfrm>
            <a:off x="228600" y="6477000"/>
            <a:ext cx="1600200" cy="304800"/>
          </a:xfrm>
          <a:prstGeom prst="rect">
            <a:avLst/>
          </a:prstGeom>
        </p:spPr>
        <p:txBody>
          <a:bodyPr anchor="ctr"/>
          <a:lstStyle>
            <a:lvl1pPr algn="l" eaLnBrk="1" latinLnBrk="0" hangingPunct="1">
              <a:defRPr kumimoji="0" lang="es-ES">
                <a:solidFill>
                  <a:srgbClr val="A0A0A0"/>
                </a:solidFill>
              </a:defRPr>
            </a:lvl1pPr>
            <a:extLst/>
          </a:lstStyle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1765618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9" y="753228"/>
            <a:ext cx="7210393" cy="1080939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3651260" y="2336875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2" y="2336880"/>
            <a:ext cx="2907192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928629"/>
            <a:ext cx="7828359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" y="4567989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7939371" y="4567989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4" y="4711633"/>
            <a:ext cx="7210394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510244" y="609611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7" y="5169601"/>
            <a:ext cx="7210397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047102" y="4711327"/>
            <a:ext cx="865613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928629"/>
            <a:ext cx="7828359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" y="4567989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7939371" y="4567989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1" y="609598"/>
            <a:ext cx="7210394" cy="359275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4" y="4711632"/>
            <a:ext cx="7210394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047102" y="4711632"/>
            <a:ext cx="865613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928629"/>
            <a:ext cx="7828359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1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4" y="4567989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7939371" y="4567989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92" y="609608"/>
            <a:ext cx="6539158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4" y="4711632"/>
            <a:ext cx="7210394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047102" y="4709943"/>
            <a:ext cx="865613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  <p:sp>
        <p:nvSpPr>
          <p:cNvPr id="16" name="Cuadro de texto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928629"/>
            <a:ext cx="7828359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" y="4567989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7939371" y="4567989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7" y="4711633"/>
            <a:ext cx="7210397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7" y="5300167"/>
            <a:ext cx="7210397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047102" y="4709943"/>
            <a:ext cx="865613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501916" y="753228"/>
            <a:ext cx="7218720" cy="108093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495709" y="2336874"/>
            <a:ext cx="2302526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510251" y="3022685"/>
            <a:ext cx="2287277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2967019" y="2336874"/>
            <a:ext cx="2297430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2959103" y="3022685"/>
            <a:ext cx="229743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5418127" y="2336874"/>
            <a:ext cx="2302519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5418127" y="3022685"/>
            <a:ext cx="2302519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510244" y="753228"/>
            <a:ext cx="7210395" cy="108093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10249" y="4297503"/>
            <a:ext cx="2287279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51024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510249" y="4873766"/>
            <a:ext cx="2287279" cy="106242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2958098" y="4873765"/>
            <a:ext cx="2300473" cy="106242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5423019" y="4297503"/>
            <a:ext cx="2297629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542301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5448783" y="2040431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7200786" y="5543446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510241" y="609610"/>
            <a:ext cx="6652503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5105344" y="5936204"/>
            <a:ext cx="2057400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10243" y="5936206"/>
            <a:ext cx="4595104" cy="365125"/>
          </a:xfrm>
        </p:spPr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573173" y="5398651"/>
            <a:ext cx="865613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81227" y="6459796"/>
            <a:ext cx="3887575" cy="365125"/>
          </a:xfrm>
        </p:spPr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3331" y="6451618"/>
            <a:ext cx="3143245" cy="357191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/>
              <a:t>Fuente:</a:t>
            </a:r>
            <a:endParaRPr lang="es-A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22959" y="1845735"/>
            <a:ext cx="75438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9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251520" y="692696"/>
            <a:ext cx="8208912" cy="55446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395540" y="6309321"/>
            <a:ext cx="3143245" cy="357191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22 Marcador de texto"/>
          <p:cNvSpPr>
            <a:spLocks noGrp="1"/>
          </p:cNvSpPr>
          <p:nvPr>
            <p:ph type="body" sz="quarter" idx="15"/>
          </p:nvPr>
        </p:nvSpPr>
        <p:spPr>
          <a:xfrm>
            <a:off x="251520" y="188640"/>
            <a:ext cx="8208912" cy="504056"/>
          </a:xfrm>
          <a:ln>
            <a:noFill/>
          </a:ln>
        </p:spPr>
        <p:txBody>
          <a:bodyPr>
            <a:normAutofit/>
          </a:bodyPr>
          <a:lstStyle>
            <a:lvl1pPr>
              <a:defRPr kumimoji="0" lang="es-ES" sz="2800" cap="small" spc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3 Marcador de pie de página"/>
          <p:cNvSpPr>
            <a:spLocks noGrp="1"/>
          </p:cNvSpPr>
          <p:nvPr>
            <p:ph type="ftr" sz="quarter" idx="16"/>
          </p:nvPr>
        </p:nvSpPr>
        <p:spPr>
          <a:xfrm>
            <a:off x="5003803" y="6308730"/>
            <a:ext cx="35290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AR" dirty="0"/>
          </a:p>
        </p:txBody>
      </p:sp>
      <p:sp>
        <p:nvSpPr>
          <p:cNvPr id="10" name="4 Marcador de número de diapositiva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8F38C080-1A7F-4BA3-AF46-78BE0AC0B029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18"/>
          </p:nvPr>
        </p:nvSpPr>
        <p:spPr>
          <a:xfrm>
            <a:off x="1925706" y="6543225"/>
            <a:ext cx="619492" cy="256089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5786769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3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91" y="4243846"/>
            <a:ext cx="2307831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9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6833787" y="2590079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0251" y="2733710"/>
            <a:ext cx="6108101" cy="1373071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0251" y="4394062"/>
            <a:ext cx="6108101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3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42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79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86907"/>
            <a:ext cx="7828359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2"/>
            <a:ext cx="1202248" cy="144271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7939371" y="2726267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4" y="2869895"/>
            <a:ext cx="7210395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10244" y="4232193"/>
            <a:ext cx="7210395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47104" y="2869916"/>
            <a:ext cx="865613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510251" y="2336874"/>
            <a:ext cx="3523769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4195594" y="2336874"/>
            <a:ext cx="3525044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3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8" y="753245"/>
            <a:ext cx="7210397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79770" y="2336895"/>
            <a:ext cx="3354245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10244" y="3030024"/>
            <a:ext cx="3523766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365118" y="2336874"/>
            <a:ext cx="3355521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4195594" y="3030024"/>
            <a:ext cx="3525044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4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53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3514385" y="2336881"/>
            <a:ext cx="4206252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51" y="2336879"/>
            <a:ext cx="284255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33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50" y="753228"/>
            <a:ext cx="7210393" cy="1080939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3651262" y="2336875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2" y="2336880"/>
            <a:ext cx="2907192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206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928629"/>
            <a:ext cx="7828359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" y="4567989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7939371" y="4567989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4" y="4711637"/>
            <a:ext cx="7210394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510244" y="609614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8" y="5169605"/>
            <a:ext cx="7210397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047104" y="4711331"/>
            <a:ext cx="865613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06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251520" y="692696"/>
            <a:ext cx="8208912" cy="5400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4" name="1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23" name="22 Marcador de texto"/>
          <p:cNvSpPr>
            <a:spLocks noGrp="1"/>
          </p:cNvSpPr>
          <p:nvPr>
            <p:ph type="body" sz="quarter" idx="13"/>
          </p:nvPr>
        </p:nvSpPr>
        <p:spPr>
          <a:xfrm>
            <a:off x="251520" y="188640"/>
            <a:ext cx="8208912" cy="504056"/>
          </a:xfrm>
          <a:ln>
            <a:noFill/>
          </a:ln>
        </p:spPr>
        <p:txBody>
          <a:bodyPr>
            <a:normAutofit/>
          </a:bodyPr>
          <a:lstStyle>
            <a:lvl1pPr>
              <a:defRPr kumimoji="0" lang="es-ES" sz="2800" cap="small" spc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8F38C080-1A7F-4BA3-AF46-78BE0AC0B02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9693667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928629"/>
            <a:ext cx="7828359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" y="4567989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7939371" y="4567989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1" y="609598"/>
            <a:ext cx="7210394" cy="359275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4" y="4711636"/>
            <a:ext cx="7210394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047104" y="4711636"/>
            <a:ext cx="865613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45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928629"/>
            <a:ext cx="7828359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1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4" y="4567989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7939371" y="4567989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92" y="609611"/>
            <a:ext cx="6539158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4" y="4711636"/>
            <a:ext cx="7210394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047104" y="4709947"/>
            <a:ext cx="865613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  <p:sp>
        <p:nvSpPr>
          <p:cNvPr id="16" name="Cuadro de texto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0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928629"/>
            <a:ext cx="7828359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" y="4567989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7939371" y="4567989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8" y="4711638"/>
            <a:ext cx="7210397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8" y="5300171"/>
            <a:ext cx="7210397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047104" y="4709947"/>
            <a:ext cx="865613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6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501916" y="753228"/>
            <a:ext cx="7218720" cy="108093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495709" y="2336874"/>
            <a:ext cx="2302526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510253" y="3022688"/>
            <a:ext cx="2287277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2967019" y="2336874"/>
            <a:ext cx="2297430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2959103" y="3022688"/>
            <a:ext cx="229743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5418129" y="2336874"/>
            <a:ext cx="2302519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5418129" y="3022688"/>
            <a:ext cx="2302519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5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510244" y="753228"/>
            <a:ext cx="7210395" cy="108093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10251" y="4297503"/>
            <a:ext cx="2287279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510251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510251" y="4873766"/>
            <a:ext cx="2287279" cy="106242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2958100" y="4873765"/>
            <a:ext cx="2300473" cy="106242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5423021" y="4297503"/>
            <a:ext cx="2297629" cy="576263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5423020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1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970241"/>
            <a:ext cx="7828359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1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4" y="609601"/>
            <a:ext cx="7828359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7939371" y="609601"/>
            <a:ext cx="1202248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99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5448783" y="2040434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7200788" y="5543450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510241" y="609612"/>
            <a:ext cx="6652503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5105344" y="5936208"/>
            <a:ext cx="2057400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10243" y="5936210"/>
            <a:ext cx="4595104" cy="365125"/>
          </a:xfrm>
        </p:spPr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573175" y="5398655"/>
            <a:ext cx="865613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45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7492" y="1998135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08498" y="1998135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37049" y="2852628"/>
            <a:ext cx="2194560" cy="1048573"/>
          </a:xfrm>
          <a:ln>
            <a:noFill/>
          </a:ln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17 CuadroTexto"/>
          <p:cNvSpPr txBox="1"/>
          <p:nvPr/>
        </p:nvSpPr>
        <p:spPr>
          <a:xfrm>
            <a:off x="3882245" y="6484444"/>
            <a:ext cx="496771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825" b="0" i="0" kern="1200" dirty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ea typeface="+mn-ea"/>
                <a:cs typeface="+mn-cs"/>
              </a:rPr>
              <a:t>Fuente:</a:t>
            </a:r>
            <a:endParaRPr lang="es-AR" sz="825" dirty="0">
              <a:solidFill>
                <a:schemeClr val="bg2"/>
              </a:solidFill>
            </a:endParaRPr>
          </a:p>
        </p:txBody>
      </p:sp>
      <p:sp>
        <p:nvSpPr>
          <p:cNvPr id="11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4463989" y="6509553"/>
            <a:ext cx="1621886" cy="305415"/>
          </a:xfr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825" b="0" i="0" kern="1200" dirty="0" smtClean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>
              <a:buNone/>
              <a:defRPr sz="1050"/>
            </a:lvl2pPr>
            <a:lvl3pPr>
              <a:buNone/>
              <a:defRPr sz="1050"/>
            </a:lvl3pPr>
            <a:lvl4pPr>
              <a:buNone/>
              <a:defRPr sz="1050"/>
            </a:lvl4pPr>
            <a:lvl5pPr>
              <a:buNone/>
              <a:defRPr sz="105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0"/>
          </p:nvPr>
        </p:nvSpPr>
        <p:spPr>
          <a:xfrm>
            <a:off x="2174211" y="6511642"/>
            <a:ext cx="619492" cy="256089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6739" y="6554697"/>
            <a:ext cx="1616175" cy="213016"/>
          </a:xfrm>
          <a:prstGeom prst="rect">
            <a:avLst/>
          </a:prstGeom>
        </p:spPr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267050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482" y="4737560"/>
            <a:ext cx="8085582" cy="613283"/>
          </a:xfrm>
        </p:spPr>
        <p:txBody>
          <a:bodyPr anchor="b">
            <a:noAutofit/>
          </a:bodyPr>
          <a:lstStyle>
            <a:lvl1pPr>
              <a:defRPr sz="3300" b="0">
                <a:solidFill>
                  <a:srgbClr val="C000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0482" y="5487888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C00000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2408436" y="6481096"/>
            <a:ext cx="30861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514350" y="6481114"/>
            <a:ext cx="1681386" cy="302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7" name="Picture 4" descr="2">
            <a:extLst>
              <a:ext uri="{FF2B5EF4-FFF2-40B4-BE49-F238E27FC236}">
                <a16:creationId xmlns:a16="http://schemas.microsoft.com/office/drawing/2014/main" id="{C0514ADE-B5C3-41CD-BFB9-184B8EB5FC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2"/>
          <a:stretch/>
        </p:blipFill>
        <p:spPr bwMode="auto">
          <a:xfrm>
            <a:off x="17748" y="1"/>
            <a:ext cx="9108504" cy="427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7 Imag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" y="-5814"/>
            <a:ext cx="9144000" cy="451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75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 con fuen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467554" y="643373"/>
            <a:ext cx="8079581" cy="1129444"/>
          </a:xfrm>
          <a:ln>
            <a:noFill/>
          </a:ln>
          <a:effectLst/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37049" y="2852628"/>
            <a:ext cx="2194560" cy="1048573"/>
          </a:xfrm>
          <a:ln>
            <a:noFill/>
          </a:ln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17 CuadroTexto"/>
          <p:cNvSpPr txBox="1"/>
          <p:nvPr/>
        </p:nvSpPr>
        <p:spPr>
          <a:xfrm>
            <a:off x="3882245" y="6484444"/>
            <a:ext cx="496771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825" b="0" i="0" kern="1200" dirty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Fuente:</a:t>
            </a:r>
            <a:endParaRPr lang="es-AR" sz="825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8" name="6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1902582"/>
            <a:ext cx="7344816" cy="4478753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s-AR" dirty="0"/>
          </a:p>
        </p:txBody>
      </p:sp>
      <p:cxnSp>
        <p:nvCxnSpPr>
          <p:cNvPr id="12" name="Conector recto 11"/>
          <p:cNvCxnSpPr/>
          <p:nvPr/>
        </p:nvCxnSpPr>
        <p:spPr>
          <a:xfrm>
            <a:off x="467555" y="1772816"/>
            <a:ext cx="8079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925706" y="6543237"/>
            <a:ext cx="619492" cy="256089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endParaRPr lang="es-E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6739" y="6554697"/>
            <a:ext cx="1616175" cy="213016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11" name="17 CuadroTexto"/>
          <p:cNvSpPr txBox="1"/>
          <p:nvPr/>
        </p:nvSpPr>
        <p:spPr>
          <a:xfrm>
            <a:off x="3882245" y="6484444"/>
            <a:ext cx="496771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825" b="0" i="0" kern="1200" dirty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Fuente:</a:t>
            </a:r>
            <a:endParaRPr lang="es-AR" sz="825" dirty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13" name="Conector recto 12"/>
          <p:cNvCxnSpPr/>
          <p:nvPr/>
        </p:nvCxnSpPr>
        <p:spPr>
          <a:xfrm>
            <a:off x="467555" y="1772816"/>
            <a:ext cx="8079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67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395536" y="260648"/>
            <a:ext cx="8143932" cy="597666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395540" y="6309321"/>
            <a:ext cx="3143245" cy="357191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5003803" y="6308730"/>
            <a:ext cx="35290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8374216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6000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26736" y="6554711"/>
            <a:ext cx="2501048" cy="303303"/>
          </a:xfrm>
        </p:spPr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</p:spTree>
  </p:cSld>
  <p:clrMapOvr>
    <a:masterClrMapping/>
  </p:clrMapOvr>
  <p:transition spd="med"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2"/>
          <p:cNvPicPr/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2"/>
          <a:stretch/>
        </p:blipFill>
        <p:spPr bwMode="auto">
          <a:xfrm>
            <a:off x="24036" y="116650"/>
            <a:ext cx="9119964" cy="41779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3538" y="2051031"/>
            <a:ext cx="8085582" cy="613283"/>
          </a:xfrm>
        </p:spPr>
        <p:txBody>
          <a:bodyPr anchor="b">
            <a:noAutofit/>
          </a:bodyPr>
          <a:lstStyle>
            <a:lvl1pPr>
              <a:defRPr sz="5400" b="0">
                <a:solidFill>
                  <a:srgbClr val="C000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3538" y="4359587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C00000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2408436" y="6481096"/>
            <a:ext cx="30861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514350" y="6481114"/>
            <a:ext cx="2113434" cy="3769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D6A88D89-2447-44B5-A34D-D94A17D6B2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" y="-5814"/>
            <a:ext cx="9144000" cy="451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3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5400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</p:spTree>
  </p:cSld>
  <p:clrMapOvr>
    <a:masterClrMapping/>
  </p:clrMapOvr>
  <p:transition spd="med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 eaLnBrk="1" latinLnBrk="0" hangingPunct="1">
              <a:defRPr kumimoji="0" lang="es-ES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 eaLnBrk="1" latinLnBrk="0" hangingPunct="1">
              <a:buNone/>
              <a:defRPr kumimoji="0" lang="es-ES"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7" name="Rectangle 15"/>
          <p:cNvSpPr>
            <a:spLocks noGrp="1"/>
          </p:cNvSpPr>
          <p:nvPr>
            <p:ph type="sldNum" sz="quarter" idx="10"/>
          </p:nvPr>
        </p:nvSpPr>
        <p:spPr>
          <a:xfrm>
            <a:off x="6477010" y="6477000"/>
            <a:ext cx="1020763" cy="304800"/>
          </a:xfrm>
        </p:spPr>
        <p:txBody>
          <a:bodyPr/>
          <a:lstStyle>
            <a:lvl1pPr>
              <a:defRPr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Rectangl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2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es-ES">
                <a:solidFill>
                  <a:srgbClr val="A0A0A0"/>
                </a:solidFill>
              </a:defRPr>
            </a:lvl1pPr>
            <a:extLst/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923959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251520" y="692696"/>
            <a:ext cx="8208912" cy="55446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395546" y="6309321"/>
            <a:ext cx="3143245" cy="357191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22 Marcador de texto"/>
          <p:cNvSpPr>
            <a:spLocks noGrp="1"/>
          </p:cNvSpPr>
          <p:nvPr>
            <p:ph type="body" sz="quarter" idx="15"/>
          </p:nvPr>
        </p:nvSpPr>
        <p:spPr>
          <a:xfrm>
            <a:off x="251520" y="188640"/>
            <a:ext cx="8208912" cy="504056"/>
          </a:xfrm>
          <a:ln>
            <a:noFill/>
          </a:ln>
        </p:spPr>
        <p:txBody>
          <a:bodyPr>
            <a:normAutofit/>
          </a:bodyPr>
          <a:lstStyle>
            <a:lvl1pPr>
              <a:defRPr kumimoji="0" lang="es-ES" sz="2800" cap="small" spc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3 Marcador de pie de página"/>
          <p:cNvSpPr>
            <a:spLocks noGrp="1"/>
          </p:cNvSpPr>
          <p:nvPr>
            <p:ph type="ftr" sz="quarter" idx="16"/>
          </p:nvPr>
        </p:nvSpPr>
        <p:spPr>
          <a:xfrm>
            <a:off x="5003810" y="6308742"/>
            <a:ext cx="35290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10" name="4 Marcador de número de diapositiva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3827423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251520" y="692696"/>
            <a:ext cx="8208912" cy="5400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4" name="1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23" name="22 Marcador de texto"/>
          <p:cNvSpPr>
            <a:spLocks noGrp="1"/>
          </p:cNvSpPr>
          <p:nvPr>
            <p:ph type="body" sz="quarter" idx="13"/>
          </p:nvPr>
        </p:nvSpPr>
        <p:spPr>
          <a:xfrm>
            <a:off x="251520" y="188640"/>
            <a:ext cx="8208912" cy="504056"/>
          </a:xfrm>
          <a:ln>
            <a:noFill/>
          </a:ln>
        </p:spPr>
        <p:txBody>
          <a:bodyPr>
            <a:normAutofit/>
          </a:bodyPr>
          <a:lstStyle>
            <a:lvl1pPr>
              <a:defRPr kumimoji="0" lang="es-ES" sz="2800" cap="small" spc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2631138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395536" y="260648"/>
            <a:ext cx="8143932" cy="597666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395546" y="6309321"/>
            <a:ext cx="3143245" cy="357191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5003810" y="6308742"/>
            <a:ext cx="35290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7013835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ES" sz="1800"/>
          </a:p>
        </p:txBody>
      </p:sp>
      <p:sp>
        <p:nvSpPr>
          <p:cNvPr id="4" name="Rectangle 10"/>
          <p:cNvSpPr/>
          <p:nvPr/>
        </p:nvSpPr>
        <p:spPr>
          <a:xfrm>
            <a:off x="0" y="4646629"/>
            <a:ext cx="9144000" cy="2698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ES" sz="180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 eaLnBrk="1" latinLnBrk="0" hangingPunct="1">
              <a:defRPr kumimoji="0" lang="es-ES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5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es-ES">
                <a:solidFill>
                  <a:srgbClr val="A0A0A0"/>
                </a:solidFill>
              </a:defRPr>
            </a:lvl1pPr>
            <a:extLst/>
          </a:lstStyle>
          <a:p>
            <a:endParaRPr lang="es-ES" dirty="0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  <a:extLst/>
          </a:lstStyle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10" y="6477000"/>
            <a:ext cx="1020763" cy="304800"/>
          </a:xfrm>
        </p:spPr>
        <p:txBody>
          <a:bodyPr/>
          <a:lstStyle>
            <a:lvl1pPr>
              <a:defRPr/>
            </a:lvl1pPr>
            <a:extLst/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6765119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251520" y="268992"/>
            <a:ext cx="8229600" cy="58243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2676458"/>
      </p:ext>
    </p:extLst>
  </p:cSld>
  <p:clrMapOvr>
    <a:masterClrMapping/>
  </p:clrMapOvr>
  <p:transition spd="med"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3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3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72.xml"/><Relationship Id="rId18" Type="http://schemas.openxmlformats.org/officeDocument/2006/relationships/theme" Target="../theme/theme10.xml"/><Relationship Id="rId3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71.xml"/><Relationship Id="rId17" Type="http://schemas.openxmlformats.org/officeDocument/2006/relationships/slideLayout" Target="../slideLayouts/slideLayout176.xml"/><Relationship Id="rId2" Type="http://schemas.openxmlformats.org/officeDocument/2006/relationships/slideLayout" Target="../slideLayouts/slideLayout161.xml"/><Relationship Id="rId16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64.xml"/><Relationship Id="rId15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69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8.xml"/><Relationship Id="rId14" Type="http://schemas.openxmlformats.org/officeDocument/2006/relationships/slideLayout" Target="../slideLayouts/slideLayout17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79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89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96.xml"/><Relationship Id="rId19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slideLayout" Target="../slideLayouts/slideLayout118.xml"/><Relationship Id="rId18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17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21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5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15.xml"/><Relationship Id="rId19" Type="http://schemas.openxmlformats.org/officeDocument/2006/relationships/theme" Target="../theme/theme7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4" Type="http://schemas.openxmlformats.org/officeDocument/2006/relationships/slideLayout" Target="../slideLayouts/slideLayout11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6.xml"/><Relationship Id="rId18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5.xml"/><Relationship Id="rId17" Type="http://schemas.openxmlformats.org/officeDocument/2006/relationships/slideLayout" Target="../slideLayouts/slideLayout140.xml"/><Relationship Id="rId2" Type="http://schemas.openxmlformats.org/officeDocument/2006/relationships/slideLayout" Target="../slideLayouts/slideLayout125.xml"/><Relationship Id="rId16" Type="http://schemas.openxmlformats.org/officeDocument/2006/relationships/slideLayout" Target="../slideLayouts/slideLayout139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5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33.xml"/><Relationship Id="rId19" Type="http://schemas.openxmlformats.org/officeDocument/2006/relationships/theme" Target="../theme/theme8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Relationship Id="rId14" Type="http://schemas.openxmlformats.org/officeDocument/2006/relationships/slideLayout" Target="../slideLayouts/slideLayout13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9.xml"/><Relationship Id="rId13" Type="http://schemas.openxmlformats.org/officeDocument/2006/relationships/slideLayout" Target="../slideLayouts/slideLayout154.xml"/><Relationship Id="rId18" Type="http://schemas.openxmlformats.org/officeDocument/2006/relationships/slideLayout" Target="../slideLayouts/slideLayout159.xml"/><Relationship Id="rId3" Type="http://schemas.openxmlformats.org/officeDocument/2006/relationships/slideLayout" Target="../slideLayouts/slideLayout144.xml"/><Relationship Id="rId7" Type="http://schemas.openxmlformats.org/officeDocument/2006/relationships/slideLayout" Target="../slideLayouts/slideLayout148.xml"/><Relationship Id="rId12" Type="http://schemas.openxmlformats.org/officeDocument/2006/relationships/slideLayout" Target="../slideLayouts/slideLayout153.xml"/><Relationship Id="rId17" Type="http://schemas.openxmlformats.org/officeDocument/2006/relationships/slideLayout" Target="../slideLayouts/slideLayout158.xml"/><Relationship Id="rId2" Type="http://schemas.openxmlformats.org/officeDocument/2006/relationships/slideLayout" Target="../slideLayouts/slideLayout143.xml"/><Relationship Id="rId16" Type="http://schemas.openxmlformats.org/officeDocument/2006/relationships/slideLayout" Target="../slideLayouts/slideLayout15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42.xml"/><Relationship Id="rId6" Type="http://schemas.openxmlformats.org/officeDocument/2006/relationships/slideLayout" Target="../slideLayouts/slideLayout147.xml"/><Relationship Id="rId11" Type="http://schemas.openxmlformats.org/officeDocument/2006/relationships/slideLayout" Target="../slideLayouts/slideLayout152.xml"/><Relationship Id="rId5" Type="http://schemas.openxmlformats.org/officeDocument/2006/relationships/slideLayout" Target="../slideLayouts/slideLayout146.xml"/><Relationship Id="rId15" Type="http://schemas.openxmlformats.org/officeDocument/2006/relationships/slideLayout" Target="../slideLayouts/slideLayout156.xml"/><Relationship Id="rId10" Type="http://schemas.openxmlformats.org/officeDocument/2006/relationships/slideLayout" Target="../slideLayouts/slideLayout151.xml"/><Relationship Id="rId19" Type="http://schemas.openxmlformats.org/officeDocument/2006/relationships/theme" Target="../theme/theme9.xml"/><Relationship Id="rId4" Type="http://schemas.openxmlformats.org/officeDocument/2006/relationships/slideLayout" Target="../slideLayouts/slideLayout145.xml"/><Relationship Id="rId9" Type="http://schemas.openxmlformats.org/officeDocument/2006/relationships/slideLayout" Target="../slideLayouts/slideLayout150.xml"/><Relationship Id="rId14" Type="http://schemas.openxmlformats.org/officeDocument/2006/relationships/slideLayout" Target="../slideLayouts/slideLayout1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9" y="499539"/>
            <a:ext cx="8104955" cy="1273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11681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9440" y="2780931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725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F38C080-1A7F-4BA3-AF46-78BE0AC0B029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7549" y="6569068"/>
            <a:ext cx="2232243" cy="288932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sv-SE" dirty="0" smtClean="0"/>
              <a:t>Ingeniería de Software I  2021</a:t>
            </a:r>
            <a:endParaRPr lang="es-AR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467549" y="1772816"/>
            <a:ext cx="8079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9 Imagen" descr="logoweb.jp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164289" y="5949281"/>
            <a:ext cx="1788482" cy="726295"/>
          </a:xfrm>
          <a:prstGeom prst="rect">
            <a:avLst/>
          </a:prstGeom>
        </p:spPr>
      </p:pic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275856" y="63124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D7C92-D20F-4922-8790-D98109AA2588}" type="datetimeFigureOut">
              <a:rPr lang="es-AR" smtClean="0"/>
              <a:t>1/9/2021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273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transition spd="med">
    <p:fade/>
  </p:transition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9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85000"/>
        </a:lnSpc>
        <a:spcBef>
          <a:spcPts val="975"/>
        </a:spcBef>
        <a:buClr>
          <a:srgbClr val="C00000"/>
        </a:buClr>
        <a:buFont typeface="Arial" panose="020B0604020202020204" pitchFamily="34" charset="0"/>
        <a:buChar char="»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60604" indent="-257175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411480" indent="-41148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5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17220" indent="-61722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22960" indent="-82296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19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10243" y="753228"/>
            <a:ext cx="7210396" cy="1080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10243" y="2336874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5663236" y="593621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10244" y="5936216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047107" y="75324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  <p:sldLayoutId id="214748386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20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10243" y="753228"/>
            <a:ext cx="7210396" cy="1080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10243" y="2336874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10244" y="5936194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047096" y="753232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20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10243" y="753228"/>
            <a:ext cx="7210396" cy="1080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10243" y="2336874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5663236" y="59361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10244" y="5936198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dirty="0" smtClean="0"/>
              <a:t>Ingeniería de Software I  2021</a:t>
            </a:r>
            <a:endParaRPr lang="sv-SE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047098" y="753235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20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10243" y="753228"/>
            <a:ext cx="7210396" cy="1080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10243" y="2336874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5663236" y="593620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10244" y="5936202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047100" y="753236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19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10243" y="753228"/>
            <a:ext cx="7210396" cy="1080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10243" y="2336874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5663236" y="593620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10244" y="5936206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047102" y="753239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54" y="499549"/>
            <a:ext cx="8104955" cy="1273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11681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9440" y="2780931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725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1925706" y="6543236"/>
            <a:ext cx="619492" cy="256089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endParaRPr lang="es-E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6739" y="6554697"/>
            <a:ext cx="1616175" cy="213016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467554" y="1772816"/>
            <a:ext cx="8079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9 Imagen" descr="logoweb.jp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164289" y="5949281"/>
            <a:ext cx="1788482" cy="72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7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</p:sldLayoutIdLst>
  <p:transition spd="med">
    <p:fade/>
  </p:transition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9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85000"/>
        </a:lnSpc>
        <a:spcBef>
          <a:spcPts val="975"/>
        </a:spcBef>
        <a:buClr>
          <a:srgbClr val="C00000"/>
        </a:buClr>
        <a:buFont typeface="Arial" panose="020B0604020202020204" pitchFamily="34" charset="0"/>
        <a:buChar char="»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60604" indent="-257175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411480" indent="-41148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5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17220" indent="-61722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22960" indent="-82296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20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10243" y="753228"/>
            <a:ext cx="7210396" cy="1080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10243" y="2336874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5663236" y="593620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10244" y="5936204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047101" y="753243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80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20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10243" y="753228"/>
            <a:ext cx="7210396" cy="1080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10243" y="2336874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5663236" y="59362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10244" y="5936208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047103" y="753244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  <p:sldLayoutId id="2147483824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20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10243" y="753228"/>
            <a:ext cx="7210396" cy="1080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10243" y="2336874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5663236" y="593621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10244" y="5936212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047105" y="753247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  <p:sldLayoutId id="2147483843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body" sz="half" idx="2"/>
          </p:nvPr>
        </p:nvSpPr>
        <p:spPr>
          <a:xfrm>
            <a:off x="611560" y="5733256"/>
            <a:ext cx="6922008" cy="533400"/>
          </a:xfrm>
        </p:spPr>
        <p:txBody>
          <a:bodyPr>
            <a:noAutofit/>
          </a:bodyPr>
          <a:lstStyle/>
          <a:p>
            <a:r>
              <a:rPr lang="es-ES_tradnl" sz="3600" b="1" dirty="0" smtClean="0"/>
              <a:t>Requerimientos</a:t>
            </a:r>
            <a:endParaRPr lang="es-AR" sz="3600" b="1" dirty="0"/>
          </a:p>
          <a:p>
            <a:endParaRPr lang="es-ES" sz="3600" b="1" spc="-9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39552" y="4725144"/>
            <a:ext cx="6264696" cy="936104"/>
          </a:xfrm>
        </p:spPr>
        <p:txBody>
          <a:bodyPr/>
          <a:lstStyle/>
          <a:p>
            <a:r>
              <a:rPr lang="sv-SE" sz="4400" b="1" dirty="0" smtClean="0">
                <a:latin typeface="+mj-lt"/>
              </a:rPr>
              <a:t>Ingeniería de Software I  </a:t>
            </a:r>
            <a:endParaRPr lang="es-ES" sz="4400" b="1" dirty="0">
              <a:latin typeface="+mj-lt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8592-A6F7-42BC-86CF-9E17C70547D3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542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6" y="332657"/>
            <a:ext cx="8104955" cy="1273283"/>
          </a:xfrm>
        </p:spPr>
        <p:txBody>
          <a:bodyPr/>
          <a:lstStyle/>
          <a:p>
            <a:r>
              <a:rPr lang="es-ES" sz="4400" b="1" dirty="0" smtClean="0"/>
              <a:t>Requerimientos</a:t>
            </a:r>
            <a:br>
              <a:rPr lang="es-ES" sz="4400" b="1" dirty="0" smtClean="0"/>
            </a:br>
            <a:r>
              <a:rPr lang="es-ES" sz="4400" b="1" dirty="0" smtClean="0"/>
              <a:t>Tipos</a:t>
            </a:r>
            <a:endParaRPr lang="es-ES" sz="4400" b="1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3"/>
          </p:nvPr>
        </p:nvSpPr>
        <p:spPr>
          <a:xfrm>
            <a:off x="395536" y="1988840"/>
            <a:ext cx="8143932" cy="4248472"/>
          </a:xfrm>
        </p:spPr>
        <p:txBody>
          <a:bodyPr/>
          <a:lstStyle/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>
          <a:xfrm>
            <a:off x="467544" y="1844824"/>
            <a:ext cx="8064896" cy="4032448"/>
          </a:xfrm>
        </p:spPr>
        <p:txBody>
          <a:bodyPr>
            <a:noAutofit/>
          </a:bodyPr>
          <a:lstStyle/>
          <a:p>
            <a:endParaRPr lang="es-ES_tradnl" sz="2200" dirty="0"/>
          </a:p>
          <a:p>
            <a:pPr lvl="1"/>
            <a:r>
              <a:rPr lang="es-ES" sz="2200" b="1" dirty="0"/>
              <a:t>Requerimientos funcionales</a:t>
            </a:r>
          </a:p>
          <a:p>
            <a:pPr lvl="2">
              <a:buFont typeface="Arial" pitchFamily="34" charset="0"/>
              <a:buChar char="•"/>
            </a:pPr>
            <a:r>
              <a:rPr lang="es-ES" sz="2200" dirty="0"/>
              <a:t>Describen una interacción entre el sistema y su ambiente. Cómo debe comportarse el sistema ante determinado estímulo. </a:t>
            </a:r>
          </a:p>
          <a:p>
            <a:pPr lvl="2">
              <a:buFont typeface="Arial" pitchFamily="34" charset="0"/>
              <a:buChar char="•"/>
            </a:pPr>
            <a:r>
              <a:rPr lang="es-ES" sz="2200" dirty="0"/>
              <a:t>Describen lo que el sistema </a:t>
            </a:r>
            <a:r>
              <a:rPr lang="es-ES" sz="2200" u="sng" dirty="0"/>
              <a:t>debe hacer</a:t>
            </a:r>
            <a:r>
              <a:rPr lang="es-ES" sz="2200" dirty="0"/>
              <a:t>, o incluso cómo </a:t>
            </a:r>
            <a:r>
              <a:rPr lang="es-ES" sz="2200" u="sng" dirty="0"/>
              <a:t>NO debe </a:t>
            </a:r>
            <a:r>
              <a:rPr lang="es-ES" sz="2200" dirty="0"/>
              <a:t>comportarse.</a:t>
            </a:r>
          </a:p>
          <a:p>
            <a:pPr lvl="2">
              <a:buFont typeface="Arial" pitchFamily="34" charset="0"/>
              <a:buChar char="•"/>
            </a:pPr>
            <a:r>
              <a:rPr lang="es-ES" sz="2200" dirty="0"/>
              <a:t>Describen con detalle la funcionalidad del mismo.</a:t>
            </a:r>
          </a:p>
          <a:p>
            <a:pPr lvl="2">
              <a:buFont typeface="Arial" pitchFamily="34" charset="0"/>
              <a:buChar char="•"/>
            </a:pPr>
            <a:r>
              <a:rPr lang="es-ES" sz="2200" dirty="0"/>
              <a:t>Son independientes de la implementación de la solución.</a:t>
            </a:r>
          </a:p>
          <a:p>
            <a:pPr lvl="2">
              <a:buFont typeface="Arial" pitchFamily="34" charset="0"/>
              <a:buChar char="•"/>
            </a:pPr>
            <a:r>
              <a:rPr lang="es-ES" sz="2200" dirty="0"/>
              <a:t>Se pueden expresar de distintas formas</a:t>
            </a:r>
          </a:p>
          <a:p>
            <a:pPr lvl="2"/>
            <a:endParaRPr lang="es-ES" sz="2200" dirty="0"/>
          </a:p>
          <a:p>
            <a:pPr lvl="1"/>
            <a:r>
              <a:rPr lang="es-ES" sz="2200" b="1" dirty="0"/>
              <a:t>Requerimientos no funcionales</a:t>
            </a:r>
          </a:p>
          <a:p>
            <a:pPr lvl="2">
              <a:buFont typeface="Arial" pitchFamily="34" charset="0"/>
              <a:buChar char="•"/>
            </a:pPr>
            <a:r>
              <a:rPr lang="es-ES" sz="2200" dirty="0"/>
              <a:t>Describen una </a:t>
            </a:r>
            <a:r>
              <a:rPr lang="es-ES" sz="2200" u="sng" dirty="0"/>
              <a:t>restricción</a:t>
            </a:r>
            <a:r>
              <a:rPr lang="es-ES" sz="2200" dirty="0"/>
              <a:t> sobre el sistema que limita nuestras elecciones en la construcción de una solución al problema.</a:t>
            </a:r>
          </a:p>
          <a:p>
            <a:pPr lvl="1"/>
            <a:endParaRPr lang="es-ES" sz="220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175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b="1" dirty="0" smtClean="0"/>
              <a:t>Requerimientos</a:t>
            </a:r>
            <a:r>
              <a:rPr lang="es-ES" sz="4400" b="1" dirty="0"/>
              <a:t/>
            </a:r>
            <a:br>
              <a:rPr lang="es-ES" sz="4400" b="1" dirty="0"/>
            </a:br>
            <a:r>
              <a:rPr lang="es-ES" sz="4400" b="1" dirty="0" smtClean="0"/>
              <a:t>Tipos</a:t>
            </a:r>
            <a:endParaRPr lang="es-ES" sz="4400" b="1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3"/>
          </p:nvPr>
        </p:nvSpPr>
        <p:spPr>
          <a:xfrm>
            <a:off x="539552" y="1700808"/>
            <a:ext cx="7668852" cy="4104456"/>
          </a:xfrm>
        </p:spPr>
        <p:txBody>
          <a:bodyPr>
            <a:normAutofit/>
          </a:bodyPr>
          <a:lstStyle/>
          <a:p>
            <a:endParaRPr lang="es-ES_tradnl" sz="2200" dirty="0"/>
          </a:p>
          <a:p>
            <a:pPr lvl="1"/>
            <a:r>
              <a:rPr lang="es-ES" sz="2400" b="1" dirty="0"/>
              <a:t>Requerimientos no </a:t>
            </a:r>
            <a:r>
              <a:rPr lang="es-ES" sz="2800" b="1" dirty="0"/>
              <a:t>funcionales</a:t>
            </a:r>
            <a:endParaRPr lang="es-ES" sz="2400" b="1" dirty="0"/>
          </a:p>
          <a:p>
            <a:pPr lvl="1"/>
            <a:endParaRPr lang="es-ES" sz="2200" b="1" dirty="0"/>
          </a:p>
          <a:p>
            <a:pPr lvl="2">
              <a:buFont typeface="Arial" pitchFamily="34" charset="0"/>
              <a:buChar char="•"/>
            </a:pPr>
            <a:r>
              <a:rPr lang="es-ES" sz="2200" dirty="0"/>
              <a:t>Requerimientos del producto</a:t>
            </a:r>
          </a:p>
          <a:p>
            <a:pPr lvl="5"/>
            <a:r>
              <a:rPr lang="es-ES" sz="2200" dirty="0"/>
              <a:t>Especifican el comportamiento del producto (usabilidad, eficiencia, rendimiento, espacio, fiabilidad, portabilidad).</a:t>
            </a:r>
          </a:p>
          <a:p>
            <a:pPr lvl="2">
              <a:buFont typeface="Arial" pitchFamily="34" charset="0"/>
              <a:buChar char="•"/>
            </a:pPr>
            <a:r>
              <a:rPr lang="es-ES" sz="2200" dirty="0"/>
              <a:t>Requerimientos organizacionales</a:t>
            </a:r>
          </a:p>
          <a:p>
            <a:pPr lvl="5"/>
            <a:r>
              <a:rPr lang="es-ES" sz="2200" dirty="0"/>
              <a:t>Se derivan de las políticas y procedimientos existentes en la organización del cliente y en la del desarrollador (entrega, implementación, estándares).</a:t>
            </a:r>
          </a:p>
          <a:p>
            <a:pPr lvl="2">
              <a:buFont typeface="Arial" pitchFamily="34" charset="0"/>
              <a:buChar char="•"/>
            </a:pPr>
            <a:r>
              <a:rPr lang="es-ES" sz="2200" dirty="0"/>
              <a:t>Requerimientos externos</a:t>
            </a:r>
          </a:p>
          <a:p>
            <a:pPr lvl="5"/>
            <a:r>
              <a:rPr lang="es-ES" sz="2200" dirty="0"/>
              <a:t>Interoperabilidad, legales, privacidad, seguridad, éticos.</a:t>
            </a:r>
          </a:p>
          <a:p>
            <a:endParaRPr lang="es-ES" sz="220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30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/>
          </p:cNvSpPr>
          <p:nvPr>
            <p:ph type="title"/>
          </p:nvPr>
        </p:nvSpPr>
        <p:spPr>
          <a:xfrm>
            <a:off x="539552" y="260649"/>
            <a:ext cx="4757152" cy="1110395"/>
          </a:xfrm>
        </p:spPr>
        <p:txBody>
          <a:bodyPr/>
          <a:lstStyle/>
          <a:p>
            <a:r>
              <a:rPr lang="es-ES" sz="4400" b="1" dirty="0"/>
              <a:t>Requerimientos No Funcionales</a:t>
            </a:r>
            <a:endParaRPr lang="es-ES_tradnl" sz="4400" b="1" dirty="0"/>
          </a:p>
        </p:txBody>
      </p:sp>
      <p:pic>
        <p:nvPicPr>
          <p:cNvPr id="81923" name="Picture 3"/>
          <p:cNvPicPr>
            <a:picLocks noGrp="1" noChangeAspect="1" noChangeArrowheads="1"/>
          </p:cNvPicPr>
          <p:nvPr>
            <p:ph type="body" sz="quarter" idx="13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3894" y="1386916"/>
            <a:ext cx="6866667" cy="3723809"/>
          </a:xfrm>
        </p:spPr>
      </p:pic>
      <p:sp>
        <p:nvSpPr>
          <p:cNvPr id="9" name="8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/>
              <a:t>Sommerville, Capítulos 6 y 7</a:t>
            </a:r>
            <a:endParaRPr lang="es-ES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4DBEDD-E623-49C9-B5BC-6B16C2FBC461}" type="slidenum">
              <a:rPr lang="es-ES" altLang="en-US" smtClean="0"/>
              <a:pPr/>
              <a:t>12</a:t>
            </a:fld>
            <a:endParaRPr lang="es-ES" altLang="en-US" dirty="0"/>
          </a:p>
        </p:txBody>
      </p:sp>
      <p:sp>
        <p:nvSpPr>
          <p:cNvPr id="81925" name="AutoShape 5" descr="Papel reciclado"/>
          <p:cNvSpPr>
            <a:spLocks noChangeArrowheads="1"/>
          </p:cNvSpPr>
          <p:nvPr/>
        </p:nvSpPr>
        <p:spPr bwMode="auto">
          <a:xfrm>
            <a:off x="539552" y="1628801"/>
            <a:ext cx="3707931" cy="1439863"/>
          </a:xfrm>
          <a:prstGeom prst="borderCallout1">
            <a:avLst>
              <a:gd name="adj1" fmla="val 28911"/>
              <a:gd name="adj2" fmla="val 7190"/>
              <a:gd name="adj3" fmla="val 157652"/>
              <a:gd name="adj4" fmla="val 37861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457200" indent="-457200">
              <a:lnSpc>
                <a:spcPct val="70000"/>
              </a:lnSpc>
              <a:spcBef>
                <a:spcPts val="600"/>
              </a:spcBef>
            </a:pPr>
            <a:r>
              <a:rPr lang="es-ES_tradnl" sz="1600" b="1" dirty="0">
                <a:solidFill>
                  <a:schemeClr val="tx2">
                    <a:lumMod val="75000"/>
                  </a:schemeClr>
                </a:solidFill>
              </a:rPr>
              <a:t>•</a:t>
            </a:r>
            <a:r>
              <a:rPr lang="es-ES_tradnl" sz="1600" b="1" dirty="0">
                <a:solidFill>
                  <a:schemeClr val="bg1">
                    <a:lumMod val="25000"/>
                  </a:schemeClr>
                </a:solidFill>
              </a:rPr>
              <a:t>Estética</a:t>
            </a:r>
          </a:p>
          <a:p>
            <a:pPr marL="457200" indent="-457200">
              <a:lnSpc>
                <a:spcPct val="70000"/>
              </a:lnSpc>
              <a:spcBef>
                <a:spcPts val="600"/>
              </a:spcBef>
            </a:pPr>
            <a:r>
              <a:rPr lang="es-ES_tradnl" sz="1600" b="1" dirty="0">
                <a:solidFill>
                  <a:schemeClr val="bg1">
                    <a:lumMod val="25000"/>
                  </a:schemeClr>
                </a:solidFill>
              </a:rPr>
              <a:t>•Consistencia de Interfaz de Usuario</a:t>
            </a:r>
          </a:p>
          <a:p>
            <a:pPr marL="457200" indent="-457200">
              <a:lnSpc>
                <a:spcPct val="70000"/>
              </a:lnSpc>
              <a:spcBef>
                <a:spcPts val="600"/>
              </a:spcBef>
            </a:pPr>
            <a:r>
              <a:rPr lang="es-ES_tradnl" sz="1600" b="1" dirty="0">
                <a:solidFill>
                  <a:schemeClr val="bg1">
                    <a:lumMod val="25000"/>
                  </a:schemeClr>
                </a:solidFill>
              </a:rPr>
              <a:t>•Ayuda en línea o “context-sensitive”</a:t>
            </a:r>
          </a:p>
          <a:p>
            <a:pPr marL="457200" indent="-457200">
              <a:lnSpc>
                <a:spcPct val="70000"/>
              </a:lnSpc>
              <a:spcBef>
                <a:spcPts val="600"/>
              </a:spcBef>
            </a:pPr>
            <a:r>
              <a:rPr lang="es-ES_tradnl" sz="1600" b="1" dirty="0">
                <a:solidFill>
                  <a:schemeClr val="bg1">
                    <a:lumMod val="25000"/>
                  </a:schemeClr>
                </a:solidFill>
              </a:rPr>
              <a:t>•Documentación de Usuario</a:t>
            </a:r>
          </a:p>
          <a:p>
            <a:pPr marL="457200" indent="-457200">
              <a:lnSpc>
                <a:spcPct val="70000"/>
              </a:lnSpc>
              <a:spcBef>
                <a:spcPts val="600"/>
              </a:spcBef>
            </a:pPr>
            <a:r>
              <a:rPr lang="es-ES_tradnl" sz="1600" b="1" dirty="0">
                <a:solidFill>
                  <a:schemeClr val="bg1">
                    <a:lumMod val="25000"/>
                  </a:schemeClr>
                </a:solidFill>
              </a:rPr>
              <a:t>•Materiales de Capacitación/Entrenamiento</a:t>
            </a:r>
          </a:p>
          <a:p>
            <a:pPr marL="457200" indent="-457200" algn="ctr">
              <a:lnSpc>
                <a:spcPct val="70000"/>
              </a:lnSpc>
              <a:spcBef>
                <a:spcPts val="600"/>
              </a:spcBef>
            </a:pPr>
            <a:endParaRPr lang="es-ES_tradnl" sz="1400" dirty="0"/>
          </a:p>
        </p:txBody>
      </p:sp>
      <p:sp>
        <p:nvSpPr>
          <p:cNvPr id="81927" name="AutoShape 7" descr="Papel reciclado"/>
          <p:cNvSpPr>
            <a:spLocks noChangeArrowheads="1"/>
          </p:cNvSpPr>
          <p:nvPr/>
        </p:nvSpPr>
        <p:spPr bwMode="auto">
          <a:xfrm>
            <a:off x="4842030" y="5013175"/>
            <a:ext cx="2754306" cy="1296145"/>
          </a:xfrm>
          <a:prstGeom prst="borderCallout1">
            <a:avLst>
              <a:gd name="adj1" fmla="val 18750"/>
              <a:gd name="adj2" fmla="val -8333"/>
              <a:gd name="adj3" fmla="val -120472"/>
              <a:gd name="adj4" fmla="val -49962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457200" indent="-457200"/>
            <a:r>
              <a:rPr lang="es-ES_tradnl" sz="1600" b="1" dirty="0">
                <a:solidFill>
                  <a:schemeClr val="bg1">
                    <a:lumMod val="25000"/>
                  </a:schemeClr>
                </a:solidFill>
              </a:rPr>
              <a:t>•Frecuencia y severidad de fallas</a:t>
            </a:r>
          </a:p>
          <a:p>
            <a:pPr marL="457200" indent="-457200"/>
            <a:r>
              <a:rPr lang="es-ES_tradnl" sz="1600" b="1" dirty="0">
                <a:solidFill>
                  <a:schemeClr val="bg1">
                    <a:lumMod val="25000"/>
                  </a:schemeClr>
                </a:solidFill>
              </a:rPr>
              <a:t>•Facilidades de recuperación</a:t>
            </a:r>
          </a:p>
          <a:p>
            <a:pPr marL="457200" indent="-457200"/>
            <a:r>
              <a:rPr lang="es-ES_tradnl" sz="1600" b="1" dirty="0">
                <a:solidFill>
                  <a:schemeClr val="bg1">
                    <a:lumMod val="25000"/>
                  </a:schemeClr>
                </a:solidFill>
              </a:rPr>
              <a:t>•Posibilidades de predicción</a:t>
            </a:r>
          </a:p>
          <a:p>
            <a:pPr marL="457200" indent="-457200" algn="ctr"/>
            <a:endParaRPr lang="es-ES_tradnl" sz="1600" dirty="0"/>
          </a:p>
        </p:txBody>
      </p:sp>
      <p:sp>
        <p:nvSpPr>
          <p:cNvPr id="81928" name="AutoShape 8" descr="Papel reciclado"/>
          <p:cNvSpPr>
            <a:spLocks noChangeArrowheads="1"/>
          </p:cNvSpPr>
          <p:nvPr/>
        </p:nvSpPr>
        <p:spPr bwMode="auto">
          <a:xfrm>
            <a:off x="5760132" y="1628801"/>
            <a:ext cx="2052228" cy="1439863"/>
          </a:xfrm>
          <a:prstGeom prst="borderCallout1">
            <a:avLst>
              <a:gd name="adj1" fmla="val 18750"/>
              <a:gd name="adj2" fmla="val -8333"/>
              <a:gd name="adj3" fmla="val 219038"/>
              <a:gd name="adj4" fmla="val -181821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457200" indent="-457200">
              <a:lnSpc>
                <a:spcPct val="75000"/>
              </a:lnSpc>
              <a:spcBef>
                <a:spcPts val="600"/>
              </a:spcBef>
            </a:pPr>
            <a:r>
              <a:rPr lang="es-ES_tradnl" sz="1600" b="1" dirty="0">
                <a:solidFill>
                  <a:schemeClr val="tx2">
                    <a:lumMod val="75000"/>
                  </a:schemeClr>
                </a:solidFill>
              </a:rPr>
              <a:t>•</a:t>
            </a:r>
            <a:r>
              <a:rPr lang="es-ES_tradnl" sz="1600" b="1" dirty="0">
                <a:solidFill>
                  <a:schemeClr val="bg1">
                    <a:lumMod val="25000"/>
                  </a:schemeClr>
                </a:solidFill>
              </a:rPr>
              <a:t>Eficiencia</a:t>
            </a:r>
          </a:p>
          <a:p>
            <a:pPr marL="457200" indent="-457200">
              <a:lnSpc>
                <a:spcPct val="75000"/>
              </a:lnSpc>
              <a:spcBef>
                <a:spcPts val="600"/>
              </a:spcBef>
            </a:pPr>
            <a:r>
              <a:rPr lang="es-ES_tradnl" sz="1600" b="1" dirty="0">
                <a:solidFill>
                  <a:schemeClr val="bg1">
                    <a:lumMod val="25000"/>
                  </a:schemeClr>
                </a:solidFill>
              </a:rPr>
              <a:t>•Disponibilidad</a:t>
            </a:r>
          </a:p>
          <a:p>
            <a:pPr marL="457200" indent="-457200">
              <a:lnSpc>
                <a:spcPct val="75000"/>
              </a:lnSpc>
              <a:spcBef>
                <a:spcPts val="600"/>
              </a:spcBef>
            </a:pPr>
            <a:r>
              <a:rPr lang="es-ES_tradnl" sz="1600" b="1" dirty="0">
                <a:solidFill>
                  <a:schemeClr val="bg1">
                    <a:lumMod val="25000"/>
                  </a:schemeClr>
                </a:solidFill>
              </a:rPr>
              <a:t>•Tiempo de Respuesta</a:t>
            </a:r>
          </a:p>
          <a:p>
            <a:pPr marL="457200" indent="-457200">
              <a:lnSpc>
                <a:spcPct val="75000"/>
              </a:lnSpc>
              <a:spcBef>
                <a:spcPts val="600"/>
              </a:spcBef>
            </a:pPr>
            <a:r>
              <a:rPr lang="es-ES_tradnl" sz="1600" b="1" dirty="0">
                <a:solidFill>
                  <a:schemeClr val="bg1">
                    <a:lumMod val="25000"/>
                  </a:schemeClr>
                </a:solidFill>
              </a:rPr>
              <a:t>•Tiempo de Recuperación</a:t>
            </a:r>
          </a:p>
          <a:p>
            <a:pPr marL="457200" indent="-457200">
              <a:lnSpc>
                <a:spcPct val="75000"/>
              </a:lnSpc>
              <a:spcBef>
                <a:spcPts val="600"/>
              </a:spcBef>
            </a:pPr>
            <a:r>
              <a:rPr lang="es-ES_tradnl" sz="1600" b="1" dirty="0">
                <a:solidFill>
                  <a:schemeClr val="bg1">
                    <a:lumMod val="25000"/>
                  </a:schemeClr>
                </a:solidFill>
              </a:rPr>
              <a:t>•Uso de recursos</a:t>
            </a:r>
          </a:p>
          <a:p>
            <a:pPr marL="457200" indent="-457200" algn="ctr">
              <a:lnSpc>
                <a:spcPct val="75000"/>
              </a:lnSpc>
              <a:spcBef>
                <a:spcPts val="600"/>
              </a:spcBef>
            </a:pPr>
            <a:endParaRPr lang="es-ES_tradnl" sz="1600" b="1" dirty="0">
              <a:solidFill>
                <a:schemeClr val="bg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17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20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20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20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20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5" grpId="0" animBg="1"/>
      <p:bldP spid="81925" grpId="1" animBg="1"/>
      <p:bldP spid="81927" grpId="0" animBg="1"/>
      <p:bldP spid="81927" grpId="1" animBg="1"/>
      <p:bldP spid="81928" grpId="0" animBg="1"/>
      <p:bldP spid="8192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5" y="404665"/>
            <a:ext cx="4680520" cy="1273283"/>
          </a:xfrm>
        </p:spPr>
        <p:txBody>
          <a:bodyPr/>
          <a:lstStyle/>
          <a:p>
            <a:r>
              <a:rPr lang="es-ES" sz="4400" b="1" dirty="0"/>
              <a:t>Requerimientos- Tipos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3"/>
          </p:nvPr>
        </p:nvSpPr>
        <p:spPr>
          <a:xfrm>
            <a:off x="575556" y="1916832"/>
            <a:ext cx="7236804" cy="3456384"/>
          </a:xfrm>
        </p:spPr>
        <p:txBody>
          <a:bodyPr>
            <a:normAutofit/>
          </a:bodyPr>
          <a:lstStyle/>
          <a:p>
            <a:pPr lvl="1"/>
            <a:r>
              <a:rPr lang="es-ES" sz="2400" b="1" dirty="0"/>
              <a:t>Otras Clasificaciones</a:t>
            </a:r>
          </a:p>
          <a:p>
            <a:pPr lvl="2">
              <a:buFont typeface="Arial" pitchFamily="34" charset="0"/>
              <a:buChar char="•"/>
            </a:pPr>
            <a:r>
              <a:rPr lang="es-ES" sz="2400" dirty="0"/>
              <a:t>Requerimientos del dominio</a:t>
            </a:r>
          </a:p>
          <a:p>
            <a:pPr lvl="5"/>
            <a:r>
              <a:rPr lang="es-ES" sz="2000" dirty="0"/>
              <a:t>Reflejan las características y restricciones del dominio de la aplicación del sistema. Pueden ser funcionales o no funcionales y pueden restringir a los anteriores. Como se especializan en el dominio son complicados de interpretar.</a:t>
            </a:r>
          </a:p>
          <a:p>
            <a:pPr lvl="2">
              <a:buFont typeface="Arial" pitchFamily="34" charset="0"/>
              <a:buChar char="•"/>
            </a:pPr>
            <a:r>
              <a:rPr lang="es-ES_tradnl" sz="2400" dirty="0"/>
              <a:t>Requerimientos por Prioridad</a:t>
            </a:r>
          </a:p>
          <a:p>
            <a:pPr lvl="5"/>
            <a:r>
              <a:rPr lang="es-ES" sz="2000" dirty="0"/>
              <a:t>Que deben ser absolutamente satisfechos</a:t>
            </a:r>
          </a:p>
          <a:p>
            <a:pPr lvl="5"/>
            <a:r>
              <a:rPr lang="es-ES" sz="2000" dirty="0"/>
              <a:t>Que son deseables pero no indispensables</a:t>
            </a:r>
          </a:p>
          <a:p>
            <a:pPr lvl="5"/>
            <a:r>
              <a:rPr lang="es-ES" sz="2000" dirty="0"/>
              <a:t>Que son posibles, pero que podrían eliminarse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728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texto"/>
          <p:cNvSpPr>
            <a:spLocks noGrp="1"/>
          </p:cNvSpPr>
          <p:nvPr>
            <p:ph type="body" sz="quarter" idx="13"/>
          </p:nvPr>
        </p:nvSpPr>
        <p:spPr>
          <a:xfrm>
            <a:off x="629562" y="1844824"/>
            <a:ext cx="7776864" cy="3744416"/>
          </a:xfrm>
        </p:spPr>
        <p:txBody>
          <a:bodyPr>
            <a:normAutofit/>
          </a:bodyPr>
          <a:lstStyle/>
          <a:p>
            <a:pPr lvl="1"/>
            <a:r>
              <a:rPr lang="es-ES" sz="2400" b="1" dirty="0"/>
              <a:t>Otras Clasificaciones</a:t>
            </a:r>
          </a:p>
          <a:p>
            <a:pPr lvl="2">
              <a:buFont typeface="Arial" pitchFamily="34" charset="0"/>
              <a:buChar char="•"/>
            </a:pPr>
            <a:r>
              <a:rPr lang="es-ES_tradnl" sz="2400" dirty="0"/>
              <a:t>Requerimientos del Usuario</a:t>
            </a:r>
          </a:p>
          <a:p>
            <a:pPr lvl="5"/>
            <a:r>
              <a:rPr lang="es-ES" sz="2000" dirty="0"/>
              <a:t>Son declaraciones en lenguaje natural y en diagramas de los servicios que se espera que el sistema provea y de las restricciones bajo las cuales debe operar.</a:t>
            </a:r>
          </a:p>
          <a:p>
            <a:pPr lvl="5"/>
            <a:r>
              <a:rPr lang="es-ES" sz="2000" dirty="0"/>
              <a:t>Pueden surgir problemas por falta de claridad, confusión de requerimientos, conjunción de requerimientos.</a:t>
            </a:r>
          </a:p>
          <a:p>
            <a:pPr lvl="2">
              <a:buFont typeface="Arial" pitchFamily="34" charset="0"/>
              <a:buChar char="•"/>
            </a:pPr>
            <a:r>
              <a:rPr lang="es-ES_tradnl" sz="2400" dirty="0"/>
              <a:t>Requerimientos del Sistema</a:t>
            </a:r>
          </a:p>
          <a:p>
            <a:pPr lvl="5"/>
            <a:r>
              <a:rPr lang="es-ES" sz="2000" dirty="0"/>
              <a:t>Establecen con detalle los servicios y restricciones del sistema.</a:t>
            </a:r>
          </a:p>
          <a:p>
            <a:pPr lvl="5"/>
            <a:r>
              <a:rPr lang="es-ES" sz="2000" dirty="0"/>
              <a:t>Es difícil excluir toda la información de diseño (arquitectura inicial, interoperabilidad con sistemas existentes, etc.)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67545" y="404665"/>
            <a:ext cx="4680520" cy="1273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9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b="1" smtClean="0"/>
              <a:t>Requerimientos- Tipos</a:t>
            </a: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26411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67546" y="337669"/>
            <a:ext cx="4968549" cy="1273283"/>
          </a:xfrm>
        </p:spPr>
        <p:txBody>
          <a:bodyPr/>
          <a:lstStyle/>
          <a:p>
            <a:r>
              <a:rPr lang="es-ES" sz="4400" b="1" dirty="0"/>
              <a:t>Ingeniería de Requerimientos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251520" y="1916832"/>
            <a:ext cx="8229600" cy="4176464"/>
          </a:xfrm>
        </p:spPr>
        <p:txBody>
          <a:bodyPr>
            <a:normAutofit/>
          </a:bodyPr>
          <a:lstStyle/>
          <a:p>
            <a:r>
              <a:rPr lang="es-ES" sz="2400" dirty="0"/>
              <a:t>La ingeniería de requerimientos es la disciplina para desarrollar una especificación completa, consistente y no ambigua, la cual servirá como base para acuerdos comunes entre todas las partes involucradas y en donde se describen las funciones que realizará el sistema.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294967295"/>
          </p:nvPr>
        </p:nvSpPr>
        <p:spPr>
          <a:xfrm>
            <a:off x="467549" y="6569068"/>
            <a:ext cx="2232243" cy="288932"/>
          </a:xfrm>
        </p:spPr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15</a:t>
            </a:fld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382440" y="3754540"/>
            <a:ext cx="6868535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b="1" i="1" dirty="0"/>
              <a:t>Ingeniería de requerimientos </a:t>
            </a:r>
            <a:r>
              <a:rPr lang="es-ES" sz="2200" dirty="0"/>
              <a:t>es el proceso por el cual se transforman los requerimientos declarados por los clientes, ya sean hablados o escritos, </a:t>
            </a:r>
            <a:r>
              <a:rPr lang="es-ES" sz="2200" u="sng" dirty="0"/>
              <a:t>a especificaciones precisas, no ambiguas, consistentes y completas </a:t>
            </a:r>
            <a:r>
              <a:rPr lang="es-ES" sz="2200" dirty="0"/>
              <a:t>del comportamiento del sistema, incluyendo funciones, interfaces, rendimiento y limitaciones”</a:t>
            </a:r>
          </a:p>
        </p:txBody>
      </p:sp>
      <p:pic>
        <p:nvPicPr>
          <p:cNvPr id="8" name="Picture 2" descr="http://upload.wikimedia.org/wikipedia/commons/thumb/2/2e/El_modelo_de_desarrollo_en_cascada.svg/350px-El_modelo_de_desarrollo_en_cascada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768" y="140430"/>
            <a:ext cx="1875235" cy="187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/>
          <p:cNvSpPr/>
          <p:nvPr/>
        </p:nvSpPr>
        <p:spPr>
          <a:xfrm>
            <a:off x="7268765" y="2"/>
            <a:ext cx="782702" cy="66588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Llamada con línea 1 (borde y barra de énfasis) 8"/>
          <p:cNvSpPr/>
          <p:nvPr/>
        </p:nvSpPr>
        <p:spPr>
          <a:xfrm>
            <a:off x="4572000" y="6085949"/>
            <a:ext cx="1953000" cy="569855"/>
          </a:xfrm>
          <a:prstGeom prst="accentBorderCallout1">
            <a:avLst>
              <a:gd name="adj1" fmla="val 18750"/>
              <a:gd name="adj2" fmla="val -8333"/>
              <a:gd name="adj3" fmla="val -63481"/>
              <a:gd name="adj4" fmla="val -105842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SRS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182110" y="55754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835129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5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sz="quarter" idx="1"/>
          </p:nvPr>
        </p:nvSpPr>
        <p:spPr>
          <a:xfrm>
            <a:off x="467544" y="1844824"/>
            <a:ext cx="8229600" cy="4320480"/>
          </a:xfrm>
        </p:spPr>
        <p:txBody>
          <a:bodyPr>
            <a:normAutofit/>
          </a:bodyPr>
          <a:lstStyle/>
          <a:p>
            <a:r>
              <a:rPr lang="es-ES" sz="2400" dirty="0"/>
              <a:t>También es el proceso mediante el cual se intercambian diferentes </a:t>
            </a:r>
            <a:r>
              <a:rPr lang="es-ES" sz="2400" i="1" dirty="0"/>
              <a:t>puntos de vista para recopilar y modelar lo que el sistema va a realiza</a:t>
            </a:r>
            <a:r>
              <a:rPr lang="es-ES" sz="2400" dirty="0"/>
              <a:t>r. Este proceso utiliza una combinación de métodos, herramientas y actores, cuyo producto es un modelo del cual se genera un documento de requerimientos.”</a:t>
            </a:r>
          </a:p>
          <a:p>
            <a:endParaRPr lang="es-ES" sz="2400" dirty="0"/>
          </a:p>
          <a:p>
            <a:r>
              <a:rPr lang="es-ES" sz="2400" dirty="0"/>
              <a:t>“Ingeniería de requerimientos” es un enfoque sistémico para recolectar, organizar y documentar los requerimientos del sistema; es también el proceso que establece y </a:t>
            </a:r>
            <a:r>
              <a:rPr lang="es-ES" sz="2400" i="1" dirty="0"/>
              <a:t>mantiene acuerdos </a:t>
            </a:r>
            <a:r>
              <a:rPr lang="es-ES" sz="2400" dirty="0"/>
              <a:t>sobre los cambios de requerimientos, entre los clientes y el equipo del proyecto”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4294967295"/>
          </p:nvPr>
        </p:nvSpPr>
        <p:spPr>
          <a:xfrm>
            <a:off x="467549" y="6569068"/>
            <a:ext cx="2232243" cy="288932"/>
          </a:xfrm>
        </p:spPr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16</a:t>
            </a:fld>
            <a:endParaRPr lang="es-ES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3 Título"/>
          <p:cNvSpPr txBox="1">
            <a:spLocks/>
          </p:cNvSpPr>
          <p:nvPr/>
        </p:nvSpPr>
        <p:spPr>
          <a:xfrm>
            <a:off x="467546" y="337669"/>
            <a:ext cx="4968549" cy="1273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9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b="1" smtClean="0"/>
              <a:t>Ingeniería de Requerimientos</a:t>
            </a: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7127783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sz="quarter" idx="1"/>
          </p:nvPr>
        </p:nvSpPr>
        <p:spPr>
          <a:xfrm>
            <a:off x="822959" y="1858435"/>
            <a:ext cx="754380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2800" dirty="0"/>
              <a:t>Importancia </a:t>
            </a:r>
            <a:endParaRPr lang="es-ES_tradnl" sz="2800" dirty="0" smtClean="0"/>
          </a:p>
          <a:p>
            <a:pPr marL="0" indent="0">
              <a:buNone/>
            </a:pPr>
            <a:endParaRPr lang="es-ES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300" dirty="0"/>
              <a:t>Permite gestionar las necesidades del proyecto en forma estructurada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300" dirty="0"/>
              <a:t>Mejora la capacidad de predecir cronogramas de proyectos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300" dirty="0"/>
              <a:t>Disminuye los costos y retrasos del proyecto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300" dirty="0"/>
              <a:t>Mejora la calidad del software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300" dirty="0"/>
              <a:t>Mejora la comunicación entre equipos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300" dirty="0"/>
              <a:t>Evita rechazos de usuarios finales.</a:t>
            </a:r>
          </a:p>
          <a:p>
            <a:endParaRPr lang="es-ES" sz="2800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4294967295"/>
          </p:nvPr>
        </p:nvSpPr>
        <p:spPr>
          <a:xfrm>
            <a:off x="467549" y="6569068"/>
            <a:ext cx="2232243" cy="288932"/>
          </a:xfrm>
        </p:spPr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17</a:t>
            </a:fld>
            <a:endParaRPr lang="es-ES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3 Título"/>
          <p:cNvSpPr txBox="1">
            <a:spLocks/>
          </p:cNvSpPr>
          <p:nvPr/>
        </p:nvSpPr>
        <p:spPr>
          <a:xfrm>
            <a:off x="467546" y="337669"/>
            <a:ext cx="4968549" cy="1273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9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b="1" smtClean="0"/>
              <a:t>Ingeniería de Requerimientos</a:t>
            </a: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1420993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apel reciclado"/>
          <p:cNvPicPr>
            <a:picLocks noChangeAspect="1" noChangeArrowheads="1"/>
          </p:cNvPicPr>
          <p:nvPr/>
        </p:nvPicPr>
        <p:blipFill rotWithShape="1">
          <a:blip r:embed="rId2" cstate="print"/>
          <a:srcRect l="6010" t="5570" r="5573" b="6704"/>
          <a:stretch/>
        </p:blipFill>
        <p:spPr bwMode="auto">
          <a:xfrm>
            <a:off x="1871700" y="1556793"/>
            <a:ext cx="5562618" cy="4536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" name="5 Marcador de texto"/>
          <p:cNvSpPr>
            <a:spLocks noGrp="1"/>
          </p:cNvSpPr>
          <p:nvPr>
            <p:ph type="body" sz="quarter" idx="13"/>
          </p:nvPr>
        </p:nvSpPr>
        <p:spPr>
          <a:xfrm>
            <a:off x="305526" y="6542584"/>
            <a:ext cx="1890210" cy="315416"/>
          </a:xfrm>
        </p:spPr>
        <p:txBody>
          <a:bodyPr>
            <a:normAutofit fontScale="92500"/>
          </a:bodyPr>
          <a:lstStyle/>
          <a:p>
            <a:r>
              <a:rPr lang="es-ES" sz="1400"/>
              <a:t>Sommerville, Capítulo 7</a:t>
            </a:r>
            <a:endParaRPr lang="es-ES" sz="140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18</a:t>
            </a:fld>
            <a:endParaRPr lang="es-ES" dirty="0"/>
          </a:p>
        </p:txBody>
      </p:sp>
      <p:sp>
        <p:nvSpPr>
          <p:cNvPr id="8" name="3 Título"/>
          <p:cNvSpPr>
            <a:spLocks noGrp="1"/>
          </p:cNvSpPr>
          <p:nvPr>
            <p:ph type="title"/>
          </p:nvPr>
        </p:nvSpPr>
        <p:spPr>
          <a:xfrm>
            <a:off x="467546" y="337669"/>
            <a:ext cx="4968549" cy="1273283"/>
          </a:xfrm>
        </p:spPr>
        <p:txBody>
          <a:bodyPr/>
          <a:lstStyle/>
          <a:p>
            <a:r>
              <a:rPr lang="es-ES" sz="4400" b="1" dirty="0"/>
              <a:t>Ingeniería de Requerimientos</a:t>
            </a:r>
          </a:p>
        </p:txBody>
      </p:sp>
    </p:spTree>
    <p:extLst>
      <p:ext uri="{BB962C8B-B14F-4D97-AF65-F5344CB8AC3E}">
        <p14:creationId xmlns:p14="http://schemas.microsoft.com/office/powerpoint/2010/main" val="384590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" name="1 Marcador de texto"/>
          <p:cNvSpPr>
            <a:spLocks noGrp="1"/>
          </p:cNvSpPr>
          <p:nvPr>
            <p:ph type="body" sz="half" idx="2"/>
          </p:nvPr>
        </p:nvSpPr>
        <p:spPr>
          <a:xfrm>
            <a:off x="467544" y="4581128"/>
            <a:ext cx="6922008" cy="533400"/>
          </a:xfrm>
        </p:spPr>
        <p:txBody>
          <a:bodyPr>
            <a:noAutofit/>
          </a:bodyPr>
          <a:lstStyle/>
          <a:p>
            <a:r>
              <a:rPr lang="es-ES_tradnl" sz="4000" b="1" dirty="0"/>
              <a:t>Estudio de Viabilidad</a:t>
            </a:r>
            <a:endParaRPr lang="es-ES" sz="4000" b="1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8592-A6F7-42BC-86CF-9E17C70547D3}" type="slidenum">
              <a:rPr lang="es-ES" smtClean="0"/>
              <a:pPr/>
              <a:t>19</a:t>
            </a:fld>
            <a:endParaRPr lang="es-ES"/>
          </a:p>
        </p:txBody>
      </p:sp>
      <p:pic>
        <p:nvPicPr>
          <p:cNvPr id="4" name="Picture 8" descr="Papel reciclado"/>
          <p:cNvPicPr>
            <a:picLocks noChangeAspect="1" noChangeArrowheads="1"/>
          </p:cNvPicPr>
          <p:nvPr/>
        </p:nvPicPr>
        <p:blipFill rotWithShape="1">
          <a:blip r:embed="rId2" cstate="print"/>
          <a:srcRect l="6010" t="5570" r="5573" b="6704"/>
          <a:stretch/>
        </p:blipFill>
        <p:spPr bwMode="auto">
          <a:xfrm>
            <a:off x="5436099" y="332656"/>
            <a:ext cx="2497625" cy="20368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" name="Elipse 4"/>
          <p:cNvSpPr/>
          <p:nvPr/>
        </p:nvSpPr>
        <p:spPr>
          <a:xfrm>
            <a:off x="5058054" y="116632"/>
            <a:ext cx="1080120" cy="122413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227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6" y="332657"/>
            <a:ext cx="5256581" cy="1273283"/>
          </a:xfrm>
        </p:spPr>
        <p:txBody>
          <a:bodyPr/>
          <a:lstStyle/>
          <a:p>
            <a:r>
              <a:rPr lang="es-ES_tradnl" sz="4400" b="1" dirty="0"/>
              <a:t>¿Qué es un proceso de software?</a:t>
            </a:r>
            <a:endParaRPr lang="es-ES" sz="4400" b="1" dirty="0"/>
          </a:p>
        </p:txBody>
      </p:sp>
      <p:sp>
        <p:nvSpPr>
          <p:cNvPr id="4" name="3 Marcador de texto"/>
          <p:cNvSpPr>
            <a:spLocks noGrp="1"/>
          </p:cNvSpPr>
          <p:nvPr>
            <p:ph sz="quarter" idx="1"/>
          </p:nvPr>
        </p:nvSpPr>
        <p:spPr>
          <a:xfrm>
            <a:off x="530069" y="1880828"/>
            <a:ext cx="8229600" cy="2376264"/>
          </a:xfrm>
        </p:spPr>
        <p:txBody>
          <a:bodyPr/>
          <a:lstStyle/>
          <a:p>
            <a:r>
              <a:rPr lang="es-ES_tradnl" sz="2400" dirty="0">
                <a:solidFill>
                  <a:schemeClr val="tx1"/>
                </a:solidFill>
              </a:rPr>
              <a:t>Es un conjunto de actividades y resultados asociados  que producen un producto de software.</a:t>
            </a: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294967295"/>
          </p:nvPr>
        </p:nvSpPr>
        <p:spPr>
          <a:xfrm>
            <a:off x="467549" y="6569068"/>
            <a:ext cx="2232243" cy="288932"/>
          </a:xfrm>
        </p:spPr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3339684" y="5445224"/>
            <a:ext cx="152196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noFill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516216" y="5517232"/>
            <a:ext cx="15219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Picture 2" descr="AMFE y los tipos de errores | PDCA 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53" y="1844824"/>
            <a:ext cx="7848872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blog.utm.edu.ec/maricelapinargote/files/2009/10/proceso-del-software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6" t="32594" r="-7644" b="407"/>
          <a:stretch/>
        </p:blipFill>
        <p:spPr bwMode="auto">
          <a:xfrm>
            <a:off x="1133771" y="3068960"/>
            <a:ext cx="6539835" cy="313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7600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332657"/>
            <a:ext cx="7776863" cy="1273283"/>
          </a:xfrm>
        </p:spPr>
        <p:txBody>
          <a:bodyPr>
            <a:noAutofit/>
          </a:bodyPr>
          <a:lstStyle/>
          <a:p>
            <a:r>
              <a:rPr lang="es-ES_tradnl" sz="4000" b="1" dirty="0" smtClean="0"/>
              <a:t>Estudio </a:t>
            </a:r>
            <a:r>
              <a:rPr lang="es-ES_tradnl" sz="4000" b="1" dirty="0"/>
              <a:t>de Viabilidad</a:t>
            </a:r>
            <a:endParaRPr lang="es-ES" sz="4000" b="1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3"/>
          </p:nvPr>
        </p:nvSpPr>
        <p:spPr>
          <a:xfrm>
            <a:off x="395536" y="1988840"/>
            <a:ext cx="8143932" cy="4248472"/>
          </a:xfrm>
        </p:spPr>
        <p:txBody>
          <a:bodyPr>
            <a:normAutofit/>
          </a:bodyPr>
          <a:lstStyle/>
          <a:p>
            <a:r>
              <a:rPr lang="es-ES" sz="2800" dirty="0"/>
              <a:t>Principalmente para sistemas nuevos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>
          <a:xfrm>
            <a:off x="575558" y="2420888"/>
            <a:ext cx="7543801" cy="4023360"/>
          </a:xfrm>
        </p:spPr>
        <p:txBody>
          <a:bodyPr/>
          <a:lstStyle/>
          <a:p>
            <a:r>
              <a:rPr lang="es-ES" sz="2000" dirty="0">
                <a:solidFill>
                  <a:schemeClr val="tx1"/>
                </a:solidFill>
              </a:rPr>
              <a:t>A partir de una descripción resumida del sistema se elabora un informe que recomienda la conveniencia o no de realizar el proceso de </a:t>
            </a:r>
            <a:r>
              <a:rPr lang="es-ES" sz="2000" dirty="0" smtClean="0">
                <a:solidFill>
                  <a:schemeClr val="tx1"/>
                </a:solidFill>
              </a:rPr>
              <a:t>desarrollo</a:t>
            </a:r>
          </a:p>
          <a:p>
            <a:endParaRPr lang="es-ES" sz="2000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Responde a las siguientes preguntas: </a:t>
            </a:r>
          </a:p>
          <a:p>
            <a:pPr lvl="1"/>
            <a:r>
              <a:rPr lang="es-ES" sz="2000" dirty="0">
                <a:solidFill>
                  <a:schemeClr val="tx1"/>
                </a:solidFill>
              </a:rPr>
              <a:t>¿El sistema contribuye a los objetivos generales de la organización?( Si no contribuye, entonces no tiene un valor real en el negocio )</a:t>
            </a:r>
          </a:p>
          <a:p>
            <a:pPr lvl="1"/>
            <a:r>
              <a:rPr lang="es-ES" sz="2000" dirty="0">
                <a:solidFill>
                  <a:schemeClr val="tx1"/>
                </a:solidFill>
              </a:rPr>
              <a:t>¿El sistema se puede implementar con la tecnología actual?</a:t>
            </a:r>
          </a:p>
          <a:p>
            <a:pPr lvl="1"/>
            <a:r>
              <a:rPr lang="es-ES" sz="2000" dirty="0">
                <a:solidFill>
                  <a:schemeClr val="tx1"/>
                </a:solidFill>
              </a:rPr>
              <a:t>¿El sistema se puede implementar con las restricciones de costo y tiempo?</a:t>
            </a:r>
          </a:p>
          <a:p>
            <a:pPr lvl="1"/>
            <a:r>
              <a:rPr lang="es-ES" sz="2000" dirty="0">
                <a:solidFill>
                  <a:schemeClr val="tx1"/>
                </a:solidFill>
              </a:rPr>
              <a:t>¿El sistema puede integrarse a otros que existen en la organización?</a:t>
            </a:r>
          </a:p>
          <a:p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479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texto"/>
          <p:cNvSpPr>
            <a:spLocks noGrp="1"/>
          </p:cNvSpPr>
          <p:nvPr>
            <p:ph type="body" sz="quarter" idx="13"/>
          </p:nvPr>
        </p:nvSpPr>
        <p:spPr>
          <a:xfrm>
            <a:off x="395536" y="1819608"/>
            <a:ext cx="7704856" cy="4023360"/>
          </a:xfrm>
        </p:spPr>
        <p:txBody>
          <a:bodyPr/>
          <a:lstStyle/>
          <a:p>
            <a:pPr lvl="1"/>
            <a:endParaRPr lang="es-ES" sz="1800" dirty="0"/>
          </a:p>
          <a:p>
            <a:pPr lvl="1" algn="just"/>
            <a:r>
              <a:rPr lang="es-ES" sz="2800" dirty="0"/>
              <a:t>Una vez que se ha recopilado toda la información necesaria para contestar las preguntas anteriores se debería hablar con las fuentes de información para responder nuevas preguntas y luego se redacta el informe, donde debería hacerse una recomendación sobre si debe continuar o no el desarrollo.</a:t>
            </a:r>
          </a:p>
          <a:p>
            <a:pPr lvl="1"/>
            <a:endParaRPr lang="es-ES" sz="1800" dirty="0"/>
          </a:p>
          <a:p>
            <a:endParaRPr lang="es-ES" sz="180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21</a:t>
            </a:fld>
            <a:endParaRPr lang="es-ES" dirty="0"/>
          </a:p>
        </p:txBody>
      </p:sp>
      <p:pic>
        <p:nvPicPr>
          <p:cNvPr id="2050" name="Picture 2" descr="http://urbaniker.net/wp-content/uploads/2013/10/estudio-de-viabilidad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76" y="4860715"/>
            <a:ext cx="3635625" cy="199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39553" y="332657"/>
            <a:ext cx="5472608" cy="1273283"/>
          </a:xfrm>
        </p:spPr>
        <p:txBody>
          <a:bodyPr>
            <a:noAutofit/>
          </a:bodyPr>
          <a:lstStyle/>
          <a:p>
            <a:r>
              <a:rPr lang="es-ES_tradnl" sz="4000" b="1" dirty="0" smtClean="0"/>
              <a:t>Estudio </a:t>
            </a:r>
            <a:r>
              <a:rPr lang="es-ES_tradnl" sz="4000" b="1" dirty="0"/>
              <a:t>de Viabilidad</a:t>
            </a:r>
            <a:endParaRPr lang="es-ES" sz="4000" b="1" dirty="0"/>
          </a:p>
        </p:txBody>
      </p:sp>
    </p:spTree>
    <p:extLst>
      <p:ext uri="{BB962C8B-B14F-4D97-AF65-F5344CB8AC3E}">
        <p14:creationId xmlns:p14="http://schemas.microsoft.com/office/powerpoint/2010/main" val="427146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" name="1 Marcador de texto"/>
          <p:cNvSpPr>
            <a:spLocks noGrp="1"/>
          </p:cNvSpPr>
          <p:nvPr>
            <p:ph type="body" sz="half" idx="2"/>
          </p:nvPr>
        </p:nvSpPr>
        <p:spPr>
          <a:xfrm>
            <a:off x="395536" y="4725144"/>
            <a:ext cx="6922008" cy="533400"/>
          </a:xfrm>
        </p:spPr>
        <p:txBody>
          <a:bodyPr>
            <a:noAutofit/>
          </a:bodyPr>
          <a:lstStyle/>
          <a:p>
            <a:r>
              <a:rPr lang="es-ES" sz="3600" b="1" dirty="0"/>
              <a:t>Especificación de requerimientos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8592-A6F7-42BC-86CF-9E17C70547D3}" type="slidenum">
              <a:rPr lang="es-ES" smtClean="0"/>
              <a:pPr/>
              <a:t>22</a:t>
            </a:fld>
            <a:endParaRPr lang="es-ES"/>
          </a:p>
        </p:txBody>
      </p:sp>
      <p:pic>
        <p:nvPicPr>
          <p:cNvPr id="4" name="Picture 8" descr="Papel reciclado"/>
          <p:cNvPicPr>
            <a:picLocks noChangeAspect="1" noChangeArrowheads="1"/>
          </p:cNvPicPr>
          <p:nvPr/>
        </p:nvPicPr>
        <p:blipFill rotWithShape="1">
          <a:blip r:embed="rId2" cstate="print"/>
          <a:srcRect l="6010" t="5570" r="5573" b="6704"/>
          <a:stretch/>
        </p:blipFill>
        <p:spPr bwMode="auto">
          <a:xfrm>
            <a:off x="6462213" y="398912"/>
            <a:ext cx="2497625" cy="20368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" name="Elipse 4"/>
          <p:cNvSpPr/>
          <p:nvPr/>
        </p:nvSpPr>
        <p:spPr>
          <a:xfrm>
            <a:off x="7488325" y="398912"/>
            <a:ext cx="849590" cy="79784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049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NÁLISIS Y ESPECIFICACIÓN DE REQUERIMIENTOS - INGENIERIA DE REQUERIMIENT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988840"/>
            <a:ext cx="3159313" cy="263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9" y="499539"/>
            <a:ext cx="7200795" cy="1273283"/>
          </a:xfrm>
        </p:spPr>
        <p:txBody>
          <a:bodyPr>
            <a:noAutofit/>
          </a:bodyPr>
          <a:lstStyle/>
          <a:p>
            <a:r>
              <a:rPr lang="es-ES" sz="4400" b="1" dirty="0" smtClean="0"/>
              <a:t>Especificación </a:t>
            </a:r>
            <a:r>
              <a:rPr lang="es-ES" sz="4400" b="1" dirty="0"/>
              <a:t>de Requerimientos</a:t>
            </a:r>
            <a:br>
              <a:rPr lang="es-ES" sz="4400" b="1" dirty="0"/>
            </a:br>
            <a:endParaRPr lang="es-ES" sz="4400" b="1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3"/>
          </p:nvPr>
        </p:nvSpPr>
        <p:spPr>
          <a:xfrm>
            <a:off x="467544" y="1900114"/>
            <a:ext cx="6264696" cy="3960440"/>
          </a:xfrm>
        </p:spPr>
        <p:txBody>
          <a:bodyPr>
            <a:normAutofit lnSpcReduction="10000"/>
          </a:bodyPr>
          <a:lstStyle/>
          <a:p>
            <a:r>
              <a:rPr lang="es-ES_tradnl" sz="2800" dirty="0"/>
              <a:t>Propiedades de los Requerimientos</a:t>
            </a:r>
          </a:p>
          <a:p>
            <a:endParaRPr lang="es-ES_tradnl" sz="2800" dirty="0"/>
          </a:p>
          <a:p>
            <a:pPr lvl="2"/>
            <a:r>
              <a:rPr lang="es-ES" sz="2800" b="1" dirty="0"/>
              <a:t>Necesario</a:t>
            </a:r>
            <a:r>
              <a:rPr lang="es-ES" sz="2800" dirty="0"/>
              <a:t>: </a:t>
            </a:r>
            <a:r>
              <a:rPr lang="es-ES" sz="2400" dirty="0"/>
              <a:t>Su omisión provoca una deficiencia</a:t>
            </a:r>
            <a:r>
              <a:rPr lang="es-ES" sz="2800" dirty="0"/>
              <a:t>.</a:t>
            </a:r>
          </a:p>
          <a:p>
            <a:pPr lvl="2"/>
            <a:r>
              <a:rPr lang="es-ES" sz="2800" b="1" dirty="0"/>
              <a:t>Conciso</a:t>
            </a:r>
            <a:r>
              <a:rPr lang="es-ES" sz="2800" dirty="0"/>
              <a:t>: </a:t>
            </a:r>
            <a:r>
              <a:rPr lang="es-ES" sz="2400" dirty="0"/>
              <a:t>Fácil de leer y entender</a:t>
            </a:r>
          </a:p>
          <a:p>
            <a:pPr lvl="2"/>
            <a:r>
              <a:rPr lang="es-ES" sz="2800" b="1" dirty="0"/>
              <a:t>Completo</a:t>
            </a:r>
            <a:r>
              <a:rPr lang="es-ES" sz="2800" dirty="0"/>
              <a:t>: </a:t>
            </a:r>
            <a:r>
              <a:rPr lang="es-ES" sz="2400" dirty="0"/>
              <a:t>No necesita ampliarse</a:t>
            </a:r>
          </a:p>
          <a:p>
            <a:pPr lvl="2"/>
            <a:r>
              <a:rPr lang="es-ES" sz="2800" b="1" dirty="0"/>
              <a:t>Consistente:</a:t>
            </a:r>
            <a:r>
              <a:rPr lang="es-ES" sz="2800" dirty="0"/>
              <a:t> </a:t>
            </a:r>
            <a:r>
              <a:rPr lang="es-ES" sz="2400" dirty="0"/>
              <a:t>No contradictorio con otro</a:t>
            </a:r>
            <a:endParaRPr lang="es-ES" sz="2800" dirty="0"/>
          </a:p>
          <a:p>
            <a:pPr lvl="2"/>
            <a:r>
              <a:rPr lang="es-ES" sz="2800" b="1" dirty="0"/>
              <a:t>No ambiguo:</a:t>
            </a:r>
            <a:r>
              <a:rPr lang="es-ES" sz="2800" dirty="0"/>
              <a:t> </a:t>
            </a:r>
            <a:r>
              <a:rPr lang="es-ES" sz="2400" dirty="0"/>
              <a:t>Tiene una sola implementación</a:t>
            </a:r>
            <a:endParaRPr lang="es-ES" sz="2800" dirty="0"/>
          </a:p>
          <a:p>
            <a:pPr lvl="2"/>
            <a:r>
              <a:rPr lang="es-ES" sz="2800" b="1" dirty="0"/>
              <a:t>Verificable:</a:t>
            </a:r>
            <a:r>
              <a:rPr lang="es-ES" sz="2800" dirty="0"/>
              <a:t> </a:t>
            </a:r>
            <a:r>
              <a:rPr lang="es-ES" sz="2400" dirty="0"/>
              <a:t>Puede testearse a través de inspecciones, pruebas, etc.</a:t>
            </a:r>
          </a:p>
          <a:p>
            <a:pPr lvl="4"/>
            <a:endParaRPr lang="es-ES" sz="280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22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texto"/>
          <p:cNvSpPr>
            <a:spLocks noGrp="1"/>
          </p:cNvSpPr>
          <p:nvPr>
            <p:ph sz="quarter" idx="1"/>
          </p:nvPr>
        </p:nvSpPr>
        <p:spPr>
          <a:xfrm>
            <a:off x="359532" y="1988840"/>
            <a:ext cx="8229600" cy="3960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 smtClean="0"/>
              <a:t>Objetivos</a:t>
            </a:r>
          </a:p>
          <a:p>
            <a:pPr marL="0" indent="0">
              <a:buNone/>
            </a:pPr>
            <a:endParaRPr lang="es-ES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800" dirty="0"/>
              <a:t>Permitir que </a:t>
            </a:r>
            <a:r>
              <a:rPr lang="es-ES" sz="2400" i="1" dirty="0"/>
              <a:t>los desarrolladores expliquen cómo han entendido lo que el cliente pretende del sistema</a:t>
            </a:r>
            <a:endParaRPr lang="es-ES" sz="2800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800" dirty="0"/>
              <a:t>Indicar a </a:t>
            </a:r>
            <a:r>
              <a:rPr lang="es-ES" sz="2400" i="1" dirty="0"/>
              <a:t>los diseñadores qué funcionalidad y características va a tener el sistema resultante</a:t>
            </a:r>
            <a:endParaRPr lang="es-ES" sz="2800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800" dirty="0"/>
              <a:t>Indicar al </a:t>
            </a:r>
            <a:r>
              <a:rPr lang="es-ES" sz="2400" i="1" dirty="0"/>
              <a:t>equipo de pruebas qué demostraciones llevar a cabo para convencer al cliente de que el sistema que se le entrega es lo que había pedido.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4294967295"/>
          </p:nvPr>
        </p:nvSpPr>
        <p:spPr>
          <a:xfrm>
            <a:off x="467549" y="6569068"/>
            <a:ext cx="2232243" cy="288932"/>
          </a:xfrm>
        </p:spPr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24</a:t>
            </a:fld>
            <a:endParaRPr lang="es-ES" dirty="0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67549" y="499539"/>
            <a:ext cx="7560835" cy="1273283"/>
          </a:xfrm>
        </p:spPr>
        <p:txBody>
          <a:bodyPr>
            <a:noAutofit/>
          </a:bodyPr>
          <a:lstStyle/>
          <a:p>
            <a:r>
              <a:rPr lang="es-ES" sz="4400" b="1" dirty="0" smtClean="0"/>
              <a:t>Especificación </a:t>
            </a:r>
            <a:r>
              <a:rPr lang="es-ES" sz="4400" b="1" dirty="0"/>
              <a:t>de Requerimientos</a:t>
            </a:r>
            <a:br>
              <a:rPr lang="es-ES" sz="4400" b="1" dirty="0"/>
            </a:b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40115087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pie de página"/>
          <p:cNvSpPr>
            <a:spLocks noGrp="1"/>
          </p:cNvSpPr>
          <p:nvPr>
            <p:ph type="ftr" sz="quarter" idx="4294967295"/>
          </p:nvPr>
        </p:nvSpPr>
        <p:spPr>
          <a:xfrm>
            <a:off x="467549" y="6569068"/>
            <a:ext cx="2232243" cy="288932"/>
          </a:xfrm>
        </p:spPr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25</a:t>
            </a:fld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4294967295"/>
          </p:nvPr>
        </p:nvSpPr>
        <p:spPr>
          <a:xfrm>
            <a:off x="539552" y="1916832"/>
            <a:ext cx="4038600" cy="4525963"/>
          </a:xfrm>
        </p:spPr>
        <p:txBody>
          <a:bodyPr>
            <a:normAutofit/>
          </a:bodyPr>
          <a:lstStyle/>
          <a:p>
            <a:r>
              <a:rPr lang="es-ES" sz="2800" dirty="0"/>
              <a:t>Correcta</a:t>
            </a:r>
          </a:p>
          <a:p>
            <a:r>
              <a:rPr lang="es-ES" sz="2800" dirty="0"/>
              <a:t>No ambigua</a:t>
            </a:r>
          </a:p>
          <a:p>
            <a:r>
              <a:rPr lang="es-ES" sz="2800" dirty="0"/>
              <a:t>Completa</a:t>
            </a:r>
          </a:p>
          <a:p>
            <a:r>
              <a:rPr lang="es-ES" sz="2800" dirty="0"/>
              <a:t>Verificable</a:t>
            </a:r>
          </a:p>
          <a:p>
            <a:r>
              <a:rPr lang="es-ES" sz="2800" dirty="0"/>
              <a:t>Consistente</a:t>
            </a:r>
          </a:p>
          <a:p>
            <a:r>
              <a:rPr lang="es-ES" sz="2800" dirty="0"/>
              <a:t>Comprensible por los consumidores</a:t>
            </a:r>
          </a:p>
          <a:p>
            <a:r>
              <a:rPr lang="es-ES" sz="2800" dirty="0"/>
              <a:t>Modificable</a:t>
            </a:r>
          </a:p>
          <a:p>
            <a:endParaRPr lang="es-ES" sz="2800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4294967295"/>
          </p:nvPr>
        </p:nvSpPr>
        <p:spPr>
          <a:xfrm>
            <a:off x="4572000" y="2060848"/>
            <a:ext cx="4038600" cy="4525963"/>
          </a:xfrm>
        </p:spPr>
        <p:txBody>
          <a:bodyPr>
            <a:normAutofit/>
          </a:bodyPr>
          <a:lstStyle/>
          <a:p>
            <a:r>
              <a:rPr lang="es-ES" sz="2800" dirty="0"/>
              <a:t>Rastreable</a:t>
            </a:r>
          </a:p>
          <a:p>
            <a:r>
              <a:rPr lang="es-ES" sz="2800" dirty="0"/>
              <a:t>Independiente del diseño</a:t>
            </a:r>
          </a:p>
          <a:p>
            <a:r>
              <a:rPr lang="es-ES" sz="2800" dirty="0"/>
              <a:t>Anotada</a:t>
            </a:r>
          </a:p>
          <a:p>
            <a:r>
              <a:rPr lang="es-ES" sz="2800" dirty="0"/>
              <a:t>Concisa</a:t>
            </a:r>
          </a:p>
          <a:p>
            <a:r>
              <a:rPr lang="es-ES" sz="2800" dirty="0"/>
              <a:t>Organizada</a:t>
            </a:r>
          </a:p>
          <a:p>
            <a:r>
              <a:rPr lang="es-ES" sz="2800" dirty="0"/>
              <a:t>Utilizable en operación y mantenimiento</a:t>
            </a:r>
          </a:p>
          <a:p>
            <a:endParaRPr lang="es-ES" sz="2400" dirty="0"/>
          </a:p>
        </p:txBody>
      </p:sp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67549" y="499539"/>
            <a:ext cx="7704851" cy="1273283"/>
          </a:xfrm>
        </p:spPr>
        <p:txBody>
          <a:bodyPr>
            <a:noAutofit/>
          </a:bodyPr>
          <a:lstStyle/>
          <a:p>
            <a:r>
              <a:rPr lang="es-ES" sz="4400" b="1" dirty="0" smtClean="0"/>
              <a:t>Especificación </a:t>
            </a:r>
            <a:r>
              <a:rPr lang="es-ES" sz="4400" b="1" dirty="0"/>
              <a:t>de Requerimientos</a:t>
            </a:r>
            <a:br>
              <a:rPr lang="es-ES" sz="4400" b="1" dirty="0"/>
            </a:b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342464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texto"/>
          <p:cNvSpPr>
            <a:spLocks noGrp="1"/>
          </p:cNvSpPr>
          <p:nvPr>
            <p:ph sz="quarter" idx="1"/>
          </p:nvPr>
        </p:nvSpPr>
        <p:spPr>
          <a:xfrm>
            <a:off x="359532" y="2060848"/>
            <a:ext cx="8208912" cy="3888432"/>
          </a:xfrm>
        </p:spPr>
        <p:txBody>
          <a:bodyPr>
            <a:normAutofit fontScale="92500" lnSpcReduction="20000"/>
          </a:bodyPr>
          <a:lstStyle/>
          <a:p>
            <a:r>
              <a:rPr lang="es-ES" sz="2800" dirty="0"/>
              <a:t>Documento de definición de requerimientos</a:t>
            </a:r>
          </a:p>
          <a:p>
            <a:pPr lvl="1"/>
            <a:r>
              <a:rPr lang="es-ES" sz="2400" dirty="0"/>
              <a:t>Listado completo de todas las cosas que el cliente espera que haga el sistema </a:t>
            </a:r>
            <a:r>
              <a:rPr lang="es-ES" sz="2400" dirty="0" smtClean="0"/>
              <a:t>propuesto</a:t>
            </a:r>
          </a:p>
          <a:p>
            <a:pPr lvl="1"/>
            <a:endParaRPr lang="es-ES" sz="2400" dirty="0"/>
          </a:p>
          <a:p>
            <a:r>
              <a:rPr lang="es-ES" sz="2800" dirty="0"/>
              <a:t>Documento de especificación de requerimientos</a:t>
            </a:r>
          </a:p>
          <a:p>
            <a:pPr lvl="1"/>
            <a:r>
              <a:rPr lang="es-ES" sz="2400" dirty="0"/>
              <a:t>Definición en términos </a:t>
            </a:r>
            <a:r>
              <a:rPr lang="es-ES" sz="2400" dirty="0" smtClean="0"/>
              <a:t>técnicos</a:t>
            </a:r>
          </a:p>
          <a:p>
            <a:pPr lvl="1"/>
            <a:endParaRPr lang="es-ES" sz="2400" dirty="0"/>
          </a:p>
          <a:p>
            <a:r>
              <a:rPr lang="es-ES" sz="2800" dirty="0"/>
              <a:t>Documento de especificación de requerimientos de Software IEEE </a:t>
            </a:r>
            <a:r>
              <a:rPr lang="es-ES" sz="2800" dirty="0" err="1"/>
              <a:t>Std</a:t>
            </a:r>
            <a:r>
              <a:rPr lang="es-ES" sz="2800" dirty="0"/>
              <a:t>. 830-1998 (SRS)</a:t>
            </a:r>
          </a:p>
          <a:p>
            <a:pPr lvl="1"/>
            <a:r>
              <a:rPr lang="es-ES" sz="2400" dirty="0"/>
              <a:t>Objetivo:</a:t>
            </a:r>
          </a:p>
          <a:p>
            <a:pPr lvl="2"/>
            <a:r>
              <a:rPr lang="es-ES" sz="1800" dirty="0"/>
              <a:t>Brindar una colección de buenas prácticas para escribir especificaciones de requerimientos de software (SRS).  </a:t>
            </a:r>
          </a:p>
          <a:p>
            <a:pPr lvl="2"/>
            <a:r>
              <a:rPr lang="es-ES" sz="1800" dirty="0"/>
              <a:t>Se describen los contenidos y las cualidades de una buena especificación de requerimientos</a:t>
            </a:r>
            <a:r>
              <a:rPr lang="es-ES" sz="1600" dirty="0"/>
              <a:t>.</a:t>
            </a:r>
          </a:p>
          <a:p>
            <a:endParaRPr lang="es-ES" sz="2400" dirty="0"/>
          </a:p>
          <a:p>
            <a:endParaRPr lang="es-ES" sz="2400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4294967295"/>
          </p:nvPr>
        </p:nvSpPr>
        <p:spPr>
          <a:xfrm>
            <a:off x="467549" y="6569068"/>
            <a:ext cx="2232243" cy="288932"/>
          </a:xfrm>
        </p:spPr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26</a:t>
            </a:fld>
            <a:endParaRPr lang="es-ES" dirty="0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67549" y="499539"/>
            <a:ext cx="7272803" cy="1273283"/>
          </a:xfrm>
        </p:spPr>
        <p:txBody>
          <a:bodyPr>
            <a:noAutofit/>
          </a:bodyPr>
          <a:lstStyle/>
          <a:p>
            <a:r>
              <a:rPr lang="es-ES" sz="4400" b="1" dirty="0" smtClean="0"/>
              <a:t>Especificación </a:t>
            </a:r>
            <a:r>
              <a:rPr lang="es-ES" sz="4400" b="1" dirty="0"/>
              <a:t>de Requerimientos</a:t>
            </a:r>
            <a:br>
              <a:rPr lang="es-ES" sz="4400" b="1" dirty="0"/>
            </a:b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17315738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texto"/>
          <p:cNvSpPr>
            <a:spLocks noGrp="1"/>
          </p:cNvSpPr>
          <p:nvPr>
            <p:ph sz="quarter" idx="1"/>
          </p:nvPr>
        </p:nvSpPr>
        <p:spPr>
          <a:xfrm>
            <a:off x="467544" y="2060848"/>
            <a:ext cx="8229600" cy="4096112"/>
          </a:xfrm>
        </p:spPr>
        <p:txBody>
          <a:bodyPr>
            <a:normAutofit lnSpcReduction="10000"/>
          </a:bodyPr>
          <a:lstStyle/>
          <a:p>
            <a:r>
              <a:rPr lang="es-ES" sz="2800" dirty="0"/>
              <a:t>Aspectos básicos de una especificación de requerimientos </a:t>
            </a:r>
          </a:p>
          <a:p>
            <a:pPr lvl="1"/>
            <a:r>
              <a:rPr lang="es-ES" sz="2400" dirty="0"/>
              <a:t>Funcionalidad</a:t>
            </a:r>
          </a:p>
          <a:p>
            <a:pPr lvl="2"/>
            <a:r>
              <a:rPr lang="es-ES" sz="1800" dirty="0"/>
              <a:t>¿Qué debe hacer el software?</a:t>
            </a:r>
          </a:p>
          <a:p>
            <a:pPr lvl="1"/>
            <a:r>
              <a:rPr lang="es-ES" sz="2400" dirty="0"/>
              <a:t>Interfaces Externas</a:t>
            </a:r>
          </a:p>
          <a:p>
            <a:pPr lvl="2"/>
            <a:r>
              <a:rPr lang="es-ES" sz="1800" dirty="0"/>
              <a:t>¿Cómo interactuará el software con el medio externo (gente, hardware, otro software)?</a:t>
            </a:r>
          </a:p>
          <a:p>
            <a:pPr lvl="1"/>
            <a:r>
              <a:rPr lang="es-ES" sz="2400" dirty="0"/>
              <a:t>Rendimiento</a:t>
            </a:r>
          </a:p>
          <a:p>
            <a:pPr lvl="2"/>
            <a:r>
              <a:rPr lang="es-ES" sz="1800" dirty="0"/>
              <a:t>Velocidad, disponibilidad, tiempo de respuesta, etc.</a:t>
            </a:r>
          </a:p>
          <a:p>
            <a:pPr lvl="1"/>
            <a:r>
              <a:rPr lang="es-ES" sz="2400" dirty="0"/>
              <a:t>Atributos</a:t>
            </a:r>
          </a:p>
          <a:p>
            <a:pPr lvl="2"/>
            <a:r>
              <a:rPr lang="es-ES" sz="1800" dirty="0"/>
              <a:t>Portabilidad, seguridad, mantenibilidad, eficiencia</a:t>
            </a:r>
          </a:p>
          <a:p>
            <a:pPr lvl="1"/>
            <a:r>
              <a:rPr lang="es-ES" sz="2400" dirty="0"/>
              <a:t>Restricciones de Diseño</a:t>
            </a:r>
          </a:p>
          <a:p>
            <a:pPr lvl="2"/>
            <a:r>
              <a:rPr lang="es-ES" sz="1800" dirty="0"/>
              <a:t>Estándares requeridos, lenguaje, límite de recursos, etc.</a:t>
            </a:r>
          </a:p>
          <a:p>
            <a:endParaRPr lang="es-ES" sz="2400" dirty="0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4294967295"/>
          </p:nvPr>
        </p:nvSpPr>
        <p:spPr>
          <a:xfrm>
            <a:off x="467549" y="6569068"/>
            <a:ext cx="2232243" cy="288932"/>
          </a:xfrm>
        </p:spPr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27</a:t>
            </a:fld>
            <a:endParaRPr lang="es-ES" dirty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67549" y="499539"/>
            <a:ext cx="7704851" cy="1273283"/>
          </a:xfrm>
        </p:spPr>
        <p:txBody>
          <a:bodyPr>
            <a:noAutofit/>
          </a:bodyPr>
          <a:lstStyle/>
          <a:p>
            <a:r>
              <a:rPr lang="es-ES" sz="4400" b="1" dirty="0" smtClean="0"/>
              <a:t>Especificación </a:t>
            </a:r>
            <a:r>
              <a:rPr lang="es-ES" sz="4400" b="1" dirty="0"/>
              <a:t>de Requerimientos</a:t>
            </a:r>
            <a:br>
              <a:rPr lang="es-ES" sz="4400" b="1" dirty="0"/>
            </a:b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14999135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pie de página"/>
          <p:cNvSpPr>
            <a:spLocks noGrp="1"/>
          </p:cNvSpPr>
          <p:nvPr>
            <p:ph type="ftr" sz="quarter" idx="4294967295"/>
          </p:nvPr>
        </p:nvSpPr>
        <p:spPr>
          <a:xfrm>
            <a:off x="467549" y="6569068"/>
            <a:ext cx="2232243" cy="288932"/>
          </a:xfrm>
        </p:spPr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28</a:t>
            </a:fld>
            <a:endParaRPr lang="es-ES" dirty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67549" y="499539"/>
            <a:ext cx="7560835" cy="1273283"/>
          </a:xfrm>
        </p:spPr>
        <p:txBody>
          <a:bodyPr>
            <a:noAutofit/>
          </a:bodyPr>
          <a:lstStyle/>
          <a:p>
            <a:r>
              <a:rPr lang="es-ES" sz="4400" b="1" dirty="0" smtClean="0"/>
              <a:t>Especificación </a:t>
            </a:r>
            <a:r>
              <a:rPr lang="es-ES" sz="4400" b="1" dirty="0"/>
              <a:t>de Requerimientos</a:t>
            </a:r>
            <a:br>
              <a:rPr lang="es-ES" sz="4400" b="1" dirty="0"/>
            </a:br>
            <a:endParaRPr lang="es-ES" sz="4400" b="1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>
          <a:xfrm>
            <a:off x="245591" y="1916832"/>
            <a:ext cx="2454201" cy="1656184"/>
          </a:xfrm>
        </p:spPr>
        <p:txBody>
          <a:bodyPr>
            <a:normAutofit/>
          </a:bodyPr>
          <a:lstStyle/>
          <a:p>
            <a:r>
              <a:rPr lang="es-ES" sz="2400" dirty="0"/>
              <a:t>Usuarios de un documento de requerimientos</a:t>
            </a:r>
            <a:endParaRPr lang="es-AR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916832"/>
            <a:ext cx="5184576" cy="4399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47825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" name="1 Marcador de texto"/>
          <p:cNvSpPr>
            <a:spLocks noGrp="1"/>
          </p:cNvSpPr>
          <p:nvPr>
            <p:ph type="body" sz="half" idx="2"/>
          </p:nvPr>
        </p:nvSpPr>
        <p:spPr>
          <a:xfrm>
            <a:off x="467544" y="4797152"/>
            <a:ext cx="6922008" cy="533400"/>
          </a:xfrm>
        </p:spPr>
        <p:txBody>
          <a:bodyPr>
            <a:noAutofit/>
          </a:bodyPr>
          <a:lstStyle/>
          <a:p>
            <a:r>
              <a:rPr lang="es-ES" sz="4400" b="1" dirty="0"/>
              <a:t>Validación de requerimientos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8592-A6F7-42BC-86CF-9E17C70547D3}" type="slidenum">
              <a:rPr lang="es-ES" smtClean="0"/>
              <a:pPr/>
              <a:t>29</a:t>
            </a:fld>
            <a:endParaRPr lang="es-ES"/>
          </a:p>
        </p:txBody>
      </p:sp>
      <p:pic>
        <p:nvPicPr>
          <p:cNvPr id="4" name="Picture 8" descr="Papel reciclado"/>
          <p:cNvPicPr>
            <a:picLocks noChangeAspect="1" noChangeArrowheads="1"/>
          </p:cNvPicPr>
          <p:nvPr/>
        </p:nvPicPr>
        <p:blipFill rotWithShape="1">
          <a:blip r:embed="rId2" cstate="print"/>
          <a:srcRect l="6010" t="5570" r="5573" b="6704"/>
          <a:stretch/>
        </p:blipFill>
        <p:spPr bwMode="auto">
          <a:xfrm>
            <a:off x="5436099" y="332656"/>
            <a:ext cx="2497625" cy="20368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" name="Elipse 4"/>
          <p:cNvSpPr/>
          <p:nvPr/>
        </p:nvSpPr>
        <p:spPr>
          <a:xfrm>
            <a:off x="7210427" y="758952"/>
            <a:ext cx="723297" cy="73964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275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6" y="332657"/>
            <a:ext cx="4752525" cy="1273283"/>
          </a:xfrm>
        </p:spPr>
        <p:txBody>
          <a:bodyPr/>
          <a:lstStyle/>
          <a:p>
            <a:r>
              <a:rPr lang="es-ES_tradnl" sz="4400" b="1" dirty="0"/>
              <a:t>¿Qué es un proceso de software?</a:t>
            </a:r>
            <a:endParaRPr lang="es-ES" sz="4400" b="1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>
          <a:xfrm>
            <a:off x="539552" y="2060848"/>
            <a:ext cx="6696744" cy="3168352"/>
          </a:xfrm>
        </p:spPr>
        <p:txBody>
          <a:bodyPr>
            <a:normAutofit fontScale="92500" lnSpcReduction="10000"/>
          </a:bodyPr>
          <a:lstStyle/>
          <a:p>
            <a:r>
              <a:rPr lang="es-ES_tradnl" sz="2800" dirty="0">
                <a:solidFill>
                  <a:schemeClr val="tx1"/>
                </a:solidFill>
              </a:rPr>
              <a:t>Actividades fundamentales de los procesos: </a:t>
            </a:r>
          </a:p>
          <a:p>
            <a:endParaRPr lang="es-ES_tradnl" sz="2800" dirty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s-ES_tradnl" sz="2400" dirty="0">
                <a:solidFill>
                  <a:schemeClr val="tx1"/>
                </a:solidFill>
              </a:rPr>
              <a:t>Especificación del software</a:t>
            </a:r>
          </a:p>
          <a:p>
            <a:pPr lvl="1">
              <a:buFont typeface="Arial" pitchFamily="34" charset="0"/>
              <a:buChar char="•"/>
            </a:pPr>
            <a:r>
              <a:rPr lang="es-ES_tradnl" sz="2400" dirty="0">
                <a:solidFill>
                  <a:schemeClr val="tx1"/>
                </a:solidFill>
              </a:rPr>
              <a:t>Desarrollo del software</a:t>
            </a:r>
          </a:p>
          <a:p>
            <a:pPr lvl="1">
              <a:buFont typeface="Arial" pitchFamily="34" charset="0"/>
              <a:buChar char="•"/>
            </a:pPr>
            <a:r>
              <a:rPr lang="es-ES_tradnl" sz="2400" dirty="0">
                <a:solidFill>
                  <a:schemeClr val="tx1"/>
                </a:solidFill>
              </a:rPr>
              <a:t>Validación del software</a:t>
            </a:r>
          </a:p>
          <a:p>
            <a:pPr lvl="1">
              <a:buFont typeface="Arial" pitchFamily="34" charset="0"/>
              <a:buChar char="•"/>
            </a:pPr>
            <a:r>
              <a:rPr lang="es-ES_tradnl" sz="2400" dirty="0">
                <a:solidFill>
                  <a:schemeClr val="tx1"/>
                </a:solidFill>
              </a:rPr>
              <a:t>Evolución del </a:t>
            </a:r>
            <a:r>
              <a:rPr lang="es-ES_tradnl" sz="2400" dirty="0" smtClean="0">
                <a:solidFill>
                  <a:schemeClr val="tx1"/>
                </a:solidFill>
              </a:rPr>
              <a:t>software</a:t>
            </a:r>
          </a:p>
          <a:p>
            <a:pPr lvl="1">
              <a:buFont typeface="Arial" pitchFamily="34" charset="0"/>
              <a:buChar char="•"/>
            </a:pPr>
            <a:endParaRPr lang="es-ES_tradnl" sz="2400" dirty="0">
              <a:solidFill>
                <a:schemeClr val="tx1"/>
              </a:solidFill>
            </a:endParaRPr>
          </a:p>
          <a:p>
            <a:r>
              <a:rPr lang="es-ES_tradnl" sz="2800" dirty="0">
                <a:solidFill>
                  <a:schemeClr val="tx1"/>
                </a:solidFill>
              </a:rPr>
              <a:t>Los IS son los responsables de realizar estas actividades.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5"/>
          </p:nvPr>
        </p:nvSpPr>
        <p:spPr>
          <a:xfrm>
            <a:off x="683568" y="6309320"/>
            <a:ext cx="3529013" cy="365125"/>
          </a:xfrm>
        </p:spPr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309AEDA-1D6C-44D3-8BB0-A178BBA71291}" type="slidenum">
              <a:rPr lang="es-ES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pPr/>
              <a:t>3</a:t>
            </a:fld>
            <a:endParaRPr lang="es-E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4209" y="2348881"/>
            <a:ext cx="1938121" cy="206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0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467549" y="499539"/>
            <a:ext cx="7272803" cy="1273283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Validación </a:t>
            </a:r>
            <a:r>
              <a:rPr lang="es-ES" sz="4400" b="1" dirty="0"/>
              <a:t>de requerimientos</a:t>
            </a:r>
          </a:p>
        </p:txBody>
      </p:sp>
      <p:sp>
        <p:nvSpPr>
          <p:cNvPr id="11" name="10 Marcador de texto"/>
          <p:cNvSpPr>
            <a:spLocks noGrp="1"/>
          </p:cNvSpPr>
          <p:nvPr>
            <p:ph type="body" sz="quarter" idx="13"/>
          </p:nvPr>
        </p:nvSpPr>
        <p:spPr>
          <a:xfrm>
            <a:off x="575556" y="1988840"/>
            <a:ext cx="7884876" cy="3816424"/>
          </a:xfrm>
        </p:spPr>
        <p:txBody>
          <a:bodyPr>
            <a:noAutofit/>
          </a:bodyPr>
          <a:lstStyle/>
          <a:p>
            <a:r>
              <a:rPr lang="es-ES" sz="2200" dirty="0">
                <a:solidFill>
                  <a:schemeClr val="tx1"/>
                </a:solidFill>
              </a:rPr>
              <a:t>Es el proceso de </a:t>
            </a:r>
            <a:r>
              <a:rPr lang="es-ES" sz="2200" i="1" dirty="0">
                <a:solidFill>
                  <a:schemeClr val="tx1"/>
                </a:solidFill>
              </a:rPr>
              <a:t>certificar la corrección del modelo de requerimientos contra las intenciones del usuario</a:t>
            </a:r>
            <a:r>
              <a:rPr lang="es-ES" sz="2200" dirty="0">
                <a:solidFill>
                  <a:schemeClr val="tx1"/>
                </a:solidFill>
              </a:rPr>
              <a:t>.</a:t>
            </a:r>
          </a:p>
          <a:p>
            <a:r>
              <a:rPr lang="es-ES" sz="2200" dirty="0">
                <a:solidFill>
                  <a:schemeClr val="tx1"/>
                </a:solidFill>
              </a:rPr>
              <a:t>Trata de </a:t>
            </a:r>
            <a:r>
              <a:rPr lang="es-ES" sz="2200" i="1" dirty="0">
                <a:solidFill>
                  <a:schemeClr val="tx1"/>
                </a:solidFill>
              </a:rPr>
              <a:t>mostrar que los requerimientos definidos son los que estipula el sistema. Se describe el ambiente en el que debe operar el sistema.</a:t>
            </a:r>
          </a:p>
          <a:p>
            <a:r>
              <a:rPr lang="es-ES" sz="2200" dirty="0">
                <a:solidFill>
                  <a:schemeClr val="tx1"/>
                </a:solidFill>
              </a:rPr>
              <a:t>Es importante, </a:t>
            </a:r>
            <a:r>
              <a:rPr lang="es-ES" sz="2200" i="1" dirty="0">
                <a:solidFill>
                  <a:schemeClr val="tx1"/>
                </a:solidFill>
              </a:rPr>
              <a:t>porque los errores en los requerimientos pueden conducir a grandes costos si se descubren más tarde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30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241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sz="quarter" idx="13"/>
          </p:nvPr>
        </p:nvSpPr>
        <p:spPr>
          <a:xfrm>
            <a:off x="395536" y="1844824"/>
            <a:ext cx="8143932" cy="4392488"/>
          </a:xfrm>
        </p:spPr>
        <p:txBody>
          <a:bodyPr>
            <a:normAutofit/>
          </a:bodyPr>
          <a:lstStyle/>
          <a:p>
            <a:r>
              <a:rPr lang="es-ES_tradnl" dirty="0"/>
              <a:t>Definición de la IEEE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>
          <a:xfrm>
            <a:off x="575556" y="1988840"/>
            <a:ext cx="7830870" cy="4248472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s-ES" sz="2800" dirty="0"/>
              <a:t>Validación</a:t>
            </a:r>
          </a:p>
          <a:p>
            <a:pPr lvl="2"/>
            <a:r>
              <a:rPr lang="es-ES" sz="2400" dirty="0"/>
              <a:t>Al final del desarrollo evaluar el software para asegurar que el software cumple los </a:t>
            </a:r>
            <a:r>
              <a:rPr lang="es-ES" sz="2400" dirty="0" smtClean="0"/>
              <a:t>requerimientos</a:t>
            </a:r>
          </a:p>
          <a:p>
            <a:pPr lvl="2"/>
            <a:endParaRPr lang="es-ES" sz="2400" dirty="0"/>
          </a:p>
          <a:p>
            <a:pPr lvl="1"/>
            <a:r>
              <a:rPr lang="es-ES" sz="2800" dirty="0"/>
              <a:t>Verificación</a:t>
            </a:r>
          </a:p>
          <a:p>
            <a:pPr lvl="2"/>
            <a:r>
              <a:rPr lang="es-ES" sz="2400" dirty="0" smtClean="0"/>
              <a:t>El </a:t>
            </a:r>
            <a:r>
              <a:rPr lang="es-ES" sz="2400" dirty="0"/>
              <a:t>software </a:t>
            </a:r>
            <a:r>
              <a:rPr lang="es-ES" sz="2400" dirty="0" smtClean="0"/>
              <a:t>cumple </a:t>
            </a:r>
            <a:r>
              <a:rPr lang="es-ES" sz="2400" dirty="0"/>
              <a:t>los </a:t>
            </a:r>
            <a:r>
              <a:rPr lang="es-ES" sz="2400" dirty="0" smtClean="0"/>
              <a:t>requerimientos correctamente</a:t>
            </a:r>
            <a:endParaRPr lang="es-ES" sz="2400" dirty="0"/>
          </a:p>
          <a:p>
            <a:pPr lvl="2"/>
            <a:endParaRPr lang="es-ES" sz="2400" dirty="0"/>
          </a:p>
          <a:p>
            <a:r>
              <a:rPr lang="es-ES" sz="2800" dirty="0"/>
              <a:t>Sobre estas definiciones:</a:t>
            </a:r>
          </a:p>
          <a:p>
            <a:pPr lvl="1"/>
            <a:r>
              <a:rPr lang="es-ES" sz="2600" dirty="0" smtClean="0"/>
              <a:t>La </a:t>
            </a:r>
            <a:r>
              <a:rPr lang="es-ES" sz="2600" dirty="0"/>
              <a:t>validación sólo se puede hacer con la activa participación del </a:t>
            </a:r>
            <a:r>
              <a:rPr lang="es-ES" sz="2600" dirty="0" smtClean="0"/>
              <a:t>usuario</a:t>
            </a:r>
          </a:p>
          <a:p>
            <a:pPr lvl="1"/>
            <a:endParaRPr lang="es-ES" sz="2600" dirty="0"/>
          </a:p>
          <a:p>
            <a:pPr lvl="1"/>
            <a:r>
              <a:rPr lang="es-ES" sz="2600" dirty="0"/>
              <a:t>Validación: hacer el software correcto</a:t>
            </a:r>
          </a:p>
          <a:p>
            <a:pPr lvl="1"/>
            <a:r>
              <a:rPr lang="es-ES" sz="2600" dirty="0"/>
              <a:t>Verificación: hacer el software correctamente</a:t>
            </a:r>
          </a:p>
          <a:p>
            <a:endParaRPr lang="es-ES" sz="2400" dirty="0"/>
          </a:p>
          <a:p>
            <a:endParaRPr lang="es-ES" sz="240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31</a:t>
            </a:fld>
            <a:endParaRPr lang="es-ES" dirty="0"/>
          </a:p>
        </p:txBody>
      </p:sp>
      <p:sp>
        <p:nvSpPr>
          <p:cNvPr id="8" name="7 Título"/>
          <p:cNvSpPr txBox="1">
            <a:spLocks/>
          </p:cNvSpPr>
          <p:nvPr/>
        </p:nvSpPr>
        <p:spPr>
          <a:xfrm>
            <a:off x="467549" y="499539"/>
            <a:ext cx="7632843" cy="1273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9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b="1" dirty="0" smtClean="0"/>
              <a:t>Validación de  requerimientos</a:t>
            </a: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73946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texto"/>
          <p:cNvSpPr>
            <a:spLocks noGrp="1"/>
          </p:cNvSpPr>
          <p:nvPr>
            <p:ph type="body" sz="quarter" idx="13"/>
          </p:nvPr>
        </p:nvSpPr>
        <p:spPr>
          <a:xfrm>
            <a:off x="521552" y="1844824"/>
            <a:ext cx="7504611" cy="4023360"/>
          </a:xfrm>
        </p:spPr>
        <p:txBody>
          <a:bodyPr>
            <a:noAutofit/>
          </a:bodyPr>
          <a:lstStyle/>
          <a:p>
            <a:pPr marL="114300" indent="0"/>
            <a:r>
              <a:rPr lang="es-ES" sz="2000" b="1" i="1" dirty="0">
                <a:solidFill>
                  <a:schemeClr val="tx1"/>
                </a:solidFill>
              </a:rPr>
              <a:t>¿Es suficiente validar después del desarrollo del software?</a:t>
            </a:r>
          </a:p>
          <a:p>
            <a:pPr lvl="1"/>
            <a:r>
              <a:rPr lang="es-ES" sz="2200" dirty="0">
                <a:solidFill>
                  <a:schemeClr val="tx1"/>
                </a:solidFill>
              </a:rPr>
              <a:t>La evidencia estadística dice que NO</a:t>
            </a:r>
          </a:p>
          <a:p>
            <a:pPr lvl="1"/>
            <a:r>
              <a:rPr lang="es-ES" sz="2200" dirty="0">
                <a:solidFill>
                  <a:schemeClr val="tx1"/>
                </a:solidFill>
              </a:rPr>
              <a:t>Cuanto más tarde se detecta, más cuesta corregir (</a:t>
            </a:r>
            <a:r>
              <a:rPr lang="es-ES" sz="2200" dirty="0" err="1">
                <a:solidFill>
                  <a:schemeClr val="tx1"/>
                </a:solidFill>
              </a:rPr>
              <a:t>Boehm</a:t>
            </a:r>
            <a:r>
              <a:rPr lang="es-ES" sz="22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s-ES" sz="2200" dirty="0">
                <a:solidFill>
                  <a:schemeClr val="tx1"/>
                </a:solidFill>
              </a:rPr>
              <a:t>Bola de nieve de defectos</a:t>
            </a:r>
          </a:p>
          <a:p>
            <a:pPr lvl="1"/>
            <a:r>
              <a:rPr lang="es-ES" sz="2200" dirty="0">
                <a:solidFill>
                  <a:schemeClr val="tx1"/>
                </a:solidFill>
              </a:rPr>
              <a:t>Validar en la fase de especificación de requerimientos puede ayudar a evitar costosas correcciones después del desarrollo</a:t>
            </a:r>
          </a:p>
          <a:p>
            <a:r>
              <a:rPr lang="es-ES" sz="2000" b="1" i="1" dirty="0">
                <a:solidFill>
                  <a:schemeClr val="tx1"/>
                </a:solidFill>
              </a:rPr>
              <a:t>¿Contra qué se verifican los requerimientos?</a:t>
            </a:r>
          </a:p>
          <a:p>
            <a:pPr lvl="1"/>
            <a:r>
              <a:rPr lang="es-ES" sz="2200" dirty="0">
                <a:solidFill>
                  <a:schemeClr val="tx1"/>
                </a:solidFill>
              </a:rPr>
              <a:t>No existen “los requerimientos de los requerimientos”</a:t>
            </a:r>
          </a:p>
          <a:p>
            <a:pPr lvl="1"/>
            <a:r>
              <a:rPr lang="es-ES" sz="2200" dirty="0">
                <a:solidFill>
                  <a:schemeClr val="tx1"/>
                </a:solidFill>
              </a:rPr>
              <a:t>No puede probarse formalmente que un Modelo de Requerimientos es correcto. Puede alcanzarse una convicción de que la solución especificada en el modelo de requerimientos es el correcto para el usuario.</a:t>
            </a:r>
          </a:p>
          <a:p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32</a:t>
            </a:fld>
            <a:endParaRPr lang="es-ES" dirty="0"/>
          </a:p>
        </p:txBody>
      </p:sp>
      <p:sp>
        <p:nvSpPr>
          <p:cNvPr id="7" name="7 Título"/>
          <p:cNvSpPr txBox="1">
            <a:spLocks/>
          </p:cNvSpPr>
          <p:nvPr/>
        </p:nvSpPr>
        <p:spPr>
          <a:xfrm>
            <a:off x="467549" y="499539"/>
            <a:ext cx="7344811" cy="1273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9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b="1" dirty="0" smtClean="0"/>
              <a:t>Validación de requerimientos</a:t>
            </a: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176443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texto"/>
          <p:cNvSpPr>
            <a:spLocks noGrp="1"/>
          </p:cNvSpPr>
          <p:nvPr>
            <p:ph type="body" sz="quarter" idx="13"/>
          </p:nvPr>
        </p:nvSpPr>
        <p:spPr>
          <a:xfrm>
            <a:off x="575556" y="1988840"/>
            <a:ext cx="6642738" cy="3384376"/>
          </a:xfrm>
        </p:spPr>
        <p:txBody>
          <a:bodyPr>
            <a:normAutofit/>
          </a:bodyPr>
          <a:lstStyle/>
          <a:p>
            <a:r>
              <a:rPr lang="es-ES" sz="2800" i="1" dirty="0">
                <a:solidFill>
                  <a:schemeClr val="tx1"/>
                </a:solidFill>
              </a:rPr>
              <a:t>Comprenden</a:t>
            </a:r>
          </a:p>
          <a:p>
            <a:pPr lvl="1"/>
            <a:r>
              <a:rPr lang="es-ES" sz="2200" dirty="0">
                <a:solidFill>
                  <a:schemeClr val="tx1"/>
                </a:solidFill>
              </a:rPr>
              <a:t>Verificaciones de validez (para todos los usuarios)</a:t>
            </a:r>
          </a:p>
          <a:p>
            <a:pPr lvl="1"/>
            <a:r>
              <a:rPr lang="es-ES" sz="2200" dirty="0">
                <a:solidFill>
                  <a:schemeClr val="tx1"/>
                </a:solidFill>
              </a:rPr>
              <a:t>Verificaciones de consistencia (sin contradicciones)</a:t>
            </a:r>
          </a:p>
          <a:p>
            <a:pPr lvl="1"/>
            <a:r>
              <a:rPr lang="es-ES" sz="2200" dirty="0">
                <a:solidFill>
                  <a:schemeClr val="tx1"/>
                </a:solidFill>
              </a:rPr>
              <a:t>Verificaciones de completitud (todos los requerimientos)</a:t>
            </a:r>
          </a:p>
          <a:p>
            <a:pPr lvl="1"/>
            <a:r>
              <a:rPr lang="es-ES" sz="2200" dirty="0">
                <a:solidFill>
                  <a:schemeClr val="tx1"/>
                </a:solidFill>
              </a:rPr>
              <a:t>Verificaciones de realismo (se pueden implementar)</a:t>
            </a:r>
          </a:p>
          <a:p>
            <a:pPr lvl="1"/>
            <a:r>
              <a:rPr lang="es-ES" sz="2200" dirty="0">
                <a:solidFill>
                  <a:schemeClr val="tx1"/>
                </a:solidFill>
              </a:rPr>
              <a:t>Verificabilidad (se puede diseñar conjunto de pruebas)</a:t>
            </a:r>
          </a:p>
          <a:p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33</a:t>
            </a:fld>
            <a:endParaRPr lang="es-ES" dirty="0"/>
          </a:p>
        </p:txBody>
      </p:sp>
      <p:sp>
        <p:nvSpPr>
          <p:cNvPr id="7" name="7 Título"/>
          <p:cNvSpPr>
            <a:spLocks noGrp="1"/>
          </p:cNvSpPr>
          <p:nvPr>
            <p:ph type="title"/>
          </p:nvPr>
        </p:nvSpPr>
        <p:spPr>
          <a:xfrm>
            <a:off x="467549" y="499539"/>
            <a:ext cx="7632843" cy="1273283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Validación </a:t>
            </a:r>
            <a:r>
              <a:rPr lang="es-ES" sz="4400" b="1" dirty="0"/>
              <a:t>de requerimientos</a:t>
            </a:r>
          </a:p>
        </p:txBody>
      </p:sp>
    </p:spTree>
    <p:extLst>
      <p:ext uri="{BB962C8B-B14F-4D97-AF65-F5344CB8AC3E}">
        <p14:creationId xmlns:p14="http://schemas.microsoft.com/office/powerpoint/2010/main" val="181725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texto"/>
          <p:cNvSpPr>
            <a:spLocks noGrp="1"/>
          </p:cNvSpPr>
          <p:nvPr>
            <p:ph type="body" sz="quarter" idx="13"/>
          </p:nvPr>
        </p:nvSpPr>
        <p:spPr>
          <a:xfrm>
            <a:off x="575556" y="1988840"/>
            <a:ext cx="7992888" cy="3384376"/>
          </a:xfrm>
        </p:spPr>
        <p:txBody>
          <a:bodyPr>
            <a:noAutofit/>
          </a:bodyPr>
          <a:lstStyle/>
          <a:p>
            <a:r>
              <a:rPr lang="es-ES" sz="2400" dirty="0">
                <a:solidFill>
                  <a:schemeClr val="tx1"/>
                </a:solidFill>
              </a:rPr>
              <a:t>Técnicas de validación </a:t>
            </a:r>
          </a:p>
          <a:p>
            <a:pPr lvl="1">
              <a:buNone/>
            </a:pPr>
            <a:r>
              <a:rPr lang="es-ES" sz="2400" dirty="0">
                <a:solidFill>
                  <a:schemeClr val="tx1"/>
                </a:solidFill>
              </a:rPr>
              <a:t>Pueden ser manuales o automatizadas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Revisiones de requerimientos (formales o informales)</a:t>
            </a:r>
          </a:p>
          <a:p>
            <a:pPr lvl="2"/>
            <a:r>
              <a:rPr lang="es-ES" sz="2400" dirty="0">
                <a:solidFill>
                  <a:schemeClr val="tx1"/>
                </a:solidFill>
              </a:rPr>
              <a:t>Informales </a:t>
            </a:r>
            <a:r>
              <a:rPr lang="es-ES" sz="2400" dirty="0" smtClean="0">
                <a:solidFill>
                  <a:schemeClr val="tx1"/>
                </a:solidFill>
              </a:rPr>
              <a:t>: </a:t>
            </a:r>
            <a:r>
              <a:rPr lang="es-ES" sz="2000" dirty="0" smtClean="0">
                <a:solidFill>
                  <a:schemeClr val="tx1"/>
                </a:solidFill>
              </a:rPr>
              <a:t>Los </a:t>
            </a:r>
            <a:r>
              <a:rPr lang="es-ES" sz="2000" dirty="0">
                <a:solidFill>
                  <a:schemeClr val="tx1"/>
                </a:solidFill>
              </a:rPr>
              <a:t>desarrolladores deben tratar los requerimientos con tantos </a:t>
            </a:r>
            <a:r>
              <a:rPr lang="es-ES" sz="2000" dirty="0" err="1">
                <a:solidFill>
                  <a:schemeClr val="tx1"/>
                </a:solidFill>
              </a:rPr>
              <a:t>stakeholders</a:t>
            </a:r>
            <a:r>
              <a:rPr lang="es-ES" sz="2000" dirty="0">
                <a:solidFill>
                  <a:schemeClr val="tx1"/>
                </a:solidFill>
              </a:rPr>
              <a:t> como sea posible</a:t>
            </a:r>
            <a:r>
              <a:rPr lang="es-ES" sz="2400" dirty="0">
                <a:solidFill>
                  <a:schemeClr val="tx1"/>
                </a:solidFill>
              </a:rPr>
              <a:t>. </a:t>
            </a:r>
          </a:p>
          <a:p>
            <a:pPr lvl="2"/>
            <a:r>
              <a:rPr lang="es-ES" sz="2400" dirty="0" smtClean="0">
                <a:solidFill>
                  <a:schemeClr val="tx1"/>
                </a:solidFill>
              </a:rPr>
              <a:t>Formal : </a:t>
            </a:r>
            <a:r>
              <a:rPr lang="es-ES" sz="2000" dirty="0" smtClean="0">
                <a:solidFill>
                  <a:schemeClr val="tx1"/>
                </a:solidFill>
              </a:rPr>
              <a:t>El </a:t>
            </a:r>
            <a:r>
              <a:rPr lang="es-ES" sz="2000" dirty="0">
                <a:solidFill>
                  <a:schemeClr val="tx1"/>
                </a:solidFill>
              </a:rPr>
              <a:t>equipo de desarrollo debe conducir al cliente, explicándole las implicaciones de cada requerimiento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Antes de una revisión formal, es conveniente realizar una revisión informal.</a:t>
            </a:r>
          </a:p>
          <a:p>
            <a:pPr lvl="1"/>
            <a:endParaRPr lang="es-ES" sz="11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Construcción de prototipos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Generación de casos de prueba</a:t>
            </a:r>
          </a:p>
          <a:p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34</a:t>
            </a:fld>
            <a:endParaRPr lang="es-ES" dirty="0"/>
          </a:p>
        </p:txBody>
      </p:sp>
      <p:sp>
        <p:nvSpPr>
          <p:cNvPr id="7" name="7 Título"/>
          <p:cNvSpPr>
            <a:spLocks noGrp="1"/>
          </p:cNvSpPr>
          <p:nvPr>
            <p:ph type="title"/>
          </p:nvPr>
        </p:nvSpPr>
        <p:spPr>
          <a:xfrm>
            <a:off x="467549" y="499539"/>
            <a:ext cx="7200795" cy="1273283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Validación </a:t>
            </a:r>
            <a:r>
              <a:rPr lang="es-ES" sz="4400" b="1" dirty="0"/>
              <a:t>de requerimientos</a:t>
            </a:r>
          </a:p>
        </p:txBody>
      </p:sp>
    </p:spTree>
    <p:extLst>
      <p:ext uri="{BB962C8B-B14F-4D97-AF65-F5344CB8AC3E}">
        <p14:creationId xmlns:p14="http://schemas.microsoft.com/office/powerpoint/2010/main" val="32932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" name="1 Marcador de texto"/>
          <p:cNvSpPr>
            <a:spLocks noGrp="1"/>
          </p:cNvSpPr>
          <p:nvPr>
            <p:ph type="body" sz="half" idx="2"/>
          </p:nvPr>
        </p:nvSpPr>
        <p:spPr>
          <a:xfrm>
            <a:off x="395536" y="4725144"/>
            <a:ext cx="6922008" cy="533400"/>
          </a:xfrm>
        </p:spPr>
        <p:txBody>
          <a:bodyPr>
            <a:noAutofit/>
          </a:bodyPr>
          <a:lstStyle/>
          <a:p>
            <a:r>
              <a:rPr lang="es-ES_tradnl" sz="3600" b="1" dirty="0"/>
              <a:t>Técnicas de Especificación de Requerimientos</a:t>
            </a:r>
            <a:endParaRPr lang="es-ES" sz="3600" b="1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8592-A6F7-42BC-86CF-9E17C70547D3}" type="slidenum">
              <a:rPr lang="es-ES" smtClean="0"/>
              <a:pPr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8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b="1" dirty="0"/>
              <a:t>Técnicas de Especificación de Requerimientos</a:t>
            </a:r>
            <a:endParaRPr lang="es-ES" sz="4000" b="1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294967295"/>
          </p:nvPr>
        </p:nvSpPr>
        <p:spPr>
          <a:xfrm>
            <a:off x="467549" y="6569068"/>
            <a:ext cx="2232243" cy="288932"/>
          </a:xfrm>
        </p:spPr>
        <p:txBody>
          <a:bodyPr/>
          <a:lstStyle/>
          <a:p>
            <a:r>
              <a:rPr lang="sv-SE" smtClean="0"/>
              <a:t>Ingeniería de Software I  2019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36</a:t>
            </a:fld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4294967295"/>
          </p:nvPr>
        </p:nvSpPr>
        <p:spPr>
          <a:xfrm>
            <a:off x="719137" y="1989138"/>
            <a:ext cx="7165231" cy="3455987"/>
          </a:xfrm>
        </p:spPr>
        <p:txBody>
          <a:bodyPr>
            <a:normAutofit fontScale="92500"/>
          </a:bodyPr>
          <a:lstStyle/>
          <a:p>
            <a:r>
              <a:rPr lang="es-ES_tradnl" sz="3200" dirty="0"/>
              <a:t>Estáticas</a:t>
            </a:r>
          </a:p>
          <a:p>
            <a:pPr lvl="1"/>
            <a:r>
              <a:rPr lang="es-ES" sz="2400" dirty="0"/>
              <a:t>Se describe el sistema a través de las </a:t>
            </a:r>
            <a:r>
              <a:rPr lang="es-ES" sz="2400" i="1" dirty="0"/>
              <a:t>entidades u objetos, sus atributos y sus relaciones con otros. No describe como las relaciones cambian con el tiempo</a:t>
            </a:r>
            <a:r>
              <a:rPr lang="es-ES" sz="2400" dirty="0"/>
              <a:t>. </a:t>
            </a:r>
          </a:p>
          <a:p>
            <a:pPr lvl="1"/>
            <a:r>
              <a:rPr lang="es-ES" sz="2400" dirty="0"/>
              <a:t>Cuando el tiempo no es un factor mayor en la operación del sistema, es una descripción útil y adecuada</a:t>
            </a:r>
            <a:r>
              <a:rPr lang="es-ES" sz="2400" dirty="0" smtClean="0"/>
              <a:t>.</a:t>
            </a:r>
          </a:p>
          <a:p>
            <a:pPr lvl="1"/>
            <a:endParaRPr lang="es-ES" sz="2400" dirty="0"/>
          </a:p>
          <a:p>
            <a:pPr lvl="1"/>
            <a:r>
              <a:rPr lang="es-ES" sz="2400" dirty="0"/>
              <a:t>Ejemplos: Referencia indirecta, Relaciones de recurrencia, Definición axiomática, Expresiones regulares, Abstracciones de datos, entre otr</a:t>
            </a:r>
            <a:r>
              <a:rPr lang="es-ES" sz="2800" dirty="0"/>
              <a:t>as.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0399896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400" b="1" dirty="0"/>
              <a:t>Técnicas de Especificación de Requerimientos</a:t>
            </a:r>
            <a:endParaRPr lang="es-ES" sz="4400" b="1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294967295"/>
          </p:nvPr>
        </p:nvSpPr>
        <p:spPr>
          <a:xfrm>
            <a:off x="467549" y="6569068"/>
            <a:ext cx="2232243" cy="288932"/>
          </a:xfrm>
        </p:spPr>
        <p:txBody>
          <a:bodyPr/>
          <a:lstStyle/>
          <a:p>
            <a:r>
              <a:rPr lang="sv-SE" smtClean="0"/>
              <a:t>Ingeniería de Software I  2019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37</a:t>
            </a:fld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4294967295"/>
          </p:nvPr>
        </p:nvSpPr>
        <p:spPr>
          <a:xfrm>
            <a:off x="521550" y="1916833"/>
            <a:ext cx="7973616" cy="4033837"/>
          </a:xfrm>
        </p:spPr>
        <p:txBody>
          <a:bodyPr>
            <a:normAutofit/>
          </a:bodyPr>
          <a:lstStyle/>
          <a:p>
            <a:r>
              <a:rPr lang="es-ES_tradnl" sz="3200" dirty="0"/>
              <a:t>Dinámicas</a:t>
            </a:r>
          </a:p>
          <a:p>
            <a:pPr lvl="1"/>
            <a:r>
              <a:rPr lang="es-ES" sz="2400" dirty="0"/>
              <a:t>Se considera un sistema en función de los cambios que ocurren a lo largo del tiempo.</a:t>
            </a:r>
          </a:p>
          <a:p>
            <a:pPr lvl="1"/>
            <a:r>
              <a:rPr lang="es-ES" sz="2400" dirty="0"/>
              <a:t>Se considera que el sistema está en un estado particular hasta que un estímulo lo obliga a cambiar su estado</a:t>
            </a:r>
            <a:r>
              <a:rPr lang="es-ES" sz="2400" dirty="0" smtClean="0"/>
              <a:t>.</a:t>
            </a:r>
          </a:p>
          <a:p>
            <a:pPr lvl="1"/>
            <a:endParaRPr lang="es-ES" sz="2400" dirty="0"/>
          </a:p>
          <a:p>
            <a:pPr lvl="1"/>
            <a:r>
              <a:rPr lang="es-ES" sz="2400" dirty="0"/>
              <a:t>Ejemplos: Tablas de decisión,  Diagramas de transición de estados, Tablas de transición de estados, Diagramas de persianas, Diagramas de transición extendidos, Redes de Petri, entre otras.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052666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body" sz="half" idx="2"/>
          </p:nvPr>
        </p:nvSpPr>
        <p:spPr>
          <a:xfrm>
            <a:off x="413538" y="4653136"/>
            <a:ext cx="8550950" cy="1224136"/>
          </a:xfrm>
        </p:spPr>
        <p:txBody>
          <a:bodyPr>
            <a:noAutofit/>
          </a:bodyPr>
          <a:lstStyle/>
          <a:p>
            <a:r>
              <a:rPr lang="es-ES_tradnl" sz="3600" b="1" dirty="0" smtClean="0">
                <a:latin typeface="+mj-lt"/>
              </a:rPr>
              <a:t>Técnicas </a:t>
            </a:r>
            <a:r>
              <a:rPr lang="es-ES_tradnl" sz="3600" b="1" dirty="0">
                <a:latin typeface="+mj-lt"/>
              </a:rPr>
              <a:t>de Especificación de </a:t>
            </a:r>
            <a:r>
              <a:rPr lang="es-ES_tradnl" sz="3600" b="1" dirty="0" smtClean="0">
                <a:latin typeface="+mj-lt"/>
              </a:rPr>
              <a:t>Requerimientos</a:t>
            </a:r>
          </a:p>
          <a:p>
            <a:r>
              <a:rPr lang="es-ES" sz="3600" b="1" dirty="0" smtClean="0">
                <a:latin typeface="+mj-lt"/>
              </a:rPr>
              <a:t>Historias </a:t>
            </a:r>
            <a:r>
              <a:rPr lang="es-ES" sz="3600" b="1" dirty="0">
                <a:latin typeface="+mj-lt"/>
              </a:rPr>
              <a:t>de usuario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  2019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>
                <a:solidFill>
                  <a:srgbClr val="C00000">
                    <a:alpha val="25000"/>
                  </a:srgbClr>
                </a:solidFill>
              </a:rPr>
              <a:pPr/>
              <a:t>38</a:t>
            </a:fld>
            <a:endParaRPr lang="es-ES" dirty="0">
              <a:solidFill>
                <a:srgbClr val="C00000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480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b="1" dirty="0"/>
              <a:t>Historias de usuario - </a:t>
            </a:r>
            <a:r>
              <a:rPr lang="es-ES" sz="4400" b="1" dirty="0"/>
              <a:t>Definición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3BD7E-F7C4-4BB1-B30C-B930CCB70064}" type="slidenum">
              <a:rPr lang="es-ES" smtClean="0"/>
              <a:pPr/>
              <a:t>39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4294967295"/>
          </p:nvPr>
        </p:nvSpPr>
        <p:spPr>
          <a:xfrm>
            <a:off x="126736" y="6554699"/>
            <a:ext cx="2501048" cy="303303"/>
          </a:xfrm>
        </p:spPr>
        <p:txBody>
          <a:bodyPr/>
          <a:lstStyle/>
          <a:p>
            <a:r>
              <a:rPr lang="sv-SE" smtClean="0"/>
              <a:t>Ingeniería de Software I  2019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type="body" sz="quarter" idx="4294967295"/>
          </p:nvPr>
        </p:nvSpPr>
        <p:spPr>
          <a:xfrm>
            <a:off x="543414" y="1916833"/>
            <a:ext cx="7758354" cy="4022725"/>
          </a:xfrm>
        </p:spPr>
        <p:txBody>
          <a:bodyPr>
            <a:normAutofit/>
          </a:bodyPr>
          <a:lstStyle/>
          <a:p>
            <a:endParaRPr lang="es-ES" sz="2400" dirty="0"/>
          </a:p>
          <a:p>
            <a:pPr indent="-342900"/>
            <a:r>
              <a:rPr lang="es-ES" sz="2400" dirty="0">
                <a:solidFill>
                  <a:schemeClr val="tx1"/>
                </a:solidFill>
              </a:rPr>
              <a:t>Son utilizadas en las metodologías de desarrollo ágiles (Ejemplo: XP, SCRUM) para la especificación de </a:t>
            </a:r>
            <a:r>
              <a:rPr lang="es-ES" sz="2400" dirty="0" smtClean="0">
                <a:solidFill>
                  <a:schemeClr val="tx1"/>
                </a:solidFill>
              </a:rPr>
              <a:t>requerimientos </a:t>
            </a:r>
            <a:endParaRPr lang="es-ES" sz="2400" dirty="0">
              <a:solidFill>
                <a:schemeClr val="tx1"/>
              </a:solidFill>
            </a:endParaRP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Acompañadas de las discusiones con los usuarios y las pruebas de validación </a:t>
            </a:r>
          </a:p>
        </p:txBody>
      </p:sp>
      <p:sp>
        <p:nvSpPr>
          <p:cNvPr id="7" name="6 Rectángulo"/>
          <p:cNvSpPr/>
          <p:nvPr/>
        </p:nvSpPr>
        <p:spPr>
          <a:xfrm>
            <a:off x="1907704" y="4509120"/>
            <a:ext cx="4237685" cy="193899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s-ES" sz="2400" dirty="0"/>
              <a:t>Una historia de usuario es una representación de un requisito de software escrito en una o dos frases utilizando el lenguaje común del usuario. </a:t>
            </a:r>
          </a:p>
        </p:txBody>
      </p:sp>
    </p:spTree>
    <p:extLst>
      <p:ext uri="{BB962C8B-B14F-4D97-AF65-F5344CB8AC3E}">
        <p14:creationId xmlns:p14="http://schemas.microsoft.com/office/powerpoint/2010/main" val="27476133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6" y="260649"/>
            <a:ext cx="5040559" cy="1273283"/>
          </a:xfrm>
        </p:spPr>
        <p:txBody>
          <a:bodyPr>
            <a:noAutofit/>
          </a:bodyPr>
          <a:lstStyle/>
          <a:p>
            <a:r>
              <a:rPr lang="es-ES_tradnl" sz="4400" b="1" dirty="0"/>
              <a:t>¿Qué es un modelo de proceso de software?</a:t>
            </a:r>
            <a:endParaRPr lang="es-AR" sz="4400" b="1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3"/>
          </p:nvPr>
        </p:nvSpPr>
        <p:spPr>
          <a:xfrm>
            <a:off x="683568" y="1988840"/>
            <a:ext cx="6804756" cy="2160240"/>
          </a:xfrm>
        </p:spPr>
        <p:txBody>
          <a:bodyPr>
            <a:normAutofit/>
          </a:bodyPr>
          <a:lstStyle/>
          <a:p>
            <a:r>
              <a:rPr lang="es-AR" sz="2400" dirty="0">
                <a:solidFill>
                  <a:schemeClr val="tx1"/>
                </a:solidFill>
              </a:rPr>
              <a:t>Es una representación simplificada de un proceso de software que presenta una visión de ese proceso.</a:t>
            </a: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sz="2400" dirty="0">
                <a:solidFill>
                  <a:schemeClr val="tx1"/>
                </a:solidFill>
              </a:rPr>
              <a:t>Estos modelos pueden incluir actividades que son partes de los procesos y productos de software, y el papel de las personas involucradas.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>
          <a:xfrm>
            <a:off x="395536" y="6274992"/>
            <a:ext cx="3529013" cy="365125"/>
          </a:xfrm>
        </p:spPr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4</a:t>
            </a:fld>
            <a:endParaRPr lang="es-ES" dirty="0"/>
          </a:p>
        </p:txBody>
      </p:sp>
      <p:pic>
        <p:nvPicPr>
          <p:cNvPr id="7" name="Picture 2" descr="http://rottzii.files.wordpress.com/2012/03/modelos-de-proceso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149081"/>
            <a:ext cx="2736304" cy="212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68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b="1" dirty="0"/>
              <a:t>Historias de usuario – </a:t>
            </a:r>
            <a:r>
              <a:rPr lang="es-ES" sz="4400" b="1" dirty="0"/>
              <a:t>Conceptos 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type="body" sz="quarter" idx="13"/>
          </p:nvPr>
        </p:nvSpPr>
        <p:spPr>
          <a:xfrm>
            <a:off x="521550" y="1844824"/>
            <a:ext cx="7830870" cy="501317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b="1" dirty="0">
                <a:solidFill>
                  <a:schemeClr val="tx1"/>
                </a:solidFill>
              </a:rPr>
              <a:t>Debe ser limitada</a:t>
            </a:r>
            <a:r>
              <a:rPr lang="es-ES" sz="2200" dirty="0">
                <a:solidFill>
                  <a:schemeClr val="tx1"/>
                </a:solidFill>
              </a:rPr>
              <a:t>, ésta debería poder escribirse sobre una nota adhesiva pequeña.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tx1"/>
                </a:solidFill>
              </a:rPr>
              <a:t>Son </a:t>
            </a:r>
            <a:r>
              <a:rPr lang="es-ES" sz="2200" b="1" dirty="0">
                <a:solidFill>
                  <a:schemeClr val="tx1"/>
                </a:solidFill>
              </a:rPr>
              <a:t>una forma rápida de administrar los requisitos </a:t>
            </a:r>
            <a:r>
              <a:rPr lang="es-ES" sz="2200" dirty="0">
                <a:solidFill>
                  <a:schemeClr val="tx1"/>
                </a:solidFill>
              </a:rPr>
              <a:t>de los usuarios sin tener que elaborar gran cantidad de documentos formales y sin requerir de mucho tiempo para administrarlos.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tx1"/>
                </a:solidFill>
              </a:rPr>
              <a:t>Permiten </a:t>
            </a:r>
            <a:r>
              <a:rPr lang="es-ES" sz="2200" b="1" dirty="0">
                <a:solidFill>
                  <a:schemeClr val="tx1"/>
                </a:solidFill>
              </a:rPr>
              <a:t>responder rápidamente a los requisitos cambiantes</a:t>
            </a:r>
            <a:r>
              <a:rPr lang="es-ES" sz="22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tx1"/>
                </a:solidFill>
              </a:rPr>
              <a:t>Al momento de implementar las historias, los desarrolladores deben tener la posibilidad de </a:t>
            </a:r>
            <a:r>
              <a:rPr lang="es-ES" sz="2200" b="1" dirty="0">
                <a:solidFill>
                  <a:schemeClr val="tx1"/>
                </a:solidFill>
              </a:rPr>
              <a:t>discutirlas con los clientes</a:t>
            </a:r>
            <a:r>
              <a:rPr lang="es-ES" sz="22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tx1"/>
                </a:solidFill>
              </a:rPr>
              <a:t>Generalmente se espera que la </a:t>
            </a:r>
            <a:r>
              <a:rPr lang="es-ES" sz="2200" b="1" dirty="0">
                <a:solidFill>
                  <a:schemeClr val="tx1"/>
                </a:solidFill>
              </a:rPr>
              <a:t>estimación de tiempo </a:t>
            </a:r>
            <a:r>
              <a:rPr lang="es-ES" sz="2200" dirty="0">
                <a:solidFill>
                  <a:schemeClr val="tx1"/>
                </a:solidFill>
              </a:rPr>
              <a:t>de cada historia de usuario se sitúe entre unas </a:t>
            </a:r>
            <a:r>
              <a:rPr lang="es-ES" sz="2200" b="1" dirty="0">
                <a:solidFill>
                  <a:schemeClr val="tx1"/>
                </a:solidFill>
              </a:rPr>
              <a:t>10 horas y un par de semanas.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s-ES" sz="2200" dirty="0">
                <a:solidFill>
                  <a:schemeClr val="tx1"/>
                </a:solidFill>
              </a:rPr>
              <a:t>Estimaciones </a:t>
            </a:r>
            <a:r>
              <a:rPr lang="es-ES" sz="2200" b="1" dirty="0">
                <a:solidFill>
                  <a:schemeClr val="tx1"/>
                </a:solidFill>
              </a:rPr>
              <a:t>mayores a dos semanas </a:t>
            </a:r>
            <a:r>
              <a:rPr lang="es-ES" sz="2200" dirty="0">
                <a:solidFill>
                  <a:schemeClr val="tx1"/>
                </a:solidFill>
              </a:rPr>
              <a:t>son indicativo de que la historia es muy compleja y debe ser </a:t>
            </a:r>
            <a:r>
              <a:rPr lang="es-ES" sz="2200" b="1" dirty="0">
                <a:solidFill>
                  <a:schemeClr val="tx1"/>
                </a:solidFill>
              </a:rPr>
              <a:t>dividida en varias historias.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s-ES" sz="2200" b="1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s-ES" sz="2200" dirty="0">
              <a:solidFill>
                <a:schemeClr val="tx1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 smtClean="0"/>
              <a:t>Ingeniería de Software I  2019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313BD7E-F7C4-4BB1-B30C-B930CCB70064}" type="slidenum">
              <a:rPr lang="es-ES" smtClean="0"/>
              <a:pPr/>
              <a:t>40</a:t>
            </a:fld>
            <a:endParaRPr lang="es-ES"/>
          </a:p>
        </p:txBody>
      </p:sp>
      <p:sp>
        <p:nvSpPr>
          <p:cNvPr id="6" name="AutoShape 4" descr="Resultado de imagen para nota adhesiva"/>
          <p:cNvSpPr>
            <a:spLocks noChangeAspect="1" noChangeArrowheads="1"/>
          </p:cNvSpPr>
          <p:nvPr/>
        </p:nvSpPr>
        <p:spPr bwMode="auto">
          <a:xfrm>
            <a:off x="1230511" y="-144463"/>
            <a:ext cx="17145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7" name="AutoShape 6" descr="Resultado de imagen para nota adhesiva"/>
          <p:cNvSpPr>
            <a:spLocks noChangeAspect="1" noChangeArrowheads="1"/>
          </p:cNvSpPr>
          <p:nvPr/>
        </p:nvSpPr>
        <p:spPr bwMode="auto">
          <a:xfrm>
            <a:off x="1316236" y="7940"/>
            <a:ext cx="17145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32" name="Picture 8" descr="https://pixabay.com/static/uploads/photo/2014/03/24/13/51/sticky-note-294627_64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9" t="9384" r="18982" b="18653"/>
          <a:stretch/>
        </p:blipFill>
        <p:spPr bwMode="auto">
          <a:xfrm>
            <a:off x="8093256" y="160340"/>
            <a:ext cx="1050744" cy="193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468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b="1" dirty="0"/>
              <a:t>Historias de usuario –  </a:t>
            </a:r>
            <a:r>
              <a:rPr lang="es-ES" sz="4000" b="1" dirty="0" smtClean="0"/>
              <a:t/>
            </a:r>
            <a:br>
              <a:rPr lang="es-ES" sz="4000" b="1" dirty="0" smtClean="0"/>
            </a:br>
            <a:r>
              <a:rPr lang="es-ES" sz="4400" b="1" dirty="0" smtClean="0"/>
              <a:t>Forma </a:t>
            </a:r>
            <a:r>
              <a:rPr lang="es-ES" sz="4400" b="1" dirty="0"/>
              <a:t>de redactarlas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type="body" sz="quarter" idx="13"/>
          </p:nvPr>
        </p:nvSpPr>
        <p:spPr>
          <a:xfrm>
            <a:off x="467544" y="1772817"/>
            <a:ext cx="8100900" cy="5497321"/>
          </a:xfrm>
        </p:spPr>
        <p:txBody>
          <a:bodyPr>
            <a:noAutofit/>
          </a:bodyPr>
          <a:lstStyle/>
          <a:p>
            <a:pPr algn="just"/>
            <a:r>
              <a:rPr lang="es-ES" sz="2200" dirty="0">
                <a:solidFill>
                  <a:schemeClr val="tx1"/>
                </a:solidFill>
              </a:rPr>
              <a:t>Si bien el estilo puede ser libre, la historia de usuario debe responder a tres preguntas: </a:t>
            </a:r>
          </a:p>
          <a:p>
            <a:pPr lvl="1" algn="just"/>
            <a:r>
              <a:rPr lang="es-ES" sz="2200" b="1" dirty="0">
                <a:solidFill>
                  <a:schemeClr val="tx1"/>
                </a:solidFill>
              </a:rPr>
              <a:t>¿Quién se beneficia?</a:t>
            </a:r>
          </a:p>
          <a:p>
            <a:pPr lvl="1" algn="just"/>
            <a:r>
              <a:rPr lang="es-ES" sz="2200" b="1" dirty="0">
                <a:solidFill>
                  <a:schemeClr val="tx1"/>
                </a:solidFill>
              </a:rPr>
              <a:t> ¿Qué se quiere? </a:t>
            </a:r>
          </a:p>
          <a:p>
            <a:pPr lvl="1" algn="just"/>
            <a:r>
              <a:rPr lang="es-ES" sz="2200" b="1" dirty="0">
                <a:solidFill>
                  <a:schemeClr val="tx1"/>
                </a:solidFill>
              </a:rPr>
              <a:t>¿Cuál es el beneficio? </a:t>
            </a:r>
          </a:p>
          <a:p>
            <a:pPr algn="just"/>
            <a:r>
              <a:rPr lang="es-ES" sz="2200" dirty="0">
                <a:solidFill>
                  <a:schemeClr val="tx1"/>
                </a:solidFill>
              </a:rPr>
              <a:t>Esquema:     Como (</a:t>
            </a:r>
            <a:r>
              <a:rPr lang="es-ES" sz="2200" b="1" dirty="0">
                <a:solidFill>
                  <a:schemeClr val="tx1"/>
                </a:solidFill>
              </a:rPr>
              <a:t>rol</a:t>
            </a:r>
            <a:r>
              <a:rPr lang="es-ES" sz="2200" dirty="0">
                <a:solidFill>
                  <a:schemeClr val="tx1"/>
                </a:solidFill>
              </a:rPr>
              <a:t>) quiero (</a:t>
            </a:r>
            <a:r>
              <a:rPr lang="es-ES" sz="2200" b="1" dirty="0">
                <a:solidFill>
                  <a:schemeClr val="tx1"/>
                </a:solidFill>
              </a:rPr>
              <a:t>algo</a:t>
            </a:r>
            <a:r>
              <a:rPr lang="es-ES" sz="2200" dirty="0">
                <a:solidFill>
                  <a:schemeClr val="tx1"/>
                </a:solidFill>
              </a:rPr>
              <a:t>) para poder (</a:t>
            </a:r>
            <a:r>
              <a:rPr lang="es-ES" sz="2200" b="1" dirty="0">
                <a:solidFill>
                  <a:schemeClr val="tx1"/>
                </a:solidFill>
              </a:rPr>
              <a:t>beneficio</a:t>
            </a:r>
            <a:r>
              <a:rPr lang="es-ES" sz="2200" dirty="0">
                <a:solidFill>
                  <a:schemeClr val="tx1"/>
                </a:solidFill>
              </a:rPr>
              <a:t>).</a:t>
            </a:r>
          </a:p>
          <a:p>
            <a:pPr algn="just"/>
            <a:endParaRPr lang="es-ES" sz="2200" dirty="0">
              <a:solidFill>
                <a:schemeClr val="tx1"/>
              </a:solidFill>
            </a:endParaRPr>
          </a:p>
          <a:p>
            <a:pPr algn="just"/>
            <a:r>
              <a:rPr lang="es-ES" sz="2200" dirty="0">
                <a:solidFill>
                  <a:schemeClr val="tx1"/>
                </a:solidFill>
              </a:rPr>
              <a:t>Ejemplos:</a:t>
            </a:r>
          </a:p>
          <a:p>
            <a:pPr lvl="1" algn="just"/>
            <a:r>
              <a:rPr lang="es-ES" sz="2200" dirty="0">
                <a:solidFill>
                  <a:schemeClr val="tx1"/>
                </a:solidFill>
              </a:rPr>
              <a:t>Como </a:t>
            </a:r>
            <a:r>
              <a:rPr lang="es-ES" sz="2200" b="1" dirty="0">
                <a:solidFill>
                  <a:schemeClr val="tx1"/>
                </a:solidFill>
              </a:rPr>
              <a:t>usuario registrado </a:t>
            </a:r>
            <a:r>
              <a:rPr lang="es-ES" sz="2200" dirty="0">
                <a:solidFill>
                  <a:schemeClr val="tx1"/>
                </a:solidFill>
              </a:rPr>
              <a:t>deseo </a:t>
            </a:r>
            <a:r>
              <a:rPr lang="es-ES" sz="2200" dirty="0" err="1">
                <a:solidFill>
                  <a:schemeClr val="tx1"/>
                </a:solidFill>
              </a:rPr>
              <a:t>loguearme</a:t>
            </a:r>
            <a:r>
              <a:rPr lang="es-ES" sz="2200" dirty="0">
                <a:solidFill>
                  <a:schemeClr val="tx1"/>
                </a:solidFill>
              </a:rPr>
              <a:t> para poder </a:t>
            </a:r>
            <a:r>
              <a:rPr lang="es-ES" sz="2200" b="1" dirty="0">
                <a:solidFill>
                  <a:schemeClr val="tx1"/>
                </a:solidFill>
              </a:rPr>
              <a:t>empezar a utilizar la aplicación.</a:t>
            </a:r>
          </a:p>
          <a:p>
            <a:pPr lvl="1" algn="just"/>
            <a:r>
              <a:rPr lang="es-AR" sz="2200" dirty="0">
                <a:solidFill>
                  <a:schemeClr val="tx1"/>
                </a:solidFill>
              </a:rPr>
              <a:t>Como </a:t>
            </a:r>
            <a:r>
              <a:rPr lang="es-AR" sz="2200" b="1" dirty="0">
                <a:solidFill>
                  <a:schemeClr val="tx1"/>
                </a:solidFill>
              </a:rPr>
              <a:t>secretaria</a:t>
            </a:r>
            <a:r>
              <a:rPr lang="es-AR" sz="2200" dirty="0">
                <a:solidFill>
                  <a:schemeClr val="tx1"/>
                </a:solidFill>
              </a:rPr>
              <a:t> quiero poder imprimir el listado de turnos asignados en una fecha determinada y </a:t>
            </a:r>
            <a:r>
              <a:rPr lang="es-AR" sz="2200" b="1" dirty="0">
                <a:solidFill>
                  <a:schemeClr val="tx1"/>
                </a:solidFill>
              </a:rPr>
              <a:t>guardar la información de los mismos</a:t>
            </a:r>
            <a:r>
              <a:rPr lang="es-AR" sz="2200" dirty="0">
                <a:solidFill>
                  <a:schemeClr val="tx1"/>
                </a:solidFill>
              </a:rPr>
              <a:t>.</a:t>
            </a:r>
          </a:p>
          <a:p>
            <a:pPr lvl="1" algn="just"/>
            <a:r>
              <a:rPr lang="es-AR" sz="2200" dirty="0">
                <a:solidFill>
                  <a:schemeClr val="tx1"/>
                </a:solidFill>
              </a:rPr>
              <a:t> </a:t>
            </a:r>
            <a:endParaRPr lang="es-ES" sz="2200" dirty="0">
              <a:solidFill>
                <a:schemeClr val="tx1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 smtClean="0"/>
              <a:t>Ingeniería de Software I  2019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313BD7E-F7C4-4BB1-B30C-B930CCB70064}" type="slidenum">
              <a:rPr lang="es-ES" smtClean="0"/>
              <a:pPr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3238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b="1" dirty="0"/>
              <a:t>Historias de usuario –  </a:t>
            </a:r>
            <a:r>
              <a:rPr lang="es-ES" sz="4000" b="1" dirty="0" smtClean="0"/>
              <a:t/>
            </a:r>
            <a:br>
              <a:rPr lang="es-ES" sz="4000" b="1" dirty="0" smtClean="0"/>
            </a:br>
            <a:r>
              <a:rPr lang="es-ES" sz="4400" b="1" dirty="0" smtClean="0"/>
              <a:t>Forma </a:t>
            </a:r>
            <a:r>
              <a:rPr lang="es-ES" sz="4400" b="1" dirty="0"/>
              <a:t>de redactarlas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type="body" sz="quarter" idx="13"/>
          </p:nvPr>
        </p:nvSpPr>
        <p:spPr>
          <a:xfrm>
            <a:off x="629562" y="1916832"/>
            <a:ext cx="7506834" cy="4535594"/>
          </a:xfrm>
        </p:spPr>
        <p:txBody>
          <a:bodyPr>
            <a:noAutofit/>
          </a:bodyPr>
          <a:lstStyle/>
          <a:p>
            <a:pPr algn="just"/>
            <a:r>
              <a:rPr lang="es-AR" sz="2200" dirty="0">
                <a:solidFill>
                  <a:schemeClr val="tx1"/>
                </a:solidFill>
              </a:rPr>
              <a:t>Como </a:t>
            </a:r>
            <a:r>
              <a:rPr lang="es-AR" sz="2200" b="1" dirty="0">
                <a:solidFill>
                  <a:schemeClr val="tx1"/>
                </a:solidFill>
              </a:rPr>
              <a:t>Cliente</a:t>
            </a:r>
            <a:r>
              <a:rPr lang="es-AR" sz="2200" dirty="0">
                <a:solidFill>
                  <a:schemeClr val="tx1"/>
                </a:solidFill>
              </a:rPr>
              <a:t>, quiero </a:t>
            </a:r>
            <a:r>
              <a:rPr lang="es-AR" sz="2200" dirty="0">
                <a:solidFill>
                  <a:srgbClr val="FF0000"/>
                </a:solidFill>
              </a:rPr>
              <a:t>suscribirme por medio del sitio web </a:t>
            </a:r>
            <a:r>
              <a:rPr lang="es-AR" sz="2200" dirty="0"/>
              <a:t>y </a:t>
            </a:r>
            <a:r>
              <a:rPr lang="es-AR" sz="2200" b="1" dirty="0">
                <a:solidFill>
                  <a:srgbClr val="00B050"/>
                </a:solidFill>
              </a:rPr>
              <a:t>obtener un nuevo plan de T.V. por cable </a:t>
            </a:r>
          </a:p>
          <a:p>
            <a:pPr algn="just"/>
            <a:endParaRPr lang="es-AR" sz="2200" dirty="0"/>
          </a:p>
          <a:p>
            <a:pPr algn="just"/>
            <a:r>
              <a:rPr lang="es-AR" sz="2200" dirty="0">
                <a:solidFill>
                  <a:schemeClr val="tx1"/>
                </a:solidFill>
              </a:rPr>
              <a:t>Como </a:t>
            </a:r>
            <a:r>
              <a:rPr lang="es-AR" sz="2200" b="1" dirty="0">
                <a:solidFill>
                  <a:schemeClr val="tx1"/>
                </a:solidFill>
              </a:rPr>
              <a:t>Vendedor</a:t>
            </a:r>
            <a:r>
              <a:rPr lang="es-AR" sz="2200" dirty="0">
                <a:solidFill>
                  <a:schemeClr val="tx1"/>
                </a:solidFill>
              </a:rPr>
              <a:t>, quiero </a:t>
            </a:r>
            <a:r>
              <a:rPr lang="es-AR" sz="2200" dirty="0">
                <a:solidFill>
                  <a:srgbClr val="FF0000"/>
                </a:solidFill>
              </a:rPr>
              <a:t>registrar los productos y cantidades que me solicita un cliente</a:t>
            </a:r>
            <a:r>
              <a:rPr lang="es-AR" sz="2200" dirty="0"/>
              <a:t> </a:t>
            </a:r>
            <a:r>
              <a:rPr lang="es-AR" sz="2200" dirty="0">
                <a:solidFill>
                  <a:schemeClr val="tx1"/>
                </a:solidFill>
              </a:rPr>
              <a:t>para</a:t>
            </a:r>
            <a:r>
              <a:rPr lang="es-AR" sz="2200" dirty="0"/>
              <a:t> </a:t>
            </a:r>
            <a:r>
              <a:rPr lang="es-AR" sz="2200" b="1" dirty="0">
                <a:solidFill>
                  <a:srgbClr val="00B050"/>
                </a:solidFill>
              </a:rPr>
              <a:t>crear un pedido de venta</a:t>
            </a:r>
            <a:r>
              <a:rPr lang="es-AR" sz="2200" dirty="0"/>
              <a:t>.</a:t>
            </a:r>
          </a:p>
          <a:p>
            <a:pPr algn="just"/>
            <a:endParaRPr lang="es-AR" sz="2200" dirty="0"/>
          </a:p>
          <a:p>
            <a:pPr algn="just"/>
            <a:r>
              <a:rPr lang="es-AR" sz="2200" dirty="0">
                <a:solidFill>
                  <a:schemeClr val="tx1"/>
                </a:solidFill>
              </a:rPr>
              <a:t>Como </a:t>
            </a:r>
            <a:r>
              <a:rPr lang="es-AR" sz="2200" b="1" dirty="0">
                <a:solidFill>
                  <a:schemeClr val="tx1"/>
                </a:solidFill>
              </a:rPr>
              <a:t>Analista de compras</a:t>
            </a:r>
            <a:r>
              <a:rPr lang="es-AR" sz="2200" dirty="0">
                <a:solidFill>
                  <a:schemeClr val="tx1"/>
                </a:solidFill>
              </a:rPr>
              <a:t>, quiero </a:t>
            </a:r>
            <a:r>
              <a:rPr lang="es-AR" sz="2200" dirty="0">
                <a:solidFill>
                  <a:srgbClr val="FF0000"/>
                </a:solidFill>
              </a:rPr>
              <a:t>que el sistema notifique vía correo electrónico a los proveedores  </a:t>
            </a:r>
            <a:r>
              <a:rPr lang="es-AR" sz="2200" dirty="0">
                <a:solidFill>
                  <a:schemeClr val="tx1"/>
                </a:solidFill>
              </a:rPr>
              <a:t>para</a:t>
            </a:r>
            <a:r>
              <a:rPr lang="es-AR" sz="2200" dirty="0"/>
              <a:t> </a:t>
            </a:r>
            <a:r>
              <a:rPr lang="es-AR" sz="2200" b="1" dirty="0">
                <a:solidFill>
                  <a:srgbClr val="00B050"/>
                </a:solidFill>
              </a:rPr>
              <a:t>avisar que se ha enviado una cotización de licitación</a:t>
            </a:r>
            <a:endParaRPr lang="es-ES" sz="2200" b="1" dirty="0">
              <a:solidFill>
                <a:srgbClr val="00B050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 smtClean="0"/>
              <a:t>Ingeniería de Software I  2019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313BD7E-F7C4-4BB1-B30C-B930CCB70064}" type="slidenum">
              <a:rPr lang="es-ES" smtClean="0"/>
              <a:pPr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7912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b="1" dirty="0"/>
              <a:t>Historias de usuario </a:t>
            </a:r>
            <a:r>
              <a:rPr lang="es-ES" sz="4000" b="1" dirty="0" smtClean="0"/>
              <a:t>– </a:t>
            </a:r>
            <a:r>
              <a:rPr lang="es-ES" sz="4400" b="1" dirty="0" smtClean="0"/>
              <a:t>Características</a:t>
            </a:r>
            <a:endParaRPr lang="es-ES" sz="4400" b="1" dirty="0"/>
          </a:p>
        </p:txBody>
      </p:sp>
      <p:sp>
        <p:nvSpPr>
          <p:cNvPr id="54276" name="4 Marcador de contenido"/>
          <p:cNvSpPr>
            <a:spLocks noGrp="1"/>
          </p:cNvSpPr>
          <p:nvPr>
            <p:ph type="body" sz="quarter" idx="13"/>
          </p:nvPr>
        </p:nvSpPr>
        <p:spPr>
          <a:xfrm>
            <a:off x="323528" y="1844824"/>
            <a:ext cx="7650850" cy="4023360"/>
          </a:xfrm>
        </p:spPr>
        <p:txBody>
          <a:bodyPr>
            <a:noAutofit/>
          </a:bodyPr>
          <a:lstStyle/>
          <a:p>
            <a:pPr marL="3429" lvl="1" indent="0" algn="just">
              <a:buNone/>
            </a:pPr>
            <a:r>
              <a:rPr lang="es-ES" sz="2200" b="1" dirty="0"/>
              <a:t>Independientes unas de </a:t>
            </a:r>
            <a:r>
              <a:rPr lang="es-ES" sz="2200" b="1" dirty="0" smtClean="0"/>
              <a:t>otras .</a:t>
            </a:r>
            <a:r>
              <a:rPr lang="es-ES" sz="2200" dirty="0" smtClean="0"/>
              <a:t>De </a:t>
            </a:r>
            <a:r>
              <a:rPr lang="es-ES" sz="2200" dirty="0"/>
              <a:t>ser necesario, combinar las historias dependientes o buscar otra forma de dividir las historias de manera que resulten independientes</a:t>
            </a:r>
            <a:r>
              <a:rPr lang="es-ES" sz="2200" dirty="0" smtClean="0"/>
              <a:t>. </a:t>
            </a:r>
          </a:p>
          <a:p>
            <a:pPr marL="3429" lvl="1" indent="0" algn="just">
              <a:buNone/>
            </a:pPr>
            <a:endParaRPr lang="es-ES" sz="2200" dirty="0"/>
          </a:p>
          <a:p>
            <a:pPr marL="3429" lvl="1" indent="0" algn="just">
              <a:buNone/>
            </a:pPr>
            <a:r>
              <a:rPr lang="es-ES" sz="2200" b="1" dirty="0" smtClean="0"/>
              <a:t>Negociables: </a:t>
            </a:r>
            <a:r>
              <a:rPr lang="es-ES" sz="2200" dirty="0" smtClean="0"/>
              <a:t>La </a:t>
            </a:r>
            <a:r>
              <a:rPr lang="es-ES" sz="2200" dirty="0"/>
              <a:t>historia en sí misma no es lo suficientemente explícita como para considerarse un contrato, la discusión con los usuarios debe permitir esclarecer su alcance y éste debe dejarse explícito bajo la forma de pruebas de validación</a:t>
            </a:r>
            <a:r>
              <a:rPr lang="es-ES" sz="2200" dirty="0" smtClean="0"/>
              <a:t>.</a:t>
            </a:r>
          </a:p>
          <a:p>
            <a:pPr marL="3429" lvl="1" indent="0" algn="just">
              <a:buNone/>
            </a:pPr>
            <a:endParaRPr lang="es-ES" sz="2200" dirty="0"/>
          </a:p>
          <a:p>
            <a:pPr marL="3429" lvl="1" indent="0" algn="just">
              <a:buNone/>
            </a:pPr>
            <a:r>
              <a:rPr lang="es-ES" sz="2200" b="1" dirty="0"/>
              <a:t>Valoradas por los clientes o </a:t>
            </a:r>
            <a:r>
              <a:rPr lang="es-ES" sz="2200" b="1" dirty="0" smtClean="0"/>
              <a:t>usuarios: </a:t>
            </a:r>
            <a:r>
              <a:rPr lang="es-ES" sz="2200" dirty="0" smtClean="0"/>
              <a:t>Los </a:t>
            </a:r>
            <a:r>
              <a:rPr lang="es-ES" sz="2200" dirty="0"/>
              <a:t>intereses de los clientes y de los usuarios no siempre coinciden, pero en todo caso, cada historia debe ser importante para alguno de ellos más que para el desarrollador.</a:t>
            </a:r>
          </a:p>
          <a:p>
            <a:pPr algn="just"/>
            <a:endParaRPr lang="es-ES" sz="220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 smtClean="0"/>
              <a:t>Ingeniería de Software I  2019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313BD7E-F7C4-4BB1-B30C-B930CCB70064}" type="slidenum">
              <a:rPr lang="es-ES" smtClean="0"/>
              <a:pPr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2084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type="body" sz="quarter" idx="13"/>
          </p:nvPr>
        </p:nvSpPr>
        <p:spPr>
          <a:xfrm>
            <a:off x="359532" y="2060848"/>
            <a:ext cx="8100900" cy="3888432"/>
          </a:xfrm>
        </p:spPr>
        <p:txBody>
          <a:bodyPr>
            <a:noAutofit/>
          </a:bodyPr>
          <a:lstStyle/>
          <a:p>
            <a:pPr marL="3429" lvl="1" indent="0" algn="just">
              <a:buNone/>
            </a:pPr>
            <a:r>
              <a:rPr lang="es-ES" sz="2200" b="1" dirty="0" smtClean="0"/>
              <a:t>Estimables :  </a:t>
            </a:r>
            <a:r>
              <a:rPr lang="es-ES" sz="2200" dirty="0" smtClean="0"/>
              <a:t>Un </a:t>
            </a:r>
            <a:r>
              <a:rPr lang="es-ES" sz="2200" dirty="0"/>
              <a:t>resultado de la discusión de una historia de usuario es la estimación del tiempo que tomará completarla. Esto permite estimar el tiempo total del proyecto</a:t>
            </a:r>
            <a:r>
              <a:rPr lang="es-ES" sz="2200" dirty="0" smtClean="0"/>
              <a:t>.</a:t>
            </a:r>
          </a:p>
          <a:p>
            <a:pPr marL="3429" lvl="1" indent="0" algn="just">
              <a:buNone/>
            </a:pPr>
            <a:endParaRPr lang="es-ES" sz="2200" dirty="0"/>
          </a:p>
          <a:p>
            <a:pPr marL="3429" lvl="1" indent="0" algn="just">
              <a:buNone/>
            </a:pPr>
            <a:r>
              <a:rPr lang="es-ES" sz="2200" b="1" dirty="0" smtClean="0"/>
              <a:t>Pequeñas : </a:t>
            </a:r>
            <a:r>
              <a:rPr lang="es-ES" sz="2200" dirty="0" smtClean="0"/>
              <a:t>Las </a:t>
            </a:r>
            <a:r>
              <a:rPr lang="es-ES" sz="2200" dirty="0"/>
              <a:t>historias muy largas son difíciles de estimar e imponen restricciones sobre la planificación de un desarrollo iterativo. Generalmente se recomienda la consolidación de historias muy cortas en una sola historia</a:t>
            </a:r>
            <a:r>
              <a:rPr lang="es-ES" sz="2200" dirty="0" smtClean="0"/>
              <a:t>.</a:t>
            </a:r>
          </a:p>
          <a:p>
            <a:pPr marL="3429" lvl="1" indent="0" algn="just">
              <a:buNone/>
            </a:pPr>
            <a:endParaRPr lang="es-ES" sz="2200" dirty="0"/>
          </a:p>
          <a:p>
            <a:pPr marL="3429" lvl="1" indent="0" algn="just">
              <a:buNone/>
            </a:pPr>
            <a:r>
              <a:rPr lang="es-ES" sz="2200" b="1" dirty="0" smtClean="0"/>
              <a:t>Verificables : </a:t>
            </a:r>
            <a:r>
              <a:rPr lang="es-ES" sz="2200" dirty="0" smtClean="0"/>
              <a:t>Las </a:t>
            </a:r>
            <a:r>
              <a:rPr lang="es-ES" sz="2200" dirty="0"/>
              <a:t>historias de usuario cubren requerimientos funcionales, por lo que generalmente son verificables. Cuando sea posible, la verificación debe automatizarse, de manera que pueda ser verificada en cada entrega del proyecto.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 smtClean="0"/>
              <a:t>Ingeniería de Software I  2019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313BD7E-F7C4-4BB1-B30C-B930CCB70064}" type="slidenum">
              <a:rPr lang="es-ES" smtClean="0"/>
              <a:pPr/>
              <a:t>44</a:t>
            </a:fld>
            <a:endParaRPr lang="es-ES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b="1" dirty="0"/>
              <a:t>Historias de usuario </a:t>
            </a:r>
            <a:r>
              <a:rPr lang="es-ES" sz="4000" b="1" dirty="0" smtClean="0"/>
              <a:t>– </a:t>
            </a:r>
            <a:r>
              <a:rPr lang="es-ES" sz="4400" b="1" dirty="0" smtClean="0"/>
              <a:t>Características</a:t>
            </a: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9237578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9" y="476672"/>
            <a:ext cx="8676451" cy="1273283"/>
          </a:xfrm>
        </p:spPr>
        <p:txBody>
          <a:bodyPr>
            <a:normAutofit/>
          </a:bodyPr>
          <a:lstStyle/>
          <a:p>
            <a:r>
              <a:rPr lang="es-ES" b="1" dirty="0"/>
              <a:t>Historias de usuario  </a:t>
            </a:r>
            <a:r>
              <a:rPr lang="es-ES" sz="4000" b="1" dirty="0"/>
              <a:t>- </a:t>
            </a:r>
            <a:r>
              <a:rPr lang="es-ES" sz="4400" b="1" dirty="0"/>
              <a:t>Criterios de aceptación</a:t>
            </a:r>
            <a:endParaRPr lang="es-ES" sz="4000" b="1" dirty="0"/>
          </a:p>
        </p:txBody>
      </p:sp>
      <p:sp>
        <p:nvSpPr>
          <p:cNvPr id="5" name="4 Marcador de contenido"/>
          <p:cNvSpPr>
            <a:spLocks noGrp="1"/>
          </p:cNvSpPr>
          <p:nvPr>
            <p:ph type="body" sz="quarter" idx="13"/>
          </p:nvPr>
        </p:nvSpPr>
        <p:spPr>
          <a:xfrm>
            <a:off x="323528" y="2060848"/>
            <a:ext cx="8262918" cy="5040560"/>
          </a:xfrm>
        </p:spPr>
        <p:txBody>
          <a:bodyPr>
            <a:noAutofit/>
          </a:bodyPr>
          <a:lstStyle/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s-AR" sz="2200" dirty="0"/>
              <a:t>Un criterio de aceptación es el criterio por el cual se define si una historia de usuario fue desarrollada según la expectativa del </a:t>
            </a:r>
            <a:r>
              <a:rPr lang="es-AR" sz="2200" dirty="0" err="1"/>
              <a:t>Product</a:t>
            </a:r>
            <a:r>
              <a:rPr lang="es-AR" sz="2200" dirty="0"/>
              <a:t> Manager/</a:t>
            </a:r>
            <a:r>
              <a:rPr lang="es-AR" sz="2200" dirty="0" err="1"/>
              <a:t>Owner</a:t>
            </a:r>
            <a:r>
              <a:rPr lang="es-AR" sz="2200" dirty="0"/>
              <a:t> (como representante de los criterios del cliente) y se si puede dar como hecha.</a:t>
            </a:r>
          </a:p>
          <a:p>
            <a:pPr marL="342900" lvl="1" indent="-342900" algn="just">
              <a:buFont typeface="Wingdings" panose="05000000000000000000" pitchFamily="2" charset="2"/>
              <a:buChar char="Ø"/>
            </a:pPr>
            <a:endParaRPr lang="es-AR" sz="2200" dirty="0"/>
          </a:p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s-AR" sz="2200" dirty="0"/>
              <a:t>Deben ser definidos durante la etapa inicial antes de la codificación, acompañan a la historia de usuario, porque complementan la historia de usuario y ayudan al equipo de desarrollo a entender mejor cómo se espera que el producto se comporte. 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 smtClean="0"/>
              <a:t>Ingeniería de Software I  2019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313BD7E-F7C4-4BB1-B30C-B930CCB70064}" type="slidenum">
              <a:rPr lang="es-ES" smtClean="0"/>
              <a:pPr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0278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type="body" sz="quarter" idx="13"/>
          </p:nvPr>
        </p:nvSpPr>
        <p:spPr>
          <a:xfrm>
            <a:off x="323528" y="1817440"/>
            <a:ext cx="8370930" cy="5040560"/>
          </a:xfrm>
        </p:spPr>
        <p:txBody>
          <a:bodyPr>
            <a:noAutofit/>
          </a:bodyPr>
          <a:lstStyle/>
          <a:p>
            <a:pPr marL="34290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AR" sz="2200" dirty="0"/>
              <a:t>Los criterios de aceptación son utilizados para expresar el resultado de las conversaciones del cliente con el desarrollador. El cliente debería ser quien las escriba más que el desarrollador.</a:t>
            </a:r>
          </a:p>
          <a:p>
            <a:pPr marL="34290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s-AR" sz="1100" dirty="0"/>
          </a:p>
          <a:p>
            <a:pPr marL="34290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AR" sz="2200" dirty="0"/>
              <a:t>Representan el inicio de la definición del cómo. No están diseñados para ser tan detallados como una especificación de diseño tradicional. </a:t>
            </a:r>
          </a:p>
          <a:p>
            <a:pPr marL="34290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s-AR" sz="1200" dirty="0"/>
          </a:p>
          <a:p>
            <a:pPr marL="34290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AR" sz="2200" dirty="0"/>
              <a:t>Si una historia de usuario tiene más de 4 criterios de aceptación, debe evaluarse subdividir la historia. </a:t>
            </a:r>
          </a:p>
          <a:p>
            <a:pPr marL="34290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s-AR" sz="1400" dirty="0"/>
          </a:p>
          <a:p>
            <a:pPr marL="34290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AR" sz="2200" dirty="0"/>
              <a:t>Puede añadirse un número de escenario para identificar al criterio, asociado a la historia de usuario en cuestión. </a:t>
            </a:r>
          </a:p>
          <a:p>
            <a:pPr lvl="1" algn="just">
              <a:spcBef>
                <a:spcPts val="0"/>
              </a:spcBef>
            </a:pPr>
            <a:endParaRPr lang="es-AR" sz="2200" dirty="0"/>
          </a:p>
          <a:p>
            <a:pPr lvl="1" algn="just">
              <a:spcBef>
                <a:spcPts val="0"/>
              </a:spcBef>
            </a:pPr>
            <a:endParaRPr lang="es-ES" sz="220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 smtClean="0"/>
              <a:t>Ingeniería de Software I  2019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313BD7E-F7C4-4BB1-B30C-B930CCB70064}" type="slidenum">
              <a:rPr lang="es-ES" smtClean="0"/>
              <a:pPr/>
              <a:t>46</a:t>
            </a:fld>
            <a:endParaRPr lang="es-ES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67549" y="499539"/>
            <a:ext cx="8424931" cy="1273283"/>
          </a:xfrm>
        </p:spPr>
        <p:txBody>
          <a:bodyPr>
            <a:normAutofit/>
          </a:bodyPr>
          <a:lstStyle/>
          <a:p>
            <a:r>
              <a:rPr lang="es-ES" b="1" dirty="0"/>
              <a:t>Historias de usuario  </a:t>
            </a:r>
            <a:r>
              <a:rPr lang="es-ES" sz="4000" b="1" dirty="0"/>
              <a:t>- </a:t>
            </a:r>
            <a:r>
              <a:rPr lang="es-ES" sz="4200" b="1" dirty="0"/>
              <a:t>Criterios de aceptación</a:t>
            </a:r>
          </a:p>
        </p:txBody>
      </p:sp>
    </p:spTree>
    <p:extLst>
      <p:ext uri="{BB962C8B-B14F-4D97-AF65-F5344CB8AC3E}">
        <p14:creationId xmlns:p14="http://schemas.microsoft.com/office/powerpoint/2010/main" val="2545812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5715000" cy="1143000"/>
          </a:xfrm>
        </p:spPr>
        <p:txBody>
          <a:bodyPr>
            <a:normAutofit fontScale="90000"/>
          </a:bodyPr>
          <a:lstStyle/>
          <a:p>
            <a:r>
              <a:rPr lang="es-AR" sz="4000" b="1" dirty="0"/>
              <a:t>Historia de Usuario – </a:t>
            </a:r>
            <a:r>
              <a:rPr lang="es-AR" sz="4900" b="1" dirty="0"/>
              <a:t>Ejemplo</a:t>
            </a:r>
            <a:r>
              <a:rPr lang="es-AR" sz="4400" b="1" dirty="0"/>
              <a:t/>
            </a:r>
            <a:br>
              <a:rPr lang="es-AR" sz="4400" b="1" dirty="0"/>
            </a:br>
            <a:endParaRPr lang="es-AR" sz="4000" b="1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 smtClean="0"/>
              <a:t>Ingeniería de Software I  2019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47</a:t>
            </a:fld>
            <a:endParaRPr lang="es-ES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912300"/>
              </p:ext>
            </p:extLst>
          </p:nvPr>
        </p:nvGraphicFramePr>
        <p:xfrm>
          <a:off x="1677861" y="1700810"/>
          <a:ext cx="5346595" cy="473125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72654">
                  <a:extLst>
                    <a:ext uri="{9D8B030D-6E8A-4147-A177-3AD203B41FA5}">
                      <a16:colId xmlns:a16="http://schemas.microsoft.com/office/drawing/2014/main" val="3830875364"/>
                    </a:ext>
                  </a:extLst>
                </a:gridCol>
                <a:gridCol w="171669">
                  <a:extLst>
                    <a:ext uri="{9D8B030D-6E8A-4147-A177-3AD203B41FA5}">
                      <a16:colId xmlns:a16="http://schemas.microsoft.com/office/drawing/2014/main" val="3675256880"/>
                    </a:ext>
                  </a:extLst>
                </a:gridCol>
                <a:gridCol w="3702272">
                  <a:extLst>
                    <a:ext uri="{9D8B030D-6E8A-4147-A177-3AD203B41FA5}">
                      <a16:colId xmlns:a16="http://schemas.microsoft.com/office/drawing/2014/main" val="394479599"/>
                    </a:ext>
                  </a:extLst>
                </a:gridCol>
              </a:tblGrid>
              <a:tr h="401839">
                <a:tc gridSpan="3">
                  <a:txBody>
                    <a:bodyPr/>
                    <a:lstStyle/>
                    <a:p>
                      <a:pPr marL="3166110" indent="-3075940" algn="r">
                        <a:spcAft>
                          <a:spcPts val="0"/>
                        </a:spcAft>
                        <a:tabLst>
                          <a:tab pos="3166110" algn="ctr"/>
                          <a:tab pos="6332220" algn="r"/>
                        </a:tabLst>
                      </a:pPr>
                      <a:r>
                        <a:rPr lang="es-ES_tradnl" sz="1600" dirty="0">
                          <a:effectLst/>
                        </a:rPr>
                        <a:t>ANVERSO------------------------Historia de Usuario</a:t>
                      </a:r>
                      <a:endParaRPr lang="es-AR" sz="1600" dirty="0">
                        <a:solidFill>
                          <a:srgbClr val="000000"/>
                        </a:solidFill>
                        <a:effectLst/>
                        <a:latin typeface="Nimbus Roman No9 L"/>
                        <a:ea typeface="HG Mincho Light J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991223"/>
                  </a:ext>
                </a:extLst>
              </a:tr>
              <a:tr h="1861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Número: 14</a:t>
                      </a:r>
                      <a:endParaRPr lang="es-A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A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195989"/>
                  </a:ext>
                </a:extLst>
              </a:tr>
              <a:tr h="186115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Nombre historia: Generar</a:t>
                      </a:r>
                      <a:r>
                        <a:rPr lang="es-ES" sz="1600" baseline="0" dirty="0">
                          <a:effectLst/>
                        </a:rPr>
                        <a:t> orden de compra</a:t>
                      </a:r>
                      <a:endParaRPr lang="es-A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331568"/>
                  </a:ext>
                </a:extLst>
              </a:tr>
              <a:tr h="372231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Prioridad  en negocio:  </a:t>
                      </a:r>
                      <a:endParaRPr lang="es-AR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Alta  (300)</a:t>
                      </a:r>
                      <a:endParaRPr lang="es-A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A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458594619"/>
                  </a:ext>
                </a:extLst>
              </a:tr>
              <a:tr h="186115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Estimación: 4</a:t>
                      </a:r>
                      <a:endParaRPr lang="es-A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A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4043094410"/>
                  </a:ext>
                </a:extLst>
              </a:tr>
              <a:tr h="186115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Programador responsable:  Pablo</a:t>
                      </a:r>
                      <a:r>
                        <a:rPr lang="es-ES" sz="1600" baseline="0" dirty="0">
                          <a:effectLst/>
                        </a:rPr>
                        <a:t> </a:t>
                      </a:r>
                      <a:r>
                        <a:rPr lang="es-ES" sz="1600" baseline="0" dirty="0" err="1">
                          <a:effectLst/>
                        </a:rPr>
                        <a:t>Gimenez</a:t>
                      </a:r>
                      <a:endParaRPr lang="es-A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451234"/>
                  </a:ext>
                </a:extLst>
              </a:tr>
              <a:tr h="262253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 </a:t>
                      </a:r>
                      <a:endParaRPr lang="es-AR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Descripción:</a:t>
                      </a:r>
                      <a:endParaRPr lang="es-AR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Como personal de compras quiero poder generar una orden de compra para poder enviársela al proveedor</a:t>
                      </a:r>
                      <a:r>
                        <a:rPr lang="es-ES" sz="1600" dirty="0">
                          <a:effectLst/>
                        </a:rPr>
                        <a:t> </a:t>
                      </a:r>
                      <a:endParaRPr lang="es-AR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 </a:t>
                      </a:r>
                      <a:endParaRPr lang="es-AR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 </a:t>
                      </a:r>
                      <a:endParaRPr lang="es-AR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 </a:t>
                      </a:r>
                      <a:endParaRPr lang="es-AR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 </a:t>
                      </a:r>
                      <a:endParaRPr lang="es-AR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 </a:t>
                      </a:r>
                      <a:endParaRPr lang="es-A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86805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238157"/>
              </p:ext>
            </p:extLst>
          </p:nvPr>
        </p:nvGraphicFramePr>
        <p:xfrm>
          <a:off x="2123728" y="1700808"/>
          <a:ext cx="5346594" cy="420745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46594">
                  <a:extLst>
                    <a:ext uri="{9D8B030D-6E8A-4147-A177-3AD203B41FA5}">
                      <a16:colId xmlns:a16="http://schemas.microsoft.com/office/drawing/2014/main" val="3830875364"/>
                    </a:ext>
                  </a:extLst>
                </a:gridCol>
              </a:tblGrid>
              <a:tr h="401839">
                <a:tc>
                  <a:txBody>
                    <a:bodyPr/>
                    <a:lstStyle/>
                    <a:p>
                      <a:pPr marL="3166110" indent="-3075940" algn="r">
                        <a:spcAft>
                          <a:spcPts val="0"/>
                        </a:spcAft>
                        <a:tabLst>
                          <a:tab pos="3166110" algn="ctr"/>
                          <a:tab pos="6332220" algn="r"/>
                        </a:tabLst>
                      </a:pPr>
                      <a:r>
                        <a:rPr lang="es-AR" sz="1600" dirty="0">
                          <a:solidFill>
                            <a:schemeClr val="bg1"/>
                          </a:solidFill>
                          <a:effectLst/>
                          <a:latin typeface="Nimbus Roman No9 L"/>
                          <a:ea typeface="HG Mincho Light J"/>
                          <a:cs typeface="Times New Roman" panose="02020603050405020304" pitchFamily="18" charset="0"/>
                        </a:rPr>
                        <a:t>REVERSO --------------Criterios de  Aceptación</a:t>
                      </a:r>
                    </a:p>
                  </a:txBody>
                  <a:tcPr marL="51435" marR="51435" marT="0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991223"/>
                  </a:ext>
                </a:extLst>
              </a:tr>
              <a:tr h="3805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000" b="0" dirty="0"/>
                        <a:t>Debo poder visualizar todos los pedidos autorizados.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000" b="0" dirty="0"/>
                        <a:t>Al hacer clic sobre alguno de los pedidos debo poder visualizar en profundidad y tener un botón “generar orden de compra” que registre dicha orden.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s-A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95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7768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Historias de usuario - </a:t>
            </a:r>
            <a:r>
              <a:rPr lang="es-ES" sz="4400" b="1" dirty="0"/>
              <a:t>Beneficios</a:t>
            </a:r>
          </a:p>
        </p:txBody>
      </p:sp>
      <p:sp>
        <p:nvSpPr>
          <p:cNvPr id="56324" name="4 Marcador de contenido"/>
          <p:cNvSpPr>
            <a:spLocks noGrp="1"/>
          </p:cNvSpPr>
          <p:nvPr>
            <p:ph type="body" sz="quarter" idx="13"/>
          </p:nvPr>
        </p:nvSpPr>
        <p:spPr>
          <a:xfrm>
            <a:off x="899592" y="1844824"/>
            <a:ext cx="6336704" cy="3960440"/>
          </a:xfrm>
        </p:spPr>
        <p:txBody>
          <a:bodyPr>
            <a:normAutofit/>
          </a:bodyPr>
          <a:lstStyle/>
          <a:p>
            <a:pPr marL="346329" lvl="1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000" dirty="0"/>
              <a:t>Al ser muy corta, ésta representa requisitos del modelo de negocio que pueden implementarse rápidamente (días o semanas).</a:t>
            </a:r>
          </a:p>
          <a:p>
            <a:pPr marL="346329" lvl="1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es-ES" sz="2000" dirty="0"/>
          </a:p>
          <a:p>
            <a:pPr marL="346329" lvl="1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000" dirty="0"/>
              <a:t>Necesitan poco mantenimiento</a:t>
            </a:r>
            <a:r>
              <a:rPr lang="es-ES" sz="2000" dirty="0" smtClean="0"/>
              <a:t>.</a:t>
            </a:r>
            <a:endParaRPr lang="es-ES" sz="2000" dirty="0"/>
          </a:p>
          <a:p>
            <a:pPr marL="346329" lvl="1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000" dirty="0"/>
              <a:t>Mantienen una relación cercana con el cliente</a:t>
            </a:r>
            <a:r>
              <a:rPr lang="es-ES" sz="2000" dirty="0" smtClean="0"/>
              <a:t>.</a:t>
            </a:r>
            <a:endParaRPr lang="es-ES" sz="2000" dirty="0"/>
          </a:p>
          <a:p>
            <a:pPr marL="346329" lvl="1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000" dirty="0"/>
              <a:t>Permite dividir los proyectos en pequeñas entregas</a:t>
            </a:r>
            <a:r>
              <a:rPr lang="es-ES" sz="2000" dirty="0" smtClean="0"/>
              <a:t>.</a:t>
            </a:r>
            <a:endParaRPr lang="es-ES" sz="2000" dirty="0"/>
          </a:p>
          <a:p>
            <a:pPr marL="346329" lvl="1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000" dirty="0"/>
              <a:t>Permite estimar fácilmente el esfuerzo de desarrollo</a:t>
            </a:r>
            <a:r>
              <a:rPr lang="es-ES" sz="2000" dirty="0" smtClean="0"/>
              <a:t>.</a:t>
            </a:r>
            <a:endParaRPr lang="es-ES" sz="2000" dirty="0"/>
          </a:p>
          <a:p>
            <a:pPr marL="346329" lvl="1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000" dirty="0"/>
              <a:t>Es ideal para proyectos con requisitos volátiles o no muy claros.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 smtClean="0"/>
              <a:t>Ingeniería de Software I  2019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313BD7E-F7C4-4BB1-B30C-B930CCB70064}" type="slidenum">
              <a:rPr lang="es-ES" smtClean="0"/>
              <a:pPr/>
              <a:t>48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600" y="2564904"/>
            <a:ext cx="1127708" cy="150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42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387" y="3501009"/>
            <a:ext cx="1981111" cy="1733895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Historias de usuario - </a:t>
            </a:r>
            <a:r>
              <a:rPr lang="es-ES" sz="4400" b="1" dirty="0"/>
              <a:t>Limitaciones</a:t>
            </a:r>
          </a:p>
        </p:txBody>
      </p:sp>
      <p:sp>
        <p:nvSpPr>
          <p:cNvPr id="57348" name="4 Marcador de contenido"/>
          <p:cNvSpPr>
            <a:spLocks noGrp="1"/>
          </p:cNvSpPr>
          <p:nvPr>
            <p:ph type="body" sz="quarter" idx="13"/>
          </p:nvPr>
        </p:nvSpPr>
        <p:spPr>
          <a:xfrm>
            <a:off x="413538" y="2204864"/>
            <a:ext cx="6286819" cy="4391578"/>
          </a:xfrm>
        </p:spPr>
        <p:txBody>
          <a:bodyPr>
            <a:normAutofit/>
          </a:bodyPr>
          <a:lstStyle/>
          <a:p>
            <a:pPr marL="342900" lvl="1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000" dirty="0"/>
              <a:t>Sin </a:t>
            </a:r>
            <a:r>
              <a:rPr lang="es-AR" sz="2000" dirty="0"/>
              <a:t>criterios de aceptación</a:t>
            </a:r>
            <a:r>
              <a:rPr lang="es-ES" sz="2000" dirty="0"/>
              <a:t> pueden quedar abiertas a distintas interpretaciones haciendo difícil utilizarlas como base para un contrato.</a:t>
            </a:r>
          </a:p>
          <a:p>
            <a:pPr marL="342900" lvl="1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es-ES" sz="2000" dirty="0"/>
          </a:p>
          <a:p>
            <a:pPr marL="342900" lvl="1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000" dirty="0"/>
              <a:t>Se requiere un contacto permanente con el cliente durante el proyecto lo cual puede ser difícil o costoso.</a:t>
            </a:r>
          </a:p>
          <a:p>
            <a:pPr marL="342900" lvl="1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es-ES" sz="2000" dirty="0"/>
          </a:p>
          <a:p>
            <a:pPr marL="342900" lvl="1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000" dirty="0"/>
              <a:t>Podría resultar difícil escalar a proyectos grandes.</a:t>
            </a:r>
          </a:p>
          <a:p>
            <a:pPr marL="342900" lvl="1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es-ES" sz="2000" dirty="0"/>
          </a:p>
          <a:p>
            <a:pPr marL="342900" lvl="1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000" dirty="0"/>
              <a:t>Requiere desarrolladores muy competentes.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 smtClean="0"/>
              <a:t>Ingeniería de Software I  2019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313BD7E-F7C4-4BB1-B30C-B930CCB70064}" type="slidenum">
              <a:rPr lang="es-ES" smtClean="0"/>
              <a:pPr/>
              <a:t>49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6597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5" y="332657"/>
            <a:ext cx="5760640" cy="1273283"/>
          </a:xfrm>
        </p:spPr>
        <p:txBody>
          <a:bodyPr>
            <a:normAutofit/>
          </a:bodyPr>
          <a:lstStyle/>
          <a:p>
            <a:r>
              <a:rPr lang="es-ES_tradnl" sz="4400" b="1" dirty="0"/>
              <a:t>¿Qué es un modelo de proceso de software?</a:t>
            </a:r>
            <a:endParaRPr lang="es-ES" sz="4400" b="1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>
          <a:xfrm>
            <a:off x="611560" y="1988840"/>
            <a:ext cx="7488832" cy="1440160"/>
          </a:xfrm>
        </p:spPr>
        <p:txBody>
          <a:bodyPr>
            <a:normAutofit/>
          </a:bodyPr>
          <a:lstStyle/>
          <a:p>
            <a:r>
              <a:rPr lang="es-ES" sz="2400" dirty="0"/>
              <a:t>La mayoría de los modelos de proceso de software se basan en uno de los siguientes modelos generales o </a:t>
            </a:r>
            <a:r>
              <a:rPr lang="es-ES" sz="2400" dirty="0" smtClean="0"/>
              <a:t>paradigmas</a:t>
            </a:r>
          </a:p>
          <a:p>
            <a:endParaRPr lang="es-ES" sz="2400" dirty="0"/>
          </a:p>
          <a:p>
            <a:pPr lvl="2"/>
            <a:endParaRPr lang="es-ES" sz="1800" dirty="0"/>
          </a:p>
          <a:p>
            <a:endParaRPr lang="es-ES" sz="240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5"/>
          </p:nvPr>
        </p:nvSpPr>
        <p:spPr>
          <a:xfrm>
            <a:off x="611560" y="6165304"/>
            <a:ext cx="3529013" cy="365125"/>
          </a:xfrm>
        </p:spPr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5</a:t>
            </a:fld>
            <a:endParaRPr lang="es-ES" dirty="0"/>
          </a:p>
        </p:txBody>
      </p:sp>
      <p:pic>
        <p:nvPicPr>
          <p:cNvPr id="1026" name="Picture 2" descr="http://upload.wikimedia.org/wikipedia/commons/thumb/2/2e/El_modelo_de_desarrollo_en_cascada.svg/350px-El_modelo_de_desarrollo_en_cascada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171" y="2647217"/>
            <a:ext cx="3301113" cy="330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658376" y="2924944"/>
            <a:ext cx="54726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" lvl="1" indent="0">
              <a:buNone/>
            </a:pPr>
            <a:r>
              <a:rPr lang="es-ES" sz="2400" b="1" dirty="0"/>
              <a:t>Modelo en cascada: </a:t>
            </a:r>
            <a:r>
              <a:rPr lang="es-ES" sz="2400" dirty="0"/>
              <a:t>Las etapas se representan cayendo en cascada. Cada etapa de desarrollo se debe completar antes que comience la siguiente </a:t>
            </a:r>
          </a:p>
        </p:txBody>
      </p:sp>
    </p:spTree>
    <p:extLst>
      <p:ext uri="{BB962C8B-B14F-4D97-AF65-F5344CB8AC3E}">
        <p14:creationId xmlns:p14="http://schemas.microsoft.com/office/powerpoint/2010/main" val="233862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Historias de usuario - </a:t>
            </a:r>
            <a:r>
              <a:rPr lang="es-ES" sz="4400" b="1" dirty="0" smtClean="0"/>
              <a:t>Épicas</a:t>
            </a:r>
            <a:endParaRPr lang="es-ES" sz="4400" b="1" dirty="0"/>
          </a:p>
        </p:txBody>
      </p:sp>
      <p:sp>
        <p:nvSpPr>
          <p:cNvPr id="57348" name="4 Marcador de contenido"/>
          <p:cNvSpPr>
            <a:spLocks noGrp="1"/>
          </p:cNvSpPr>
          <p:nvPr>
            <p:ph type="body" sz="quarter" idx="13"/>
          </p:nvPr>
        </p:nvSpPr>
        <p:spPr>
          <a:xfrm>
            <a:off x="413538" y="2204864"/>
            <a:ext cx="6286819" cy="4391578"/>
          </a:xfrm>
        </p:spPr>
        <p:txBody>
          <a:bodyPr>
            <a:normAutofit/>
          </a:bodyPr>
          <a:lstStyle/>
          <a:p>
            <a:pPr marL="342900" lvl="1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000" dirty="0" smtClean="0"/>
              <a:t>Se denomina Épica a un conjunto de Historias de usuario que se agrupan por algún denominador común</a:t>
            </a:r>
            <a:endParaRPr lang="es-ES" sz="2000" dirty="0"/>
          </a:p>
          <a:p>
            <a:pPr marL="0" lvl="1" indent="0" algn="just">
              <a:spcBef>
                <a:spcPts val="1200"/>
              </a:spcBef>
              <a:buNone/>
            </a:pPr>
            <a:endParaRPr lang="es-ES" sz="200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 smtClean="0"/>
              <a:t>Ingeniería de Software I  2019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313BD7E-F7C4-4BB1-B30C-B930CCB70064}" type="slidenum">
              <a:rPr lang="es-ES" smtClean="0"/>
              <a:pPr/>
              <a:t>50</a:t>
            </a:fld>
            <a:endParaRPr lang="es-ES" dirty="0"/>
          </a:p>
        </p:txBody>
      </p:sp>
      <p:pic>
        <p:nvPicPr>
          <p:cNvPr id="1026" name="Picture 2" descr="Scrum con Jira – Relación entre Épicas, Historias y Tareas Técnicas. | |  Blog Personal Diego Acos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212976"/>
            <a:ext cx="30575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326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b="1" dirty="0"/>
              <a:t>Bibliografía</a:t>
            </a:r>
            <a:endParaRPr lang="es-ES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>
          <a:xfrm>
            <a:off x="629562" y="2060848"/>
            <a:ext cx="7020780" cy="3096344"/>
          </a:xfrm>
        </p:spPr>
        <p:txBody>
          <a:bodyPr>
            <a:normAutofit fontScale="92500" lnSpcReduction="10000"/>
          </a:bodyPr>
          <a:lstStyle/>
          <a:p>
            <a:r>
              <a:rPr lang="es-ES_tradnl" sz="2400" dirty="0"/>
              <a:t>Libros consultados para técnicas de especificación de requerimientos</a:t>
            </a:r>
          </a:p>
          <a:p>
            <a:endParaRPr lang="es-ES_tradnl" sz="2400" dirty="0"/>
          </a:p>
          <a:p>
            <a:pPr lvl="1"/>
            <a:r>
              <a:rPr lang="es-ES_tradnl" sz="2400" dirty="0" err="1"/>
              <a:t>Pfleeger</a:t>
            </a:r>
            <a:r>
              <a:rPr lang="es-ES_tradnl" sz="2400" dirty="0"/>
              <a:t>, Capítulo 4 , Ingeniería de Software, </a:t>
            </a:r>
            <a:r>
              <a:rPr lang="es-ES" sz="2400" dirty="0"/>
              <a:t>Pearson Prentice Hall 2002</a:t>
            </a:r>
            <a:r>
              <a:rPr lang="es-ES_tradnl" sz="2400" dirty="0"/>
              <a:t> </a:t>
            </a:r>
          </a:p>
          <a:p>
            <a:pPr lvl="1"/>
            <a:r>
              <a:rPr lang="es-ES" sz="2400" dirty="0"/>
              <a:t>Sommerville Ian,  Capítulos 4, Ingeniería de software, Addison </a:t>
            </a:r>
            <a:r>
              <a:rPr lang="es-ES" sz="2400"/>
              <a:t>Wesley 2011</a:t>
            </a:r>
            <a:endParaRPr lang="es-ES" sz="2400" dirty="0"/>
          </a:p>
          <a:p>
            <a:pPr lvl="1"/>
            <a:r>
              <a:rPr lang="es-ES_tradnl" sz="2400" dirty="0" err="1"/>
              <a:t>Whitten</a:t>
            </a:r>
            <a:r>
              <a:rPr lang="es-ES_tradnl" sz="2400" dirty="0"/>
              <a:t> y </a:t>
            </a:r>
            <a:r>
              <a:rPr lang="es-ES_tradnl" sz="2400" dirty="0" err="1"/>
              <a:t>Bentley</a:t>
            </a:r>
            <a:r>
              <a:rPr lang="es-ES_tradnl" sz="2400" dirty="0"/>
              <a:t>, Análisis de Sistemas Diseño y Métodos, Capítulo 6, Mc Graw Hill 2008.</a:t>
            </a:r>
          </a:p>
          <a:p>
            <a:pPr lvl="1"/>
            <a:r>
              <a:rPr lang="es-ES_tradnl" sz="2400" dirty="0"/>
              <a:t>Mike </a:t>
            </a:r>
            <a:r>
              <a:rPr lang="es-ES_tradnl" sz="2400" dirty="0" err="1"/>
              <a:t>Cohn</a:t>
            </a:r>
            <a:r>
              <a:rPr lang="es-ES_tradnl" sz="2400" dirty="0"/>
              <a:t>, </a:t>
            </a:r>
            <a:r>
              <a:rPr lang="es-ES_tradnl" sz="2400" dirty="0" err="1"/>
              <a:t>User</a:t>
            </a:r>
            <a:r>
              <a:rPr lang="es-ES_tradnl" sz="2400" dirty="0"/>
              <a:t> </a:t>
            </a:r>
            <a:r>
              <a:rPr lang="es-ES_tradnl" sz="2400" dirty="0" err="1"/>
              <a:t>Stories</a:t>
            </a:r>
            <a:r>
              <a:rPr lang="es-ES_tradnl" sz="2400" dirty="0"/>
              <a:t> </a:t>
            </a:r>
            <a:r>
              <a:rPr lang="es-ES_tradnl" sz="2400" dirty="0" err="1"/>
              <a:t>Applied</a:t>
            </a:r>
            <a:r>
              <a:rPr lang="es-ES_tradnl" sz="2400" dirty="0"/>
              <a:t>, Addison Wesley 2004.</a:t>
            </a:r>
          </a:p>
          <a:p>
            <a:pPr lvl="1"/>
            <a:endParaRPr lang="es-ES" sz="2400" dirty="0"/>
          </a:p>
          <a:p>
            <a:endParaRPr lang="es-ES" sz="2400" dirty="0"/>
          </a:p>
          <a:p>
            <a:endParaRPr lang="es-ES_tradnl" sz="2400" dirty="0"/>
          </a:p>
          <a:p>
            <a:pPr lvl="1"/>
            <a:endParaRPr lang="es-ES" sz="240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 smtClean="0"/>
              <a:t>Ingeniería de Software I  2019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51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739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6" y="332657"/>
            <a:ext cx="5400597" cy="1273283"/>
          </a:xfrm>
        </p:spPr>
        <p:txBody>
          <a:bodyPr>
            <a:noAutofit/>
          </a:bodyPr>
          <a:lstStyle/>
          <a:p>
            <a:r>
              <a:rPr lang="es-ES_tradnl" sz="4400" b="1" dirty="0"/>
              <a:t>¿Qué es un modelo de proceso de software?</a:t>
            </a:r>
            <a:endParaRPr lang="es-ES" sz="4400" b="1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>
          <a:xfrm>
            <a:off x="467544" y="1916832"/>
            <a:ext cx="7543801" cy="4023360"/>
          </a:xfrm>
        </p:spPr>
        <p:txBody>
          <a:bodyPr/>
          <a:lstStyle/>
          <a:p>
            <a:pPr lvl="1"/>
            <a:r>
              <a:rPr lang="es-ES" sz="2400" b="1" dirty="0" smtClean="0"/>
              <a:t>Desarrollo </a:t>
            </a:r>
            <a:r>
              <a:rPr lang="es-ES" sz="2400" b="1" dirty="0"/>
              <a:t>iterativo </a:t>
            </a:r>
            <a:r>
              <a:rPr lang="es-ES" sz="2400" dirty="0"/>
              <a:t>: Un sistema inicial se desarrolla rápidamente a partir de una especificación abstracta. Éste se refina basándose en las peticiones del cliente.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6</a:t>
            </a:fld>
            <a:endParaRPr lang="es-ES" dirty="0"/>
          </a:p>
        </p:txBody>
      </p:sp>
      <p:pic>
        <p:nvPicPr>
          <p:cNvPr id="2052" name="Picture 4" descr="http://4.bp.blogspot.com/_Q43CNgNBt9Y/SaFpdeGzxAI/AAAAAAAAA7M/d1mONlUeOdk/s400/04_DDD_Software_Developme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780929"/>
            <a:ext cx="4284476" cy="389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6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5" y="332657"/>
            <a:ext cx="5400600" cy="1273283"/>
          </a:xfrm>
        </p:spPr>
        <p:txBody>
          <a:bodyPr>
            <a:normAutofit/>
          </a:bodyPr>
          <a:lstStyle/>
          <a:p>
            <a:r>
              <a:rPr lang="es-ES_tradnl" sz="4400" b="1" dirty="0"/>
              <a:t>¿Qué es un modelo de proceso de software?</a:t>
            </a:r>
            <a:endParaRPr lang="es-ES" sz="4400" b="1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2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4"/>
          </p:nvPr>
        </p:nvSpPr>
        <p:spPr>
          <a:xfrm>
            <a:off x="548642" y="1777733"/>
            <a:ext cx="7543801" cy="3523475"/>
          </a:xfrm>
        </p:spPr>
        <p:txBody>
          <a:bodyPr>
            <a:noAutofit/>
          </a:bodyPr>
          <a:lstStyle/>
          <a:p>
            <a:pPr lvl="1"/>
            <a:r>
              <a:rPr lang="es-ES" sz="2400" b="1" dirty="0" smtClean="0">
                <a:solidFill>
                  <a:schemeClr val="tx1"/>
                </a:solidFill>
              </a:rPr>
              <a:t>Desarrollo basado </a:t>
            </a:r>
            <a:r>
              <a:rPr lang="es-ES" sz="2400" b="1" dirty="0">
                <a:solidFill>
                  <a:schemeClr val="tx1"/>
                </a:solidFill>
              </a:rPr>
              <a:t>en componentes</a:t>
            </a:r>
            <a:r>
              <a:rPr lang="es-ES" sz="2400" dirty="0">
                <a:solidFill>
                  <a:schemeClr val="tx1"/>
                </a:solidFill>
              </a:rPr>
              <a:t>: Esta técnica supone que las partes ya existen. El proceso se enfoca en la integración de las partes.</a:t>
            </a:r>
          </a:p>
          <a:p>
            <a:pPr lvl="1"/>
            <a:endParaRPr lang="es-ES" sz="2400" dirty="0">
              <a:solidFill>
                <a:schemeClr val="tx1"/>
              </a:solidFill>
            </a:endParaRPr>
          </a:p>
          <a:p>
            <a:pPr lvl="1"/>
            <a:endParaRPr lang="es-ES" sz="2400" dirty="0">
              <a:solidFill>
                <a:schemeClr val="tx1"/>
              </a:solidFill>
            </a:endParaRPr>
          </a:p>
          <a:p>
            <a:pPr lvl="1"/>
            <a:endParaRPr lang="es-ES" sz="2400" dirty="0">
              <a:solidFill>
                <a:schemeClr val="tx1"/>
              </a:solidFill>
            </a:endParaRPr>
          </a:p>
          <a:p>
            <a:endParaRPr lang="es-ES" sz="2400" dirty="0">
              <a:solidFill>
                <a:schemeClr val="tx1"/>
              </a:solidFill>
            </a:endParaRPr>
          </a:p>
          <a:p>
            <a:endParaRPr lang="es-ES" sz="2400" dirty="0">
              <a:solidFill>
                <a:schemeClr val="tx1"/>
              </a:solidFill>
            </a:endParaRPr>
          </a:p>
          <a:p>
            <a:endParaRPr lang="es-ES" sz="2400" dirty="0">
              <a:solidFill>
                <a:schemeClr val="tx1"/>
              </a:solidFill>
            </a:endParaRPr>
          </a:p>
          <a:p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 smtClean="0">
                <a:solidFill>
                  <a:schemeClr val="tx1"/>
                </a:solidFill>
              </a:rPr>
              <a:t>Más </a:t>
            </a:r>
            <a:r>
              <a:rPr lang="es-ES" sz="2400" dirty="0">
                <a:solidFill>
                  <a:schemeClr val="tx1"/>
                </a:solidFill>
              </a:rPr>
              <a:t>adelante se verán los modelos de procesos más detalladamente.</a:t>
            </a:r>
          </a:p>
          <a:p>
            <a:endParaRPr lang="es-ES" sz="2400" dirty="0">
              <a:solidFill>
                <a:schemeClr val="tx1"/>
              </a:solidFill>
            </a:endParaRPr>
          </a:p>
          <a:p>
            <a:pPr lvl="1"/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7</a:t>
            </a:fld>
            <a:endParaRPr lang="es-ES" dirty="0"/>
          </a:p>
        </p:txBody>
      </p:sp>
      <p:pic>
        <p:nvPicPr>
          <p:cNvPr id="2056" name="Picture 8" descr="http://image.slidesharecdn.com/desarrollodesoftwarebasadoencomponentes-100608152955-phpapp02/95/slide-1-728.jpg?1276029087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1" t="30461" r="13808" b="11387"/>
          <a:stretch/>
        </p:blipFill>
        <p:spPr bwMode="auto">
          <a:xfrm>
            <a:off x="4609941" y="2060849"/>
            <a:ext cx="3922501" cy="345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10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400" b="1" dirty="0"/>
              <a:t>Requerimientos</a:t>
            </a:r>
            <a:endParaRPr lang="es-ES" sz="44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>
          <a:xfrm>
            <a:off x="629562" y="1988840"/>
            <a:ext cx="7543800" cy="4022725"/>
          </a:xfrm>
        </p:spPr>
        <p:txBody>
          <a:bodyPr>
            <a:normAutofit/>
          </a:bodyPr>
          <a:lstStyle/>
          <a:p>
            <a:r>
              <a:rPr lang="es-ES" sz="2200" dirty="0"/>
              <a:t>Un requerimiento (o requisito) es una característica del sistema o una descripción de algo que el sistema es capaz de hacer con el objeto de satisfacer el propósito del sistema</a:t>
            </a:r>
          </a:p>
          <a:p>
            <a:endParaRPr lang="es-ES" sz="220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5"/>
          </p:nvPr>
        </p:nvSpPr>
        <p:spPr>
          <a:xfrm>
            <a:off x="683568" y="6237312"/>
            <a:ext cx="3529013" cy="365125"/>
          </a:xfrm>
        </p:spPr>
        <p:txBody>
          <a:bodyPr/>
          <a:lstStyle/>
          <a:p>
            <a:r>
              <a:rPr lang="sv-SE" b="1" dirty="0" smtClean="0"/>
              <a:t>Ingeniería de Software I  </a:t>
            </a:r>
            <a:r>
              <a:rPr lang="sv-SE" b="1" dirty="0" smtClean="0"/>
              <a:t>2021</a:t>
            </a:r>
            <a:endParaRPr lang="es-ES" b="1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F6EE29D-8DC6-4CB7-958C-0D2230DE07F1}" type="slidenum">
              <a:rPr lang="es-E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pPr/>
              <a:t>8</a:t>
            </a:fld>
            <a:endParaRPr lang="es-E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http://vignette2.wikia.nocookie.net/requerimientosing/images/a/a9/Analisis_de_requerimientos.jpg/revision/latest?cb=20141018055640&amp;path-prefix=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8" y="2910748"/>
            <a:ext cx="2665789" cy="295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4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400" b="1" dirty="0"/>
              <a:t>Requerimientos</a:t>
            </a:r>
            <a:endParaRPr lang="es-ES" sz="4400" b="1" dirty="0"/>
          </a:p>
        </p:txBody>
      </p:sp>
      <p:sp>
        <p:nvSpPr>
          <p:cNvPr id="5" name="4 Marcador de texto"/>
          <p:cNvSpPr>
            <a:spLocks noGrp="1"/>
          </p:cNvSpPr>
          <p:nvPr>
            <p:ph sz="quarter" idx="1"/>
          </p:nvPr>
        </p:nvSpPr>
        <p:spPr>
          <a:xfrm>
            <a:off x="521550" y="2060848"/>
            <a:ext cx="8229600" cy="3043376"/>
          </a:xfrm>
        </p:spPr>
        <p:txBody>
          <a:bodyPr>
            <a:normAutofit/>
          </a:bodyPr>
          <a:lstStyle/>
          <a:p>
            <a:r>
              <a:rPr lang="es-ES" sz="2800" dirty="0"/>
              <a:t>Impacto de los errores en la etapa de </a:t>
            </a:r>
            <a:r>
              <a:rPr lang="es-ES" sz="2800" dirty="0" smtClean="0"/>
              <a:t>requerimientos</a:t>
            </a:r>
          </a:p>
          <a:p>
            <a:endParaRPr lang="es-E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400" dirty="0"/>
              <a:t>El software resultante puede no satisfacer a los usuarios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400" dirty="0"/>
              <a:t>Las interpretaciones múltiples de los requerimientos pueden causar desacuerdos entre clientes y desarrolladores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400" dirty="0"/>
              <a:t>Puede gastarse tiempo y dinero construyendo el sistema erróneo</a:t>
            </a:r>
          </a:p>
          <a:p>
            <a:endParaRPr lang="es-ES" sz="2800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4294967295"/>
          </p:nvPr>
        </p:nvSpPr>
        <p:spPr>
          <a:xfrm>
            <a:off x="467549" y="6569068"/>
            <a:ext cx="2232243" cy="288932"/>
          </a:xfrm>
        </p:spPr>
        <p:txBody>
          <a:bodyPr/>
          <a:lstStyle/>
          <a:p>
            <a:r>
              <a:rPr lang="sv-SE" dirty="0" smtClean="0"/>
              <a:t>Ingeniería de Software I  </a:t>
            </a:r>
            <a:r>
              <a:rPr lang="sv-SE" dirty="0" smtClean="0"/>
              <a:t>2021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9</a:t>
            </a:fld>
            <a:endParaRPr lang="es-ES" dirty="0"/>
          </a:p>
        </p:txBody>
      </p:sp>
      <p:pic>
        <p:nvPicPr>
          <p:cNvPr id="2050" name="Picture 2" descr="http://www.loanperformer.com/Spanish/NewsLetters/Jul2014/images/Damne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25" y="4077074"/>
            <a:ext cx="2190758" cy="253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5865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3">
  <a:themeElements>
    <a:clrScheme name="Personalizado 1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C00000"/>
      </a:accent1>
      <a:accent2>
        <a:srgbClr val="CCB400"/>
      </a:accent2>
      <a:accent3>
        <a:srgbClr val="8CADAE"/>
      </a:accent3>
      <a:accent4>
        <a:srgbClr val="7F7F7F"/>
      </a:accent4>
      <a:accent5>
        <a:srgbClr val="8FB08C"/>
      </a:accent5>
      <a:accent6>
        <a:srgbClr val="C00000"/>
      </a:accent6>
      <a:hlink>
        <a:srgbClr val="00A3D6"/>
      </a:hlink>
      <a:folHlink>
        <a:srgbClr val="694F07"/>
      </a:folHlink>
    </a:clrScheme>
    <a:fontScheme name="Metropolitan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3" id="{6AD52EF2-3116-483B-907F-0DF5907AC153}" vid="{2BBE4237-8844-4E2F-B7CD-644BE1D1160B}"/>
    </a:ext>
  </a:extLst>
</a:theme>
</file>

<file path=ppt/theme/theme10.xml><?xml version="1.0" encoding="utf-8"?>
<a:theme xmlns:a="http://schemas.openxmlformats.org/drawingml/2006/main" name="7_Berlí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1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erlín">
  <a:themeElements>
    <a:clrScheme name="Personalizado 7">
      <a:dk1>
        <a:srgbClr val="660033"/>
      </a:dk1>
      <a:lt1>
        <a:sysClr val="window" lastClr="FFFFFF"/>
      </a:lt1>
      <a:dk2>
        <a:srgbClr val="000000"/>
      </a:dk2>
      <a:lt2>
        <a:srgbClr val="FFFFFF"/>
      </a:lt2>
      <a:accent1>
        <a:srgbClr val="66003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3.xml><?xml version="1.0" encoding="utf-8"?>
<a:theme xmlns:a="http://schemas.openxmlformats.org/drawingml/2006/main" name="Berlín">
  <a:themeElements>
    <a:clrScheme name="Personalizado 26">
      <a:dk1>
        <a:srgbClr val="7F7F7F"/>
      </a:dk1>
      <a:lt1>
        <a:srgbClr val="A52705"/>
      </a:lt1>
      <a:dk2>
        <a:srgbClr val="FFFFFF"/>
      </a:dk2>
      <a:lt2>
        <a:srgbClr val="B2B2B2"/>
      </a:lt2>
      <a:accent1>
        <a:srgbClr val="7F7F7F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A52705"/>
      </a:accent6>
      <a:hlink>
        <a:srgbClr val="7B1D03"/>
      </a:hlink>
      <a:folHlink>
        <a:srgbClr val="FB967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4.xml><?xml version="1.0" encoding="utf-8"?>
<a:theme xmlns:a="http://schemas.openxmlformats.org/drawingml/2006/main" name="2_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5.xml><?xml version="1.0" encoding="utf-8"?>
<a:theme xmlns:a="http://schemas.openxmlformats.org/drawingml/2006/main" name="3_Berlí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6.xml><?xml version="1.0" encoding="utf-8"?>
<a:theme xmlns:a="http://schemas.openxmlformats.org/drawingml/2006/main" name="Tema3">
  <a:themeElements>
    <a:clrScheme name="Personalizado 1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C00000"/>
      </a:accent1>
      <a:accent2>
        <a:srgbClr val="CCB400"/>
      </a:accent2>
      <a:accent3>
        <a:srgbClr val="8CADAE"/>
      </a:accent3>
      <a:accent4>
        <a:srgbClr val="7F7F7F"/>
      </a:accent4>
      <a:accent5>
        <a:srgbClr val="8FB08C"/>
      </a:accent5>
      <a:accent6>
        <a:srgbClr val="C00000"/>
      </a:accent6>
      <a:hlink>
        <a:srgbClr val="00A3D6"/>
      </a:hlink>
      <a:folHlink>
        <a:srgbClr val="694F07"/>
      </a:folHlink>
    </a:clrScheme>
    <a:fontScheme name="Metropolitan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3" id="{6AD52EF2-3116-483B-907F-0DF5907AC153}" vid="{2BBE4237-8844-4E2F-B7CD-644BE1D1160B}"/>
    </a:ext>
  </a:extLst>
</a:theme>
</file>

<file path=ppt/theme/theme7.xml><?xml version="1.0" encoding="utf-8"?>
<a:theme xmlns:a="http://schemas.openxmlformats.org/drawingml/2006/main" name="4_Berlín">
  <a:themeElements>
    <a:clrScheme name="Personalizado 7">
      <a:dk1>
        <a:srgbClr val="660033"/>
      </a:dk1>
      <a:lt1>
        <a:sysClr val="window" lastClr="FFFFFF"/>
      </a:lt1>
      <a:dk2>
        <a:srgbClr val="000000"/>
      </a:dk2>
      <a:lt2>
        <a:srgbClr val="FFFFFF"/>
      </a:lt2>
      <a:accent1>
        <a:srgbClr val="66003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8.xml><?xml version="1.0" encoding="utf-8"?>
<a:theme xmlns:a="http://schemas.openxmlformats.org/drawingml/2006/main" name="5_Berlín">
  <a:themeElements>
    <a:clrScheme name="Personalizado 26">
      <a:dk1>
        <a:srgbClr val="7F7F7F"/>
      </a:dk1>
      <a:lt1>
        <a:srgbClr val="A52705"/>
      </a:lt1>
      <a:dk2>
        <a:srgbClr val="FFFFFF"/>
      </a:dk2>
      <a:lt2>
        <a:srgbClr val="B2B2B2"/>
      </a:lt2>
      <a:accent1>
        <a:srgbClr val="7F7F7F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A52705"/>
      </a:accent6>
      <a:hlink>
        <a:srgbClr val="7B1D03"/>
      </a:hlink>
      <a:folHlink>
        <a:srgbClr val="FB967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9.xml><?xml version="1.0" encoding="utf-8"?>
<a:theme xmlns:a="http://schemas.openxmlformats.org/drawingml/2006/main" name="6_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Ing1</Template>
  <TotalTime>961</TotalTime>
  <Words>3255</Words>
  <Application>Microsoft Office PowerPoint</Application>
  <PresentationFormat>Transparencia</PresentationFormat>
  <Paragraphs>443</Paragraphs>
  <Slides>51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10</vt:i4>
      </vt:variant>
      <vt:variant>
        <vt:lpstr>Títulos de diapositiva</vt:lpstr>
      </vt:variant>
      <vt:variant>
        <vt:i4>51</vt:i4>
      </vt:variant>
    </vt:vector>
  </HeadingPairs>
  <TitlesOfParts>
    <vt:vector size="69" baseType="lpstr">
      <vt:lpstr>Arial</vt:lpstr>
      <vt:lpstr>Calibri</vt:lpstr>
      <vt:lpstr>Calibri Light</vt:lpstr>
      <vt:lpstr>HG Mincho Light J</vt:lpstr>
      <vt:lpstr>Nimbus Roman No9 L</vt:lpstr>
      <vt:lpstr>Times New Roman</vt:lpstr>
      <vt:lpstr>Trebuchet MS</vt:lpstr>
      <vt:lpstr>Wingdings</vt:lpstr>
      <vt:lpstr>1_Tema3</vt:lpstr>
      <vt:lpstr>1_Berlín</vt:lpstr>
      <vt:lpstr>Berlín</vt:lpstr>
      <vt:lpstr>2_Berlín</vt:lpstr>
      <vt:lpstr>3_Berlín</vt:lpstr>
      <vt:lpstr>Tema3</vt:lpstr>
      <vt:lpstr>4_Berlín</vt:lpstr>
      <vt:lpstr>5_Berlín</vt:lpstr>
      <vt:lpstr>6_Berlín</vt:lpstr>
      <vt:lpstr>7_Berlín</vt:lpstr>
      <vt:lpstr>Presentación de PowerPoint</vt:lpstr>
      <vt:lpstr>¿Qué es un proceso de software?</vt:lpstr>
      <vt:lpstr>¿Qué es un proceso de software?</vt:lpstr>
      <vt:lpstr>¿Qué es un modelo de proceso de software?</vt:lpstr>
      <vt:lpstr>¿Qué es un modelo de proceso de software?</vt:lpstr>
      <vt:lpstr>¿Qué es un modelo de proceso de software?</vt:lpstr>
      <vt:lpstr>¿Qué es un modelo de proceso de software?</vt:lpstr>
      <vt:lpstr>Requerimientos</vt:lpstr>
      <vt:lpstr>Requerimientos</vt:lpstr>
      <vt:lpstr>Requerimientos Tipos</vt:lpstr>
      <vt:lpstr>Requerimientos Tipos</vt:lpstr>
      <vt:lpstr>Requerimientos No Funcionales</vt:lpstr>
      <vt:lpstr>Requerimientos- Tipos</vt:lpstr>
      <vt:lpstr>Presentación de PowerPoint</vt:lpstr>
      <vt:lpstr>Ingeniería de Requerimientos</vt:lpstr>
      <vt:lpstr>Presentación de PowerPoint</vt:lpstr>
      <vt:lpstr>Presentación de PowerPoint</vt:lpstr>
      <vt:lpstr>Ingeniería de Requerimientos</vt:lpstr>
      <vt:lpstr>Presentación de PowerPoint</vt:lpstr>
      <vt:lpstr>Estudio de Viabilidad</vt:lpstr>
      <vt:lpstr>Estudio de Viabilidad</vt:lpstr>
      <vt:lpstr>Presentación de PowerPoint</vt:lpstr>
      <vt:lpstr>Especificación de Requerimientos </vt:lpstr>
      <vt:lpstr>Especificación de Requerimientos </vt:lpstr>
      <vt:lpstr>Especificación de Requerimientos </vt:lpstr>
      <vt:lpstr>Especificación de Requerimientos </vt:lpstr>
      <vt:lpstr>Especificación de Requerimientos </vt:lpstr>
      <vt:lpstr>Especificación de Requerimientos </vt:lpstr>
      <vt:lpstr>Presentación de PowerPoint</vt:lpstr>
      <vt:lpstr>Validación de requerimientos</vt:lpstr>
      <vt:lpstr>Presentación de PowerPoint</vt:lpstr>
      <vt:lpstr>Presentación de PowerPoint</vt:lpstr>
      <vt:lpstr>Validación de requerimientos</vt:lpstr>
      <vt:lpstr>Validación de requerimientos</vt:lpstr>
      <vt:lpstr>Presentación de PowerPoint</vt:lpstr>
      <vt:lpstr>Técnicas de Especificación de Requerimientos</vt:lpstr>
      <vt:lpstr>Técnicas de Especificación de Requerimientos</vt:lpstr>
      <vt:lpstr>Presentación de PowerPoint</vt:lpstr>
      <vt:lpstr>Historias de usuario - Definición</vt:lpstr>
      <vt:lpstr>Historias de usuario – Conceptos </vt:lpstr>
      <vt:lpstr>Historias de usuario –   Forma de redactarlas</vt:lpstr>
      <vt:lpstr>Historias de usuario –   Forma de redactarlas</vt:lpstr>
      <vt:lpstr>Historias de usuario – Características</vt:lpstr>
      <vt:lpstr>Historias de usuario – Características</vt:lpstr>
      <vt:lpstr>Historias de usuario  - Criterios de aceptación</vt:lpstr>
      <vt:lpstr>Historias de usuario  - Criterios de aceptación</vt:lpstr>
      <vt:lpstr>Historia de Usuario – Ejemplo </vt:lpstr>
      <vt:lpstr>Historias de usuario - Beneficios</vt:lpstr>
      <vt:lpstr>Historias de usuario - Limitaciones</vt:lpstr>
      <vt:lpstr>Historias de usuario - Épicas</vt:lpstr>
      <vt:lpstr>Bibliografía</vt:lpstr>
    </vt:vector>
  </TitlesOfParts>
  <Company>Luffi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Usuario</cp:lastModifiedBy>
  <cp:revision>22</cp:revision>
  <dcterms:created xsi:type="dcterms:W3CDTF">2020-09-07T21:38:23Z</dcterms:created>
  <dcterms:modified xsi:type="dcterms:W3CDTF">2021-09-01T20:41:10Z</dcterms:modified>
</cp:coreProperties>
</file>