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528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6639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1272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19884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830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4411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82915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2325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6619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67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801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4044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1825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8387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324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6349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3807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5/31/2019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8117189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hyperlink" Target="https://es.wikipedia.org/w/index.php?title=Programaci%C3%B3n_imperativa&amp;action=edit&amp;redlink=1" TargetMode="External"/><Relationship Id="rId13" Type="http://schemas.openxmlformats.org/officeDocument/2006/relationships/hyperlink" Target="https://es.wikipedia.org/wiki/JavaScript#cite_note-4" TargetMode="External"/><Relationship Id="rId18" Type="http://schemas.openxmlformats.org/officeDocument/2006/relationships/hyperlink" Target="https://es.wikipedia.org/wiki/Widget" TargetMode="External"/><Relationship Id="rId3" Type="http://schemas.openxmlformats.org/officeDocument/2006/relationships/hyperlink" Target="https://es.wikipedia.org/wiki/Int%C3%A9rprete_(inform%C3%A1tica)" TargetMode="External"/><Relationship Id="rId21" Type="http://schemas.openxmlformats.org/officeDocument/2006/relationships/hyperlink" Target="https://es.wikipedia.org/wiki/Java_(lenguaje_de_programaci%C3%B3n)" TargetMode="External"/><Relationship Id="rId7" Type="http://schemas.openxmlformats.org/officeDocument/2006/relationships/hyperlink" Target="https://es.wikipedia.org/wiki/Programaci%C3%B3n_basada_en_prototipos" TargetMode="External"/><Relationship Id="rId12" Type="http://schemas.openxmlformats.org/officeDocument/2006/relationships/hyperlink" Target="https://es.wikipedia.org/wiki/P%C3%A1gina_web" TargetMode="External"/><Relationship Id="rId17" Type="http://schemas.openxmlformats.org/officeDocument/2006/relationships/hyperlink" Target="https://es.wikipedia.org/wiki/PDF" TargetMode="External"/><Relationship Id="rId2" Type="http://schemas.openxmlformats.org/officeDocument/2006/relationships/hyperlink" Target="https://es.wikipedia.org/wiki/Lenguaje_de_programaci%C3%B3n" TargetMode="External"/><Relationship Id="rId16" Type="http://schemas.openxmlformats.org/officeDocument/2006/relationships/hyperlink" Target="https://es.wikipedia.org/wiki/World_Wide_Web" TargetMode="External"/><Relationship Id="rId20" Type="http://schemas.openxmlformats.org/officeDocument/2006/relationships/hyperlink" Target="https://es.wikipedia.org/wiki/C_(lenguaje_de_programaci%C3%B3n)" TargetMode="External"/><Relationship Id="rId1" Type="http://schemas.openxmlformats.org/officeDocument/2006/relationships/slideLayout" Target="../slideLayouts/slideLayout7.xml"/><Relationship Id="rId6" Type="http://schemas.openxmlformats.org/officeDocument/2006/relationships/hyperlink" Target="https://es.wikipedia.org/wiki/JavaScript#cite_note-3" TargetMode="External"/><Relationship Id="rId11" Type="http://schemas.openxmlformats.org/officeDocument/2006/relationships/hyperlink" Target="https://es.wikipedia.org/wiki/Interfaz_de_usuario" TargetMode="External"/><Relationship Id="rId24" Type="http://schemas.openxmlformats.org/officeDocument/2006/relationships/image" Target="../media/image18.png"/><Relationship Id="rId5" Type="http://schemas.openxmlformats.org/officeDocument/2006/relationships/hyperlink" Target="https://es.wikipedia.org/wiki/Programaci%C3%B3n_orientada_a_objetos" TargetMode="External"/><Relationship Id="rId15" Type="http://schemas.openxmlformats.org/officeDocument/2006/relationships/hyperlink" Target="https://es.wikipedia.org/wiki/Aplicaci%C3%B3n_inform%C3%A1tica" TargetMode="External"/><Relationship Id="rId23" Type="http://schemas.openxmlformats.org/officeDocument/2006/relationships/image" Target="../media/image17.png"/><Relationship Id="rId10" Type="http://schemas.openxmlformats.org/officeDocument/2006/relationships/hyperlink" Target="https://es.wikipedia.org/wiki/Navegador_web" TargetMode="External"/><Relationship Id="rId19" Type="http://schemas.openxmlformats.org/officeDocument/2006/relationships/hyperlink" Target="https://es.wikipedia.org/wiki/JavaScript#cite_note-5" TargetMode="External"/><Relationship Id="rId4" Type="http://schemas.openxmlformats.org/officeDocument/2006/relationships/hyperlink" Target="https://es.wikipedia.org/wiki/ECMAScript" TargetMode="External"/><Relationship Id="rId9" Type="http://schemas.openxmlformats.org/officeDocument/2006/relationships/hyperlink" Target="https://es.wikipedia.org/wiki/Lado_del_cliente" TargetMode="External"/><Relationship Id="rId14" Type="http://schemas.openxmlformats.org/officeDocument/2006/relationships/hyperlink" Target="https://es.wikipedia.org/wiki/Script_del_lado_del_servidor" TargetMode="External"/><Relationship Id="rId22" Type="http://schemas.openxmlformats.org/officeDocument/2006/relationships/hyperlink" Target="https://es.wikipedia.org/wiki/Document_Object_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404648" y="1106823"/>
            <a:ext cx="8534400" cy="1507067"/>
          </a:xfrm>
        </p:spPr>
        <p:txBody>
          <a:bodyPr/>
          <a:lstStyle/>
          <a:p>
            <a:r>
              <a:rPr lang="es-GT" b="1" dirty="0" smtClean="0">
                <a:latin typeface="Algerian" panose="04020705040A02060702" pitchFamily="82" charset="0"/>
              </a:rPr>
              <a:t>	html,           css               y            js </a:t>
            </a:r>
            <a:endParaRPr lang="es-GT" b="1" dirty="0">
              <a:latin typeface="Algerian" panose="04020705040A02060702" pitchFamily="82" charset="0"/>
            </a:endParaRPr>
          </a:p>
        </p:txBody>
      </p:sp>
      <p:pic>
        <p:nvPicPr>
          <p:cNvPr id="5" name="Imagen 4"/>
          <p:cNvPicPr>
            <a:picLocks noChangeAspect="1"/>
          </p:cNvPicPr>
          <p:nvPr/>
        </p:nvPicPr>
        <p:blipFill>
          <a:blip r:embed="rId2"/>
          <a:stretch>
            <a:fillRect/>
          </a:stretch>
        </p:blipFill>
        <p:spPr>
          <a:xfrm>
            <a:off x="387192" y="2905057"/>
            <a:ext cx="3743268" cy="2091109"/>
          </a:xfrm>
          <a:prstGeom prst="rect">
            <a:avLst/>
          </a:prstGeom>
        </p:spPr>
      </p:pic>
      <p:pic>
        <p:nvPicPr>
          <p:cNvPr id="6" name="Imagen 5"/>
          <p:cNvPicPr>
            <a:picLocks noChangeAspect="1"/>
          </p:cNvPicPr>
          <p:nvPr/>
        </p:nvPicPr>
        <p:blipFill>
          <a:blip r:embed="rId3"/>
          <a:stretch>
            <a:fillRect/>
          </a:stretch>
        </p:blipFill>
        <p:spPr>
          <a:xfrm>
            <a:off x="4130460" y="2874563"/>
            <a:ext cx="3664666" cy="193314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Imagen 6"/>
          <p:cNvPicPr>
            <a:picLocks noChangeAspect="1"/>
          </p:cNvPicPr>
          <p:nvPr/>
        </p:nvPicPr>
        <p:blipFill>
          <a:blip r:embed="rId4"/>
          <a:stretch>
            <a:fillRect/>
          </a:stretch>
        </p:blipFill>
        <p:spPr>
          <a:xfrm>
            <a:off x="8292637" y="2955150"/>
            <a:ext cx="3495675" cy="16334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246705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grpId="0" nodeType="clickEffect">
                                  <p:stCondLst>
                                    <p:cond delay="0"/>
                                  </p:stCondLst>
                                  <p:childTnLst>
                                    <p:animScale>
                                      <p:cBhvr>
                                        <p:cTn id="21"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7992" y="2419974"/>
            <a:ext cx="3860079" cy="1507067"/>
          </a:xfrm>
        </p:spPr>
        <p:txBody>
          <a:bodyPr>
            <a:normAutofit/>
          </a:bodyPr>
          <a:lstStyle/>
          <a:p>
            <a:r>
              <a:rPr lang="es-GT" sz="5400" dirty="0" smtClean="0">
                <a:latin typeface="Magneto" panose="04030805050802020D02" pitchFamily="82" charset="0"/>
              </a:rPr>
              <a:t>HTML5</a:t>
            </a:r>
            <a:endParaRPr lang="es-GT" sz="5400" dirty="0">
              <a:latin typeface="Magneto" panose="04030805050802020D02" pitchFamily="82" charset="0"/>
            </a:endParaRPr>
          </a:p>
        </p:txBody>
      </p:sp>
      <p:pic>
        <p:nvPicPr>
          <p:cNvPr id="3" name="Imagen 2"/>
          <p:cNvPicPr>
            <a:picLocks noChangeAspect="1"/>
          </p:cNvPicPr>
          <p:nvPr/>
        </p:nvPicPr>
        <p:blipFill>
          <a:blip r:embed="rId2"/>
          <a:stretch>
            <a:fillRect/>
          </a:stretch>
        </p:blipFill>
        <p:spPr>
          <a:xfrm>
            <a:off x="7550727" y="872835"/>
            <a:ext cx="3049732" cy="188421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4" name="Imagen 3"/>
          <p:cNvPicPr>
            <a:picLocks noChangeAspect="1"/>
          </p:cNvPicPr>
          <p:nvPr/>
        </p:nvPicPr>
        <p:blipFill>
          <a:blip r:embed="rId3"/>
          <a:stretch>
            <a:fillRect/>
          </a:stretch>
        </p:blipFill>
        <p:spPr>
          <a:xfrm>
            <a:off x="632114" y="4502727"/>
            <a:ext cx="2714625" cy="16859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Imagen 4"/>
          <p:cNvPicPr>
            <a:picLocks noChangeAspect="1"/>
          </p:cNvPicPr>
          <p:nvPr/>
        </p:nvPicPr>
        <p:blipFill>
          <a:blip r:embed="rId4"/>
          <a:stretch>
            <a:fillRect/>
          </a:stretch>
        </p:blipFill>
        <p:spPr>
          <a:xfrm>
            <a:off x="7768071" y="4502727"/>
            <a:ext cx="3028950" cy="174783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Imagen 5"/>
          <p:cNvPicPr>
            <a:picLocks noChangeAspect="1"/>
          </p:cNvPicPr>
          <p:nvPr/>
        </p:nvPicPr>
        <p:blipFill>
          <a:blip r:embed="rId5"/>
          <a:stretch>
            <a:fillRect/>
          </a:stretch>
        </p:blipFill>
        <p:spPr>
          <a:xfrm>
            <a:off x="632114" y="460999"/>
            <a:ext cx="3205595" cy="19589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779793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style.rotation</p:attrName>
                                        </p:attrNameLst>
                                      </p:cBhvr>
                                      <p:tavLst>
                                        <p:tav tm="0">
                                          <p:val>
                                            <p:fltVal val="90"/>
                                          </p:val>
                                        </p:tav>
                                        <p:tav tm="100000">
                                          <p:val>
                                            <p:fltVal val="0"/>
                                          </p:val>
                                        </p:tav>
                                      </p:tavLst>
                                    </p:anim>
                                    <p:animEffect transition="in" filter="fade">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4" presetClass="emph" presetSubtype="0" fill="hold" grpId="0" nodeType="click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2"/>
                                        </p:tgtEl>
                                        <p:attrNameLst>
                                          <p:attrName>ppt_x</p:attrName>
                                          <p:attrName>ppt_y</p:attrName>
                                        </p:attrNameLst>
                                      </p:cBhvr>
                                    </p:animMotion>
                                    <p:animRot by="1500000">
                                      <p:cBhvr>
                                        <p:cTn id="39" dur="125" fill="hold">
                                          <p:stCondLst>
                                            <p:cond delay="0"/>
                                          </p:stCondLst>
                                        </p:cTn>
                                        <p:tgtEl>
                                          <p:spTgt spid="2"/>
                                        </p:tgtEl>
                                        <p:attrNameLst>
                                          <p:attrName>r</p:attrName>
                                        </p:attrNameLst>
                                      </p:cBhvr>
                                    </p:animRot>
                                    <p:animRot by="-1500000">
                                      <p:cBhvr>
                                        <p:cTn id="40" dur="125" fill="hold">
                                          <p:stCondLst>
                                            <p:cond delay="125"/>
                                          </p:stCondLst>
                                        </p:cTn>
                                        <p:tgtEl>
                                          <p:spTgt spid="2"/>
                                        </p:tgtEl>
                                        <p:attrNameLst>
                                          <p:attrName>r</p:attrName>
                                        </p:attrNameLst>
                                      </p:cBhvr>
                                    </p:animRot>
                                    <p:animRot by="-1500000">
                                      <p:cBhvr>
                                        <p:cTn id="41" dur="125" fill="hold">
                                          <p:stCondLst>
                                            <p:cond delay="250"/>
                                          </p:stCondLst>
                                        </p:cTn>
                                        <p:tgtEl>
                                          <p:spTgt spid="2"/>
                                        </p:tgtEl>
                                        <p:attrNameLst>
                                          <p:attrName>r</p:attrName>
                                        </p:attrNameLst>
                                      </p:cBhvr>
                                    </p:animRot>
                                    <p:animRot by="1500000">
                                      <p:cBhvr>
                                        <p:cTn id="42"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0946" y="141790"/>
            <a:ext cx="6054436" cy="5632311"/>
          </a:xfrm>
          <a:prstGeom prst="rect">
            <a:avLst/>
          </a:prstGeom>
        </p:spPr>
        <p:txBody>
          <a:bodyPr wrap="square">
            <a:spAutoFit/>
          </a:bodyPr>
          <a:lstStyle/>
          <a:p>
            <a:r>
              <a:rPr lang="es-GT" dirty="0">
                <a:solidFill>
                  <a:schemeClr val="bg1"/>
                </a:solidFill>
              </a:rPr>
              <a:t>HTML5 (HyperText Markup Language, versión 5) es la quinta revisión importante del lenguaje básico de la World Wide Web, HTML. HTML5 especifica dos variantes de sintaxis para HTML: una «clásica», HTML (text/html), conocida como HTML5, y una variante XHTML conocida como sintaxis XHTML5 que deberá servirse con sintaxis XML (application/xhtml+xml).1​2​ Esta es la primera vez que HTML y XHTML se han desarrollado en paralelo. La versión definitiva de la quinta revisión del estándar se publicó en octubre de 2014.3​</a:t>
            </a:r>
          </a:p>
          <a:p>
            <a:endParaRPr lang="es-GT" dirty="0"/>
          </a:p>
          <a:p>
            <a:r>
              <a:rPr lang="es-GT" dirty="0">
                <a:solidFill>
                  <a:schemeClr val="bg1"/>
                </a:solidFill>
              </a:rPr>
              <a:t>Al no ser reconocido en viejas versiones de navegadores por sus nuevas etiquetas, se recomienda al usuario común actualizar su navegador a la versión más nueva, para poder disfrutar de todo el potencial que provee HTML5.</a:t>
            </a:r>
          </a:p>
          <a:p>
            <a:endParaRPr lang="es-GT" dirty="0">
              <a:solidFill>
                <a:schemeClr val="bg1"/>
              </a:solidFill>
            </a:endParaRPr>
          </a:p>
          <a:p>
            <a:r>
              <a:rPr lang="es-GT" dirty="0">
                <a:solidFill>
                  <a:schemeClr val="bg1"/>
                </a:solidFill>
              </a:rPr>
              <a:t>El desarrollo de este lenguaje de marcado es regulado por el Consorcio W3C.</a:t>
            </a:r>
          </a:p>
        </p:txBody>
      </p:sp>
      <p:sp>
        <p:nvSpPr>
          <p:cNvPr id="4" name="Rectángulo 3"/>
          <p:cNvSpPr/>
          <p:nvPr/>
        </p:nvSpPr>
        <p:spPr>
          <a:xfrm>
            <a:off x="5721928" y="3271630"/>
            <a:ext cx="6096000" cy="1754326"/>
          </a:xfrm>
          <a:prstGeom prst="rect">
            <a:avLst/>
          </a:prstGeom>
        </p:spPr>
        <p:txBody>
          <a:bodyPr>
            <a:spAutoFit/>
          </a:bodyPr>
          <a:lstStyle/>
          <a:p>
            <a:r>
              <a:rPr lang="es-GT" dirty="0">
                <a:solidFill>
                  <a:schemeClr val="bg1"/>
                </a:solidFill>
              </a:rPr>
              <a:t>HTML5 establece una serie de nuevos elementos y atributos que reflejan el uso típico de los sitios web modernos. Algunos de ellos son técnicamente similares a las etiquetas &lt;div&gt; y &lt;span&gt;, pero tienen un significado semántico, como por ejemplo &lt;nav&gt; (bloque de navegación del sitio web) y &lt;footer&gt;.</a:t>
            </a:r>
          </a:p>
        </p:txBody>
      </p:sp>
      <p:pic>
        <p:nvPicPr>
          <p:cNvPr id="5" name="Imagen 4"/>
          <p:cNvPicPr>
            <a:picLocks noChangeAspect="1"/>
          </p:cNvPicPr>
          <p:nvPr/>
        </p:nvPicPr>
        <p:blipFill>
          <a:blip r:embed="rId2"/>
          <a:stretch>
            <a:fillRect/>
          </a:stretch>
        </p:blipFill>
        <p:spPr>
          <a:xfrm>
            <a:off x="7287491" y="689263"/>
            <a:ext cx="3105150" cy="18342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555145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2000" fill="hold"/>
                                        <p:tgtEl>
                                          <p:spTgt spid="4"/>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80">
                                          <p:stCondLst>
                                            <p:cond delay="0"/>
                                          </p:stCondLst>
                                        </p:cTn>
                                        <p:tgtEl>
                                          <p:spTgt spid="5"/>
                                        </p:tgtEl>
                                      </p:cBhvr>
                                    </p:animEffect>
                                    <p:anim calcmode="lin" valueType="num">
                                      <p:cBhvr>
                                        <p:cTn id="1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4" dur="26">
                                          <p:stCondLst>
                                            <p:cond delay="650"/>
                                          </p:stCondLst>
                                        </p:cTn>
                                        <p:tgtEl>
                                          <p:spTgt spid="5"/>
                                        </p:tgtEl>
                                      </p:cBhvr>
                                      <p:to x="100000" y="60000"/>
                                    </p:animScale>
                                    <p:animScale>
                                      <p:cBhvr>
                                        <p:cTn id="25" dur="166" decel="50000">
                                          <p:stCondLst>
                                            <p:cond delay="676"/>
                                          </p:stCondLst>
                                        </p:cTn>
                                        <p:tgtEl>
                                          <p:spTgt spid="5"/>
                                        </p:tgtEl>
                                      </p:cBhvr>
                                      <p:to x="100000" y="100000"/>
                                    </p:animScale>
                                    <p:animScale>
                                      <p:cBhvr>
                                        <p:cTn id="26" dur="26">
                                          <p:stCondLst>
                                            <p:cond delay="1312"/>
                                          </p:stCondLst>
                                        </p:cTn>
                                        <p:tgtEl>
                                          <p:spTgt spid="5"/>
                                        </p:tgtEl>
                                      </p:cBhvr>
                                      <p:to x="100000" y="80000"/>
                                    </p:animScale>
                                    <p:animScale>
                                      <p:cBhvr>
                                        <p:cTn id="27" dur="166" decel="50000">
                                          <p:stCondLst>
                                            <p:cond delay="1338"/>
                                          </p:stCondLst>
                                        </p:cTn>
                                        <p:tgtEl>
                                          <p:spTgt spid="5"/>
                                        </p:tgtEl>
                                      </p:cBhvr>
                                      <p:to x="100000" y="100000"/>
                                    </p:animScale>
                                    <p:animScale>
                                      <p:cBhvr>
                                        <p:cTn id="28" dur="26">
                                          <p:stCondLst>
                                            <p:cond delay="1642"/>
                                          </p:stCondLst>
                                        </p:cTn>
                                        <p:tgtEl>
                                          <p:spTgt spid="5"/>
                                        </p:tgtEl>
                                      </p:cBhvr>
                                      <p:to x="100000" y="90000"/>
                                    </p:animScale>
                                    <p:animScale>
                                      <p:cBhvr>
                                        <p:cTn id="29" dur="166" decel="50000">
                                          <p:stCondLst>
                                            <p:cond delay="1668"/>
                                          </p:stCondLst>
                                        </p:cTn>
                                        <p:tgtEl>
                                          <p:spTgt spid="5"/>
                                        </p:tgtEl>
                                      </p:cBhvr>
                                      <p:to x="100000" y="100000"/>
                                    </p:animScale>
                                    <p:animScale>
                                      <p:cBhvr>
                                        <p:cTn id="30" dur="26">
                                          <p:stCondLst>
                                            <p:cond delay="1808"/>
                                          </p:stCondLst>
                                        </p:cTn>
                                        <p:tgtEl>
                                          <p:spTgt spid="5"/>
                                        </p:tgtEl>
                                      </p:cBhvr>
                                      <p:to x="100000" y="95000"/>
                                    </p:animScale>
                                    <p:animScale>
                                      <p:cBhvr>
                                        <p:cTn id="31"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64182" y="2230582"/>
            <a:ext cx="3034145" cy="923330"/>
          </a:xfrm>
          <a:prstGeom prst="rect">
            <a:avLst/>
          </a:prstGeom>
        </p:spPr>
        <p:txBody>
          <a:bodyPr wrap="square">
            <a:spAutoFit/>
          </a:bodyPr>
          <a:lstStyle/>
          <a:p>
            <a:r>
              <a:rPr lang="es-GT" sz="5400" dirty="0">
                <a:latin typeface="Magneto" panose="04030805050802020D02" pitchFamily="82" charset="0"/>
              </a:rPr>
              <a:t>CSS3</a:t>
            </a:r>
          </a:p>
        </p:txBody>
      </p:sp>
      <p:pic>
        <p:nvPicPr>
          <p:cNvPr id="3" name="Imagen 2"/>
          <p:cNvPicPr>
            <a:picLocks noChangeAspect="1"/>
          </p:cNvPicPr>
          <p:nvPr/>
        </p:nvPicPr>
        <p:blipFill>
          <a:blip r:embed="rId2"/>
          <a:stretch>
            <a:fillRect/>
          </a:stretch>
        </p:blipFill>
        <p:spPr>
          <a:xfrm>
            <a:off x="497032" y="471055"/>
            <a:ext cx="2857500" cy="175952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4" name="Imagen 3"/>
          <p:cNvPicPr>
            <a:picLocks noChangeAspect="1"/>
          </p:cNvPicPr>
          <p:nvPr/>
        </p:nvPicPr>
        <p:blipFill>
          <a:blip r:embed="rId3"/>
          <a:stretch>
            <a:fillRect/>
          </a:stretch>
        </p:blipFill>
        <p:spPr>
          <a:xfrm>
            <a:off x="8697624" y="471055"/>
            <a:ext cx="2943225" cy="15525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Imagen 4"/>
          <p:cNvPicPr>
            <a:picLocks noChangeAspect="1"/>
          </p:cNvPicPr>
          <p:nvPr/>
        </p:nvPicPr>
        <p:blipFill>
          <a:blip r:embed="rId4"/>
          <a:stretch>
            <a:fillRect/>
          </a:stretch>
        </p:blipFill>
        <p:spPr>
          <a:xfrm>
            <a:off x="735157" y="4594080"/>
            <a:ext cx="2619375" cy="17430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Imagen 5"/>
          <p:cNvPicPr>
            <a:picLocks noChangeAspect="1"/>
          </p:cNvPicPr>
          <p:nvPr/>
        </p:nvPicPr>
        <p:blipFill>
          <a:blip r:embed="rId5"/>
          <a:stretch>
            <a:fillRect/>
          </a:stretch>
        </p:blipFill>
        <p:spPr>
          <a:xfrm>
            <a:off x="8503660" y="4712709"/>
            <a:ext cx="2847975" cy="162444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6546164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4" presetClass="emph" presetSubtype="0" fill="hold" grpId="0" nodeType="clickEffect">
                                  <p:stCondLst>
                                    <p:cond delay="0"/>
                                  </p:stCondLst>
                                  <p:iterate type="lt">
                                    <p:tmPct val="10000"/>
                                  </p:iterate>
                                  <p:childTnLst>
                                    <p:animMotion origin="layout" path="M 0.0 0.0 L 0.0 -0.07213" pathEditMode="relative" ptsTypes="">
                                      <p:cBhvr>
                                        <p:cTn id="26" dur="250" accel="50000" decel="50000" autoRev="1" fill="hold">
                                          <p:stCondLst>
                                            <p:cond delay="0"/>
                                          </p:stCondLst>
                                        </p:cTn>
                                        <p:tgtEl>
                                          <p:spTgt spid="2"/>
                                        </p:tgtEl>
                                        <p:attrNameLst>
                                          <p:attrName>ppt_x</p:attrName>
                                          <p:attrName>ppt_y</p:attrName>
                                        </p:attrNameLst>
                                      </p:cBhvr>
                                    </p:animMotion>
                                    <p:animRot by="1500000">
                                      <p:cBhvr>
                                        <p:cTn id="27" dur="125" fill="hold">
                                          <p:stCondLst>
                                            <p:cond delay="0"/>
                                          </p:stCondLst>
                                        </p:cTn>
                                        <p:tgtEl>
                                          <p:spTgt spid="2"/>
                                        </p:tgtEl>
                                        <p:attrNameLst>
                                          <p:attrName>r</p:attrName>
                                        </p:attrNameLst>
                                      </p:cBhvr>
                                    </p:animRot>
                                    <p:animRot by="-1500000">
                                      <p:cBhvr>
                                        <p:cTn id="28" dur="125" fill="hold">
                                          <p:stCondLst>
                                            <p:cond delay="125"/>
                                          </p:stCondLst>
                                        </p:cTn>
                                        <p:tgtEl>
                                          <p:spTgt spid="2"/>
                                        </p:tgtEl>
                                        <p:attrNameLst>
                                          <p:attrName>r</p:attrName>
                                        </p:attrNameLst>
                                      </p:cBhvr>
                                    </p:animRot>
                                    <p:animRot by="-1500000">
                                      <p:cBhvr>
                                        <p:cTn id="29" dur="125" fill="hold">
                                          <p:stCondLst>
                                            <p:cond delay="250"/>
                                          </p:stCondLst>
                                        </p:cTn>
                                        <p:tgtEl>
                                          <p:spTgt spid="2"/>
                                        </p:tgtEl>
                                        <p:attrNameLst>
                                          <p:attrName>r</p:attrName>
                                        </p:attrNameLst>
                                      </p:cBhvr>
                                    </p:animRot>
                                    <p:animRot by="1500000">
                                      <p:cBhvr>
                                        <p:cTn id="3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5528" y="224734"/>
            <a:ext cx="5527963" cy="4801314"/>
          </a:xfrm>
          <a:prstGeom prst="rect">
            <a:avLst/>
          </a:prstGeom>
        </p:spPr>
        <p:txBody>
          <a:bodyPr wrap="square">
            <a:spAutoFit/>
          </a:bodyPr>
          <a:lstStyle/>
          <a:p>
            <a:r>
              <a:rPr lang="es-GT" dirty="0">
                <a:solidFill>
                  <a:srgbClr val="001133"/>
                </a:solidFill>
                <a:latin typeface="Helvetica Neue"/>
              </a:rPr>
              <a:t>El nombre hojas de estilo en cascada viene del inglés Cascading Style Sheets, del que toma sus siglas. CSS es un lenguaje usado para definir la presentación de un documento estructurado escrito en HTML o XML (y por extensión en XHTML). El W3C(World Wide Web Consortium) es el encargado de formular la especificación de las hojas de estilo que servirán de estándar para los agentes de usuario o navegadores.</a:t>
            </a:r>
            <a:r>
              <a:rPr lang="es-GT" dirty="0"/>
              <a:t/>
            </a:r>
            <a:br>
              <a:rPr lang="es-GT" dirty="0"/>
            </a:br>
            <a:r>
              <a:rPr lang="es-GT" dirty="0">
                <a:solidFill>
                  <a:srgbClr val="001133"/>
                </a:solidFill>
                <a:latin typeface="Helvetica Neue"/>
              </a:rPr>
              <a:t>La idea que se encuentra detrás del desarrollo de CSS es separar la estructura de un documento de su presentación. </a:t>
            </a:r>
            <a:r>
              <a:rPr lang="es-GT" dirty="0"/>
              <a:t/>
            </a:r>
            <a:br>
              <a:rPr lang="es-GT" dirty="0"/>
            </a:br>
            <a:r>
              <a:rPr lang="es-GT" dirty="0">
                <a:solidFill>
                  <a:srgbClr val="001133"/>
                </a:solidFill>
                <a:latin typeface="Helvetica Neue"/>
              </a:rPr>
              <a:t>La información de estilo puede ser adjuntada como un documento separado o en el mismo documento HTML. En este último caso podrían definirse estilos generales en la cabecera del documento o en cada etiqueta particular mediante el atributo "&lt;style&gt;</a:t>
            </a:r>
            <a:endParaRPr lang="es-GT" dirty="0"/>
          </a:p>
        </p:txBody>
      </p:sp>
      <p:sp>
        <p:nvSpPr>
          <p:cNvPr id="3" name="Rectángulo 2"/>
          <p:cNvSpPr/>
          <p:nvPr/>
        </p:nvSpPr>
        <p:spPr>
          <a:xfrm>
            <a:off x="5763491" y="1665652"/>
            <a:ext cx="5888182" cy="4801314"/>
          </a:xfrm>
          <a:prstGeom prst="rect">
            <a:avLst/>
          </a:prstGeom>
        </p:spPr>
        <p:txBody>
          <a:bodyPr wrap="square">
            <a:spAutoFit/>
          </a:bodyPr>
          <a:lstStyle/>
          <a:p>
            <a:r>
              <a:rPr lang="es-GT" dirty="0">
                <a:solidFill>
                  <a:srgbClr val="001133"/>
                </a:solidFill>
                <a:latin typeface="Helvetica Neue"/>
              </a:rPr>
              <a:t>El CSS sirve para definir la estética de un sitio web en un documento externo y eso mismo permite que modificando ese documento (la hoja CSS) podamos cambiar la estética entera de un sitio web, el mismo sitio web puede variar totalmente de estética cambiando solo la CSS, sin tocar para nada los documentos HTML o jsp o asp que lo componen. </a:t>
            </a:r>
            <a:r>
              <a:rPr lang="es-GT" dirty="0"/>
              <a:t/>
            </a:r>
            <a:br>
              <a:rPr lang="es-GT" dirty="0"/>
            </a:br>
            <a:r>
              <a:rPr lang="es-GT" dirty="0">
                <a:solidFill>
                  <a:srgbClr val="001133"/>
                </a:solidFill>
                <a:latin typeface="Helvetica Neue"/>
              </a:rPr>
              <a:t>CSS es un lenguaje utilizado para dar estética a un documento HTML (colores, tamaños de las fuentes, tamaños de elemento, con css podemos establecer diferentes reglas que indicarán como debe presentarse un documento. Podemos indicar propiedades como el color, el tamaño de la letra, el tipo de letra, si es negrita, si es itálica, también se puede dar forma a otras cosas que no sean letras, como colores de fondo de una pagina, tamaños de un elemento (por ejemplo el alto y el ancho de una tabla. </a:t>
            </a:r>
            <a:endParaRPr lang="es-GT" dirty="0"/>
          </a:p>
        </p:txBody>
      </p:sp>
      <p:pic>
        <p:nvPicPr>
          <p:cNvPr id="4" name="Imagen 3"/>
          <p:cNvPicPr>
            <a:picLocks noChangeAspect="1"/>
          </p:cNvPicPr>
          <p:nvPr/>
        </p:nvPicPr>
        <p:blipFill>
          <a:blip r:embed="rId2"/>
          <a:stretch>
            <a:fillRect/>
          </a:stretch>
        </p:blipFill>
        <p:spPr>
          <a:xfrm>
            <a:off x="6439765" y="224734"/>
            <a:ext cx="3219450" cy="14192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Imagen 4"/>
          <p:cNvPicPr>
            <a:picLocks noChangeAspect="1"/>
          </p:cNvPicPr>
          <p:nvPr/>
        </p:nvPicPr>
        <p:blipFill>
          <a:blip r:embed="rId3"/>
          <a:stretch>
            <a:fillRect/>
          </a:stretch>
        </p:blipFill>
        <p:spPr>
          <a:xfrm>
            <a:off x="1900670" y="5026048"/>
            <a:ext cx="2876550" cy="15906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27709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3"/>
                                        </p:tgtEl>
                                        <p:attrNameLst>
                                          <p:attrName>ppt_x</p:attrName>
                                          <p:attrName>ppt_y</p:attrName>
                                        </p:attrNameLst>
                                      </p:cBhvr>
                                    </p:animMotion>
                                    <p:animRot by="1500000">
                                      <p:cBhvr>
                                        <p:cTn id="15" dur="125" fill="hold">
                                          <p:stCondLst>
                                            <p:cond delay="0"/>
                                          </p:stCondLst>
                                        </p:cTn>
                                        <p:tgtEl>
                                          <p:spTgt spid="3"/>
                                        </p:tgtEl>
                                        <p:attrNameLst>
                                          <p:attrName>r</p:attrName>
                                        </p:attrNameLst>
                                      </p:cBhvr>
                                    </p:animRot>
                                    <p:animRot by="-1500000">
                                      <p:cBhvr>
                                        <p:cTn id="16" dur="125" fill="hold">
                                          <p:stCondLst>
                                            <p:cond delay="125"/>
                                          </p:stCondLst>
                                        </p:cTn>
                                        <p:tgtEl>
                                          <p:spTgt spid="3"/>
                                        </p:tgtEl>
                                        <p:attrNameLst>
                                          <p:attrName>r</p:attrName>
                                        </p:attrNameLst>
                                      </p:cBhvr>
                                    </p:animRot>
                                    <p:animRot by="-1500000">
                                      <p:cBhvr>
                                        <p:cTn id="17" dur="125" fill="hold">
                                          <p:stCondLst>
                                            <p:cond delay="250"/>
                                          </p:stCondLst>
                                        </p:cTn>
                                        <p:tgtEl>
                                          <p:spTgt spid="3"/>
                                        </p:tgtEl>
                                        <p:attrNameLst>
                                          <p:attrName>r</p:attrName>
                                        </p:attrNameLst>
                                      </p:cBhvr>
                                    </p:animRot>
                                    <p:animRot by="1500000">
                                      <p:cBhvr>
                                        <p:cTn id="18" dur="125" fill="hold">
                                          <p:stCondLst>
                                            <p:cond delay="375"/>
                                          </p:stCondLst>
                                        </p:cTn>
                                        <p:tgtEl>
                                          <p:spTgt spid="3"/>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622404" y="2842552"/>
            <a:ext cx="4390946" cy="923330"/>
          </a:xfrm>
          <a:prstGeom prst="rect">
            <a:avLst/>
          </a:prstGeom>
        </p:spPr>
        <p:txBody>
          <a:bodyPr wrap="none">
            <a:spAutoFit/>
          </a:bodyPr>
          <a:lstStyle/>
          <a:p>
            <a:r>
              <a:rPr lang="es-ES" sz="5400" dirty="0">
                <a:latin typeface="Magneto" panose="04030805050802020D02" pitchFamily="82" charset="0"/>
              </a:rPr>
              <a:t>JavaScript</a:t>
            </a:r>
            <a:endParaRPr lang="es-ES" b="0" i="0" dirty="0">
              <a:effectLst/>
              <a:latin typeface="Magneto" panose="04030805050802020D02" pitchFamily="82" charset="0"/>
            </a:endParaRPr>
          </a:p>
        </p:txBody>
      </p:sp>
      <p:pic>
        <p:nvPicPr>
          <p:cNvPr id="3" name="Imagen 2"/>
          <p:cNvPicPr>
            <a:picLocks noChangeAspect="1"/>
          </p:cNvPicPr>
          <p:nvPr/>
        </p:nvPicPr>
        <p:blipFill>
          <a:blip r:embed="rId2"/>
          <a:stretch>
            <a:fillRect/>
          </a:stretch>
        </p:blipFill>
        <p:spPr>
          <a:xfrm>
            <a:off x="330343" y="4682837"/>
            <a:ext cx="3495675" cy="1740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4" name="Imagen 3"/>
          <p:cNvPicPr>
            <a:picLocks noChangeAspect="1"/>
          </p:cNvPicPr>
          <p:nvPr/>
        </p:nvPicPr>
        <p:blipFill>
          <a:blip r:embed="rId3"/>
          <a:stretch>
            <a:fillRect/>
          </a:stretch>
        </p:blipFill>
        <p:spPr>
          <a:xfrm>
            <a:off x="8727065" y="4803631"/>
            <a:ext cx="2828925" cy="16192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Imagen 4"/>
          <p:cNvPicPr>
            <a:picLocks noChangeAspect="1"/>
          </p:cNvPicPr>
          <p:nvPr/>
        </p:nvPicPr>
        <p:blipFill>
          <a:blip r:embed="rId4"/>
          <a:stretch>
            <a:fillRect/>
          </a:stretch>
        </p:blipFill>
        <p:spPr>
          <a:xfrm>
            <a:off x="649430" y="481446"/>
            <a:ext cx="2857500" cy="1600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Imagen 5"/>
          <p:cNvPicPr>
            <a:picLocks noChangeAspect="1"/>
          </p:cNvPicPr>
          <p:nvPr/>
        </p:nvPicPr>
        <p:blipFill>
          <a:blip r:embed="rId5"/>
          <a:stretch>
            <a:fillRect/>
          </a:stretch>
        </p:blipFill>
        <p:spPr>
          <a:xfrm>
            <a:off x="8708015" y="481446"/>
            <a:ext cx="2847975" cy="1600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689495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4" presetClass="emph" presetSubtype="0" fill="hold" grpId="0" nodeType="click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2"/>
                                        </p:tgtEl>
                                        <p:attrNameLst>
                                          <p:attrName>ppt_x</p:attrName>
                                          <p:attrName>ppt_y</p:attrName>
                                        </p:attrNameLst>
                                      </p:cBhvr>
                                    </p:animMotion>
                                    <p:animRot by="1500000">
                                      <p:cBhvr>
                                        <p:cTn id="35" dur="125" fill="hold">
                                          <p:stCondLst>
                                            <p:cond delay="0"/>
                                          </p:stCondLst>
                                        </p:cTn>
                                        <p:tgtEl>
                                          <p:spTgt spid="2"/>
                                        </p:tgtEl>
                                        <p:attrNameLst>
                                          <p:attrName>r</p:attrName>
                                        </p:attrNameLst>
                                      </p:cBhvr>
                                    </p:animRot>
                                    <p:animRot by="-1500000">
                                      <p:cBhvr>
                                        <p:cTn id="36" dur="125" fill="hold">
                                          <p:stCondLst>
                                            <p:cond delay="125"/>
                                          </p:stCondLst>
                                        </p:cTn>
                                        <p:tgtEl>
                                          <p:spTgt spid="2"/>
                                        </p:tgtEl>
                                        <p:attrNameLst>
                                          <p:attrName>r</p:attrName>
                                        </p:attrNameLst>
                                      </p:cBhvr>
                                    </p:animRot>
                                    <p:animRot by="-1500000">
                                      <p:cBhvr>
                                        <p:cTn id="37" dur="125" fill="hold">
                                          <p:stCondLst>
                                            <p:cond delay="250"/>
                                          </p:stCondLst>
                                        </p:cTn>
                                        <p:tgtEl>
                                          <p:spTgt spid="2"/>
                                        </p:tgtEl>
                                        <p:attrNameLst>
                                          <p:attrName>r</p:attrName>
                                        </p:attrNameLst>
                                      </p:cBhvr>
                                    </p:animRot>
                                    <p:animRot by="1500000">
                                      <p:cBhvr>
                                        <p:cTn id="38"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2400" y="584859"/>
            <a:ext cx="6096000" cy="3970318"/>
          </a:xfrm>
          <a:prstGeom prst="rect">
            <a:avLst/>
          </a:prstGeom>
        </p:spPr>
        <p:txBody>
          <a:bodyPr>
            <a:spAutoFit/>
          </a:bodyPr>
          <a:lstStyle/>
          <a:p>
            <a:r>
              <a:rPr lang="es-GT" b="1" dirty="0">
                <a:solidFill>
                  <a:schemeClr val="bg1"/>
                </a:solidFill>
                <a:latin typeface="Arial" panose="020B0604020202020204" pitchFamily="34" charset="0"/>
              </a:rPr>
              <a:t>JavaScript</a:t>
            </a:r>
            <a:r>
              <a:rPr lang="es-GT" dirty="0">
                <a:solidFill>
                  <a:schemeClr val="bg1"/>
                </a:solidFill>
                <a:latin typeface="Arial" panose="020B0604020202020204" pitchFamily="34" charset="0"/>
              </a:rPr>
              <a:t> (abreviado comúnmente </a:t>
            </a:r>
            <a:r>
              <a:rPr lang="es-GT" b="1" dirty="0">
                <a:solidFill>
                  <a:schemeClr val="bg1"/>
                </a:solidFill>
                <a:latin typeface="Arial" panose="020B0604020202020204" pitchFamily="34" charset="0"/>
              </a:rPr>
              <a:t>JS</a:t>
            </a:r>
            <a:r>
              <a:rPr lang="es-GT" dirty="0">
                <a:solidFill>
                  <a:schemeClr val="bg1"/>
                </a:solidFill>
                <a:latin typeface="Arial" panose="020B0604020202020204" pitchFamily="34" charset="0"/>
              </a:rPr>
              <a:t>) es un </a:t>
            </a:r>
            <a:r>
              <a:rPr lang="es-GT" dirty="0">
                <a:solidFill>
                  <a:schemeClr val="bg1"/>
                </a:solidFill>
                <a:latin typeface="Arial" panose="020B0604020202020204" pitchFamily="34" charset="0"/>
                <a:hlinkClick r:id="rId2" tooltip="Lenguaje de programación"/>
              </a:rPr>
              <a:t>lenguaje de programación</a:t>
            </a:r>
            <a:r>
              <a:rPr lang="es-GT" dirty="0">
                <a:solidFill>
                  <a:schemeClr val="bg1"/>
                </a:solidFill>
                <a:latin typeface="Arial" panose="020B0604020202020204" pitchFamily="34" charset="0"/>
              </a:rPr>
              <a:t> </a:t>
            </a:r>
            <a:r>
              <a:rPr lang="es-GT" dirty="0">
                <a:solidFill>
                  <a:schemeClr val="bg1"/>
                </a:solidFill>
                <a:latin typeface="Arial" panose="020B0604020202020204" pitchFamily="34" charset="0"/>
                <a:hlinkClick r:id="rId3" tooltip="Intérprete (informática)"/>
              </a:rPr>
              <a:t>interpretado</a:t>
            </a:r>
            <a:r>
              <a:rPr lang="es-GT" dirty="0">
                <a:solidFill>
                  <a:schemeClr val="bg1"/>
                </a:solidFill>
                <a:latin typeface="Arial" panose="020B0604020202020204" pitchFamily="34" charset="0"/>
              </a:rPr>
              <a:t>, dialecto del estándar </a:t>
            </a:r>
            <a:r>
              <a:rPr lang="es-GT" dirty="0">
                <a:solidFill>
                  <a:schemeClr val="bg1"/>
                </a:solidFill>
                <a:latin typeface="Arial" panose="020B0604020202020204" pitchFamily="34" charset="0"/>
                <a:hlinkClick r:id="rId4" tooltip="ECMAScript"/>
              </a:rPr>
              <a:t>ECMAScript</a:t>
            </a:r>
            <a:r>
              <a:rPr lang="es-GT" dirty="0">
                <a:solidFill>
                  <a:schemeClr val="bg1"/>
                </a:solidFill>
                <a:latin typeface="Arial" panose="020B0604020202020204" pitchFamily="34" charset="0"/>
              </a:rPr>
              <a:t>. Se define como </a:t>
            </a:r>
            <a:r>
              <a:rPr lang="es-GT" dirty="0">
                <a:solidFill>
                  <a:schemeClr val="bg1"/>
                </a:solidFill>
                <a:latin typeface="Arial" panose="020B0604020202020204" pitchFamily="34" charset="0"/>
                <a:hlinkClick r:id="rId5" tooltip="Programación orientada a objetos"/>
              </a:rPr>
              <a:t>orientado a objetos</a:t>
            </a:r>
            <a:r>
              <a:rPr lang="es-GT" dirty="0">
                <a:solidFill>
                  <a:schemeClr val="bg1"/>
                </a:solidFill>
                <a:latin typeface="Arial" panose="020B0604020202020204" pitchFamily="34" charset="0"/>
              </a:rPr>
              <a:t>,</a:t>
            </a:r>
            <a:r>
              <a:rPr lang="es-GT" baseline="30000" dirty="0">
                <a:solidFill>
                  <a:schemeClr val="bg1"/>
                </a:solidFill>
                <a:latin typeface="Arial" panose="020B0604020202020204" pitchFamily="34" charset="0"/>
                <a:hlinkClick r:id="rId6"/>
              </a:rPr>
              <a:t>3</a:t>
            </a:r>
            <a:r>
              <a:rPr lang="es-GT" dirty="0">
                <a:solidFill>
                  <a:schemeClr val="bg1"/>
                </a:solidFill>
                <a:latin typeface="Arial" panose="020B0604020202020204" pitchFamily="34" charset="0"/>
              </a:rPr>
              <a:t>​ </a:t>
            </a:r>
            <a:r>
              <a:rPr lang="es-GT" dirty="0">
                <a:solidFill>
                  <a:schemeClr val="bg1"/>
                </a:solidFill>
                <a:latin typeface="Arial" panose="020B0604020202020204" pitchFamily="34" charset="0"/>
                <a:hlinkClick r:id="rId7" tooltip="Programación basada en prototipos"/>
              </a:rPr>
              <a:t>basado en prototipos</a:t>
            </a:r>
            <a:r>
              <a:rPr lang="es-GT" dirty="0">
                <a:solidFill>
                  <a:schemeClr val="bg1"/>
                </a:solidFill>
                <a:latin typeface="Arial" panose="020B0604020202020204" pitchFamily="34" charset="0"/>
              </a:rPr>
              <a:t>, </a:t>
            </a:r>
            <a:r>
              <a:rPr lang="es-GT" dirty="0">
                <a:solidFill>
                  <a:schemeClr val="bg1"/>
                </a:solidFill>
                <a:latin typeface="Arial" panose="020B0604020202020204" pitchFamily="34" charset="0"/>
                <a:hlinkClick r:id="rId8" tooltip="Programación imperativa (aún no redactado)"/>
              </a:rPr>
              <a:t>imperativo</a:t>
            </a:r>
            <a:r>
              <a:rPr lang="es-GT" dirty="0">
                <a:solidFill>
                  <a:schemeClr val="bg1"/>
                </a:solidFill>
                <a:latin typeface="Arial" panose="020B0604020202020204" pitchFamily="34" charset="0"/>
              </a:rPr>
              <a:t>, débilmente tipado y dinámico.</a:t>
            </a:r>
          </a:p>
          <a:p>
            <a:r>
              <a:rPr lang="es-GT" dirty="0">
                <a:solidFill>
                  <a:schemeClr val="bg1"/>
                </a:solidFill>
                <a:latin typeface="Arial" panose="020B0604020202020204" pitchFamily="34" charset="0"/>
              </a:rPr>
              <a:t>Se utiliza principalmente en su forma del </a:t>
            </a:r>
            <a:r>
              <a:rPr lang="es-GT" dirty="0">
                <a:solidFill>
                  <a:schemeClr val="bg1"/>
                </a:solidFill>
                <a:latin typeface="Arial" panose="020B0604020202020204" pitchFamily="34" charset="0"/>
                <a:hlinkClick r:id="rId9" tooltip="Lado del cliente"/>
              </a:rPr>
              <a:t>lado del cliente (</a:t>
            </a:r>
            <a:r>
              <a:rPr lang="es-GT" i="1" dirty="0">
                <a:solidFill>
                  <a:schemeClr val="bg1"/>
                </a:solidFill>
                <a:latin typeface="Arial" panose="020B0604020202020204" pitchFamily="34" charset="0"/>
                <a:hlinkClick r:id="rId9" tooltip="Lado del cliente"/>
              </a:rPr>
              <a:t>client-side</a:t>
            </a:r>
            <a:r>
              <a:rPr lang="es-GT" dirty="0">
                <a:solidFill>
                  <a:schemeClr val="bg1"/>
                </a:solidFill>
                <a:latin typeface="Arial" panose="020B0604020202020204" pitchFamily="34" charset="0"/>
                <a:hlinkClick r:id="rId9" tooltip="Lado del cliente"/>
              </a:rPr>
              <a:t>)</a:t>
            </a:r>
            <a:r>
              <a:rPr lang="es-GT" dirty="0">
                <a:solidFill>
                  <a:schemeClr val="bg1"/>
                </a:solidFill>
                <a:latin typeface="Arial" panose="020B0604020202020204" pitchFamily="34" charset="0"/>
              </a:rPr>
              <a:t>, implementado como parte de un </a:t>
            </a:r>
            <a:r>
              <a:rPr lang="es-GT" dirty="0">
                <a:solidFill>
                  <a:schemeClr val="bg1"/>
                </a:solidFill>
                <a:latin typeface="Arial" panose="020B0604020202020204" pitchFamily="34" charset="0"/>
                <a:hlinkClick r:id="rId10" tooltip="Navegador web"/>
              </a:rPr>
              <a:t>navegador web</a:t>
            </a:r>
            <a:r>
              <a:rPr lang="es-GT" dirty="0">
                <a:solidFill>
                  <a:schemeClr val="bg1"/>
                </a:solidFill>
                <a:latin typeface="Arial" panose="020B0604020202020204" pitchFamily="34" charset="0"/>
              </a:rPr>
              <a:t> permitiendo mejoras en la </a:t>
            </a:r>
            <a:r>
              <a:rPr lang="es-GT" dirty="0">
                <a:solidFill>
                  <a:schemeClr val="bg1"/>
                </a:solidFill>
                <a:latin typeface="Arial" panose="020B0604020202020204" pitchFamily="34" charset="0"/>
                <a:hlinkClick r:id="rId11" tooltip="Interfaz de usuario"/>
              </a:rPr>
              <a:t>interfaz de usuario</a:t>
            </a:r>
            <a:r>
              <a:rPr lang="es-GT" dirty="0">
                <a:solidFill>
                  <a:schemeClr val="bg1"/>
                </a:solidFill>
                <a:latin typeface="Arial" panose="020B0604020202020204" pitchFamily="34" charset="0"/>
              </a:rPr>
              <a:t> y </a:t>
            </a:r>
            <a:r>
              <a:rPr lang="es-GT" dirty="0">
                <a:solidFill>
                  <a:schemeClr val="bg1"/>
                </a:solidFill>
                <a:latin typeface="Arial" panose="020B0604020202020204" pitchFamily="34" charset="0"/>
                <a:hlinkClick r:id="rId12" tooltip="Página web"/>
              </a:rPr>
              <a:t>páginas web</a:t>
            </a:r>
            <a:r>
              <a:rPr lang="es-GT" dirty="0">
                <a:solidFill>
                  <a:schemeClr val="bg1"/>
                </a:solidFill>
                <a:latin typeface="Arial" panose="020B0604020202020204" pitchFamily="34" charset="0"/>
              </a:rPr>
              <a:t> dinámicas</a:t>
            </a:r>
            <a:r>
              <a:rPr lang="es-GT" baseline="30000" dirty="0">
                <a:solidFill>
                  <a:schemeClr val="bg1"/>
                </a:solidFill>
                <a:latin typeface="Arial" panose="020B0604020202020204" pitchFamily="34" charset="0"/>
                <a:hlinkClick r:id="rId13"/>
              </a:rPr>
              <a:t>4</a:t>
            </a:r>
            <a:r>
              <a:rPr lang="es-GT" dirty="0">
                <a:solidFill>
                  <a:schemeClr val="bg1"/>
                </a:solidFill>
                <a:latin typeface="Arial" panose="020B0604020202020204" pitchFamily="34" charset="0"/>
              </a:rPr>
              <a:t>​ aunque existe una forma de JavaScript del </a:t>
            </a:r>
            <a:r>
              <a:rPr lang="es-GT" dirty="0">
                <a:solidFill>
                  <a:schemeClr val="bg1"/>
                </a:solidFill>
                <a:latin typeface="Arial" panose="020B0604020202020204" pitchFamily="34" charset="0"/>
                <a:hlinkClick r:id="rId14" tooltip="Script del lado del servidor"/>
              </a:rPr>
              <a:t>lado del servidor</a:t>
            </a:r>
            <a:r>
              <a:rPr lang="es-GT" dirty="0">
                <a:solidFill>
                  <a:schemeClr val="bg1"/>
                </a:solidFill>
                <a:latin typeface="Arial" panose="020B0604020202020204" pitchFamily="34" charset="0"/>
              </a:rPr>
              <a:t> (</a:t>
            </a:r>
            <a:r>
              <a:rPr lang="es-GT" i="1" dirty="0">
                <a:solidFill>
                  <a:schemeClr val="bg1"/>
                </a:solidFill>
                <a:latin typeface="Arial" panose="020B0604020202020204" pitchFamily="34" charset="0"/>
              </a:rPr>
              <a:t>Server-side JavaScript</a:t>
            </a:r>
            <a:r>
              <a:rPr lang="es-GT" dirty="0">
                <a:solidFill>
                  <a:schemeClr val="bg1"/>
                </a:solidFill>
                <a:latin typeface="Arial" panose="020B0604020202020204" pitchFamily="34" charset="0"/>
              </a:rPr>
              <a:t> o </a:t>
            </a:r>
            <a:r>
              <a:rPr lang="es-GT" i="1" dirty="0">
                <a:solidFill>
                  <a:schemeClr val="bg1"/>
                </a:solidFill>
                <a:latin typeface="Arial" panose="020B0604020202020204" pitchFamily="34" charset="0"/>
              </a:rPr>
              <a:t>SSJS</a:t>
            </a:r>
            <a:r>
              <a:rPr lang="es-GT" dirty="0">
                <a:solidFill>
                  <a:schemeClr val="bg1"/>
                </a:solidFill>
                <a:latin typeface="Arial" panose="020B0604020202020204" pitchFamily="34" charset="0"/>
              </a:rPr>
              <a:t>). Su uso en </a:t>
            </a:r>
            <a:r>
              <a:rPr lang="es-GT" dirty="0">
                <a:solidFill>
                  <a:schemeClr val="bg1"/>
                </a:solidFill>
                <a:latin typeface="Arial" panose="020B0604020202020204" pitchFamily="34" charset="0"/>
                <a:hlinkClick r:id="rId15" tooltip="Aplicación informática"/>
              </a:rPr>
              <a:t>aplicaciones</a:t>
            </a:r>
            <a:r>
              <a:rPr lang="es-GT" dirty="0">
                <a:solidFill>
                  <a:schemeClr val="bg1"/>
                </a:solidFill>
                <a:latin typeface="Arial" panose="020B0604020202020204" pitchFamily="34" charset="0"/>
              </a:rPr>
              <a:t> externas a la </a:t>
            </a:r>
            <a:r>
              <a:rPr lang="es-GT" dirty="0">
                <a:solidFill>
                  <a:schemeClr val="bg1"/>
                </a:solidFill>
                <a:latin typeface="Arial" panose="020B0604020202020204" pitchFamily="34" charset="0"/>
                <a:hlinkClick r:id="rId16" tooltip="World Wide Web"/>
              </a:rPr>
              <a:t>web</a:t>
            </a:r>
            <a:r>
              <a:rPr lang="es-GT" dirty="0">
                <a:solidFill>
                  <a:schemeClr val="bg1"/>
                </a:solidFill>
                <a:latin typeface="Arial" panose="020B0604020202020204" pitchFamily="34" charset="0"/>
              </a:rPr>
              <a:t>, por ejemplo en documentos </a:t>
            </a:r>
            <a:r>
              <a:rPr lang="es-GT" dirty="0">
                <a:solidFill>
                  <a:schemeClr val="bg1"/>
                </a:solidFill>
                <a:latin typeface="Arial" panose="020B0604020202020204" pitchFamily="34" charset="0"/>
                <a:hlinkClick r:id="rId17" tooltip="PDF"/>
              </a:rPr>
              <a:t>PDF</a:t>
            </a:r>
            <a:r>
              <a:rPr lang="es-GT" dirty="0">
                <a:solidFill>
                  <a:schemeClr val="bg1"/>
                </a:solidFill>
                <a:latin typeface="Arial" panose="020B0604020202020204" pitchFamily="34" charset="0"/>
              </a:rPr>
              <a:t>, aplicaciones de escritorio (mayoritariamente </a:t>
            </a:r>
            <a:r>
              <a:rPr lang="es-GT" dirty="0">
                <a:solidFill>
                  <a:schemeClr val="bg1"/>
                </a:solidFill>
                <a:latin typeface="Arial" panose="020B0604020202020204" pitchFamily="34" charset="0"/>
                <a:hlinkClick r:id="rId18" tooltip="Widget"/>
              </a:rPr>
              <a:t>widgets</a:t>
            </a:r>
            <a:r>
              <a:rPr lang="es-GT" dirty="0">
                <a:solidFill>
                  <a:schemeClr val="bg1"/>
                </a:solidFill>
                <a:latin typeface="Arial" panose="020B0604020202020204" pitchFamily="34" charset="0"/>
              </a:rPr>
              <a:t>) es también significativo.</a:t>
            </a:r>
            <a:endParaRPr lang="es-GT" b="0" i="0" dirty="0">
              <a:solidFill>
                <a:schemeClr val="bg1"/>
              </a:solidFill>
              <a:effectLst/>
              <a:latin typeface="Arial" panose="020B0604020202020204" pitchFamily="34" charset="0"/>
            </a:endParaRPr>
          </a:p>
        </p:txBody>
      </p:sp>
      <p:sp>
        <p:nvSpPr>
          <p:cNvPr id="3" name="Rectángulo 2"/>
          <p:cNvSpPr/>
          <p:nvPr/>
        </p:nvSpPr>
        <p:spPr>
          <a:xfrm>
            <a:off x="6054436" y="2708517"/>
            <a:ext cx="5818910" cy="3970318"/>
          </a:xfrm>
          <a:prstGeom prst="rect">
            <a:avLst/>
          </a:prstGeom>
        </p:spPr>
        <p:txBody>
          <a:bodyPr wrap="square">
            <a:spAutoFit/>
          </a:bodyPr>
          <a:lstStyle/>
          <a:p>
            <a:r>
              <a:rPr lang="es-GT" dirty="0">
                <a:solidFill>
                  <a:schemeClr val="bg1"/>
                </a:solidFill>
                <a:latin typeface="Arial" panose="020B0604020202020204" pitchFamily="34" charset="0"/>
              </a:rPr>
              <a:t>Desde el 2012, todos los navegadores modernos soportan completamente ECMAScript 5.1, una versión de javascript. Los navegadores más antiguos soportan por lo menos ECMAScript 3. La sexta edición se liberó en julio del 2015.</a:t>
            </a:r>
            <a:r>
              <a:rPr lang="es-GT" baseline="30000" dirty="0">
                <a:solidFill>
                  <a:schemeClr val="bg1"/>
                </a:solidFill>
                <a:latin typeface="Arial" panose="020B0604020202020204" pitchFamily="34" charset="0"/>
                <a:hlinkClick r:id="rId19"/>
              </a:rPr>
              <a:t>5</a:t>
            </a:r>
            <a:r>
              <a:rPr lang="es-GT" dirty="0">
                <a:solidFill>
                  <a:schemeClr val="bg1"/>
                </a:solidFill>
                <a:latin typeface="Arial" panose="020B0604020202020204" pitchFamily="34" charset="0"/>
              </a:rPr>
              <a:t>​</a:t>
            </a:r>
          </a:p>
          <a:p>
            <a:r>
              <a:rPr lang="es-GT" dirty="0">
                <a:solidFill>
                  <a:schemeClr val="bg1"/>
                </a:solidFill>
                <a:latin typeface="Arial" panose="020B0604020202020204" pitchFamily="34" charset="0"/>
              </a:rPr>
              <a:t>JavaScript se diseñó con una sintaxis similar a </a:t>
            </a:r>
            <a:r>
              <a:rPr lang="es-GT" dirty="0">
                <a:solidFill>
                  <a:schemeClr val="bg1"/>
                </a:solidFill>
                <a:latin typeface="Arial" panose="020B0604020202020204" pitchFamily="34" charset="0"/>
                <a:hlinkClick r:id="rId20" tooltip="C (lenguaje de programación)"/>
              </a:rPr>
              <a:t>C</a:t>
            </a:r>
            <a:r>
              <a:rPr lang="es-GT" dirty="0">
                <a:solidFill>
                  <a:schemeClr val="bg1"/>
                </a:solidFill>
                <a:latin typeface="Arial" panose="020B0604020202020204" pitchFamily="34" charset="0"/>
              </a:rPr>
              <a:t>, aunque adopta nombres y convenciones del lenguaje de programación </a:t>
            </a:r>
            <a:r>
              <a:rPr lang="es-GT" dirty="0">
                <a:solidFill>
                  <a:schemeClr val="bg1"/>
                </a:solidFill>
                <a:latin typeface="Arial" panose="020B0604020202020204" pitchFamily="34" charset="0"/>
                <a:hlinkClick r:id="rId21" tooltip="Java (lenguaje de programación)"/>
              </a:rPr>
              <a:t>Java</a:t>
            </a:r>
            <a:r>
              <a:rPr lang="es-GT" dirty="0">
                <a:solidFill>
                  <a:schemeClr val="bg1"/>
                </a:solidFill>
                <a:latin typeface="Arial" panose="020B0604020202020204" pitchFamily="34" charset="0"/>
              </a:rPr>
              <a:t>. Sin embargo, Java y JavaScript tienen semánticas y propósitos diferentes.</a:t>
            </a:r>
          </a:p>
          <a:p>
            <a:r>
              <a:rPr lang="es-GT" dirty="0">
                <a:solidFill>
                  <a:schemeClr val="bg1"/>
                </a:solidFill>
                <a:latin typeface="Arial" panose="020B0604020202020204" pitchFamily="34" charset="0"/>
              </a:rPr>
              <a:t>Todos los navegadores modernos interpretan el código JavaScript integrado en las páginas web. Para interactuar con una página web se provee al lenguaje JavaScript de una implementación del </a:t>
            </a:r>
            <a:r>
              <a:rPr lang="es-GT" dirty="0">
                <a:solidFill>
                  <a:schemeClr val="bg1"/>
                </a:solidFill>
                <a:latin typeface="Arial" panose="020B0604020202020204" pitchFamily="34" charset="0"/>
                <a:hlinkClick r:id="rId22" tooltip="Document Object Model"/>
              </a:rPr>
              <a:t>Document Object Model</a:t>
            </a:r>
            <a:r>
              <a:rPr lang="es-GT" dirty="0">
                <a:solidFill>
                  <a:schemeClr val="bg1"/>
                </a:solidFill>
                <a:latin typeface="Arial" panose="020B0604020202020204" pitchFamily="34" charset="0"/>
              </a:rPr>
              <a:t> (DOM).</a:t>
            </a:r>
            <a:endParaRPr lang="es-GT" b="0" i="0" dirty="0">
              <a:solidFill>
                <a:schemeClr val="bg1"/>
              </a:solidFill>
              <a:effectLst/>
              <a:latin typeface="Arial" panose="020B0604020202020204" pitchFamily="34" charset="0"/>
            </a:endParaRPr>
          </a:p>
        </p:txBody>
      </p:sp>
      <p:pic>
        <p:nvPicPr>
          <p:cNvPr id="4" name="Imagen 3"/>
          <p:cNvPicPr>
            <a:picLocks noChangeAspect="1"/>
          </p:cNvPicPr>
          <p:nvPr/>
        </p:nvPicPr>
        <p:blipFill>
          <a:blip r:embed="rId23"/>
          <a:stretch>
            <a:fillRect/>
          </a:stretch>
        </p:blipFill>
        <p:spPr>
          <a:xfrm>
            <a:off x="1631548" y="4555177"/>
            <a:ext cx="3137704" cy="176299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Imagen 4"/>
          <p:cNvPicPr>
            <a:picLocks noChangeAspect="1"/>
          </p:cNvPicPr>
          <p:nvPr/>
        </p:nvPicPr>
        <p:blipFill>
          <a:blip r:embed="rId24"/>
          <a:stretch>
            <a:fillRect/>
          </a:stretch>
        </p:blipFill>
        <p:spPr>
          <a:xfrm>
            <a:off x="7050231" y="584859"/>
            <a:ext cx="3483077" cy="19505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096070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31</TotalTime>
  <Words>404</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Algerian</vt:lpstr>
      <vt:lpstr>Arial</vt:lpstr>
      <vt:lpstr>Century Gothic</vt:lpstr>
      <vt:lpstr>Helvetica Neue</vt:lpstr>
      <vt:lpstr>Magneto</vt:lpstr>
      <vt:lpstr>Wingdings 3</vt:lpstr>
      <vt:lpstr>Sector</vt:lpstr>
      <vt:lpstr> html,           css               y            js </vt:lpstr>
      <vt:lpstr>HTML5</vt:lpstr>
      <vt:lpstr>Presentación de PowerPoint</vt:lpstr>
      <vt:lpstr>Presentación de PowerPoint</vt:lpstr>
      <vt:lpstr>Presentación de PowerPoint</vt:lpstr>
      <vt:lpstr>Presentación de PowerPoint</vt:lpstr>
      <vt:lpstr>Presentación de PowerPoint</vt:lpstr>
    </vt:vector>
  </TitlesOfParts>
  <Company>LCM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y            js</dc:title>
  <dc:creator>LCM</dc:creator>
  <cp:lastModifiedBy>Equipo03</cp:lastModifiedBy>
  <cp:revision>5</cp:revision>
  <dcterms:created xsi:type="dcterms:W3CDTF">2019-05-31T13:34:34Z</dcterms:created>
  <dcterms:modified xsi:type="dcterms:W3CDTF">2019-05-31T16:55:24Z</dcterms:modified>
</cp:coreProperties>
</file>