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6"/>
  </p:notesMasterIdLst>
  <p:handoutMasterIdLst>
    <p:handoutMasterId r:id="rId17"/>
  </p:handoutMasterIdLst>
  <p:sldIdLst>
    <p:sldId id="290" r:id="rId2"/>
    <p:sldId id="287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7156B-8127-3D9E-C416-BEFD82D94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380A7-A74E-E9B6-FC82-5F0E85CA3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F40A-BBBD-42CB-87AD-CE142292A401}" type="datetimeFigureOut">
              <a:rPr lang="el-GR" smtClean="0"/>
              <a:t>10/5/2024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29649-BE14-BB90-6F40-55005ADEA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5D3DD-7D46-24F5-22C7-35234D572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7C1EA-FF31-4311-AC28-BCD9E44A907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0581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1E6C7-B8AB-4BB1-9C4D-9949688C1E7D}" type="datetimeFigureOut">
              <a:rPr lang="el-GR" smtClean="0"/>
              <a:t>10/5/2024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A0B42-08E1-4C11-9DED-905D989402A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3670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1AC6-532C-4137-9AC9-A5758C2D1C84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CC56-F994-4601-B073-570D07C2D491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9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66F-3F92-452F-94A1-BAF2D63E0F48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D3B1-EE48-42B4-A232-A32BD2295CDC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5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7A8-02CB-471A-8B4A-CD4795190329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842-7D85-4EEF-9A29-30B3D7E28D0E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D5B5-C9B9-495E-9D88-4C321E1BEA9F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F7C-0D00-45A7-8279-BF0D2C54DB3B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6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4ED5-C553-4146-9757-220D51AF744C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9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DE58EA9A-DD91-4B8A-8CEA-CDE47EA1066B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275C06-2DE8-40CB-B55D-B5E4E5B078E7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56EDD56-B5C8-4458-9C71-F5940665FCA3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Vasileios Ilias Drouzas                                                                                                                                       Time series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8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45C51-2FEE-DBEA-AC14-6DDF25B5F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0" r="14666" b="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DCFD77-BCA5-9FBE-6D18-6C23481B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2130641" y="6387483"/>
            <a:ext cx="17400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kern="1200" cap="all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DD8D3-C6C9-C350-2DD9-A2670759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C6E45-D3F5-F7BD-34E4-2AE600B67BB6}"/>
              </a:ext>
            </a:extLst>
          </p:cNvPr>
          <p:cNvSpPr txBox="1"/>
          <p:nvPr/>
        </p:nvSpPr>
        <p:spPr>
          <a:xfrm>
            <a:off x="5287587" y="2918397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Data Visualization &amp; Communication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2018 – Piza competition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Vasileios Ilias </a:t>
            </a:r>
            <a:r>
              <a:rPr lang="en-US" sz="2800" dirty="0" err="1"/>
              <a:t>Drouzas</a:t>
            </a:r>
            <a:endParaRPr lang="el-GR" sz="2800" dirty="0"/>
          </a:p>
        </p:txBody>
      </p:sp>
      <p:pic>
        <p:nvPicPr>
          <p:cNvPr id="1026" name="Picture 2" descr="Προκήρυξη ΠΜΣ &quot;MSc in Data Science&quot; του ΟΠΑ | eduguide">
            <a:extLst>
              <a:ext uri="{FF2B5EF4-FFF2-40B4-BE49-F238E27FC236}">
                <a16:creationId xmlns:a16="http://schemas.microsoft.com/office/drawing/2014/main" id="{DD633518-439E-8398-2F31-C79033DA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57" y="1081523"/>
            <a:ext cx="5153892" cy="8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4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7. Global gender gap: Mean scores by subject &amp; gender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07791" y="2140506"/>
            <a:ext cx="5421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This circular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barplot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provides a visual representation of the distribution of mean scores for each subject and gender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The inner cycle represents Math, the middle represents Reading and the outer one represents the Science course.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Simirarly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to Greece, females tend to perform better in the Reading course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The scores in the rest two subjects are close, with females achieving slightly better scores in Science, while the performance in Math is similar.</a:t>
            </a:r>
            <a:endParaRPr lang="en-US" dirty="0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F76C2194-832E-7772-7773-FE3F4007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D8BE90-5D5C-AA4D-8FDA-114C5C5D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388" y="2218025"/>
            <a:ext cx="541220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8. Overall student performance – Top 10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07791" y="2140506"/>
            <a:ext cx="5421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Now we will study the overall performance in all of the three subjects per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We find the overall performance for each country by summing the mean scores per subject and getting the average value.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Chinese students seem to excel in the three subjects. This is not a surprise, since we saw earlier that they are scoring first in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Maths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course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Greek students achieve a moderate performance, scoring 47</a:t>
            </a:r>
            <a:r>
              <a:rPr lang="en-US" baseline="30000" dirty="0">
                <a:solidFill>
                  <a:srgbClr val="0D0D0D"/>
                </a:solidFill>
                <a:highlight>
                  <a:srgbClr val="FFFFFF"/>
                </a:highlight>
              </a:rPr>
              <a:t>th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in the total of 80 countries.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F76C2194-832E-7772-7773-FE3F4007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CCB3F-8AE1-DC5A-D55E-5BD74D8D5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2272506"/>
            <a:ext cx="541220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9. Qatar: Mean scores by subject &amp; gender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07791" y="2140506"/>
            <a:ext cx="54217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Previously we noticed Qatar is the country with the greatest gender gap.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It is interesting to check now how much difference is noticed between the two genders’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The pattern that supports that females outperform males by far in the Reading course is applicable here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The margin is also significant for the Science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Finally, in Qatar, female students perform better in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Maths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(in contrast to the Greek reality)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F76C2194-832E-7772-7773-FE3F4007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1B972E-1CF6-2FFC-1A34-A69A1959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0061" y="2390259"/>
            <a:ext cx="541220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10. Relationship between overall scores and GLCM scores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07791" y="2140506"/>
            <a:ext cx="54217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Finally, another interesting aspect is to check whether the overall mean score in the three subjects &amp; the GLCM score follow a linear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Visualizaing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via the following scatterplot, we conclude that these two are not linearly correlated; they do not follow the linear line y=x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In the diagram, we notice Greece has a higher GLCM score than its overall mean score in the three subjects.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F76C2194-832E-7772-7773-FE3F4007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A353DDB-0EAA-B402-A948-8295B7874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419" y="2193615"/>
            <a:ext cx="541220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AC38-E995-395E-99CA-9AA97639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23A3-7E38-A9F9-DE0E-E98D7EC3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455" y="812799"/>
            <a:ext cx="7038109" cy="5294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Greek students score moderately in the three subjects (Math, Reading, Science)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Greek students score high in the overall global competency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gender gap is a phenomenon that is also noticed in Greece, with the greatest one highlighted in Qatar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Female students overall perform </a:t>
            </a:r>
            <a:r>
              <a:rPr lang="en-US" dirty="0" err="1"/>
              <a:t>beter</a:t>
            </a:r>
            <a:r>
              <a:rPr lang="en-US" dirty="0"/>
              <a:t> than male ones in Reading &amp; Science course, while in </a:t>
            </a:r>
            <a:r>
              <a:rPr lang="en-US" dirty="0" err="1"/>
              <a:t>Maths</a:t>
            </a:r>
            <a:r>
              <a:rPr lang="en-US" dirty="0"/>
              <a:t>, males slightly outperform females (with Qatar being an exception)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average score in the three courses does not correspond linearly to the overall global competency score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7653-AC36-AC81-13C4-7E312E02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A6A1-E0DC-FC27-A009-FC93E635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6520"/>
            <a:ext cx="12191999" cy="365125"/>
          </a:xfrm>
        </p:spPr>
        <p:txBody>
          <a:bodyPr/>
          <a:lstStyle/>
          <a:p>
            <a:r>
              <a:rPr lang="en-US" dirty="0"/>
              <a:t>Vas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2AE1-2114-168F-BC7B-0AD9144E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AC38-E995-395E-99CA-9AA97639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Visualizations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23A3-7E38-A9F9-DE0E-E98D7EC3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455" y="812799"/>
            <a:ext cx="7038109" cy="52947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Comparison of Greece’s score vs the best country’s scores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Greece’s ranking in GLCM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Gender gap: Mean scores , Greece vs the rest participating countries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Top countries by Math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Countries with great gender gap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Gender gap in Greece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Global gender gap: Mean scores by subject &amp; gender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 student performance – Top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Qatar: Mean scores by subject &amp; gender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Relationship between overall scores and GLCM scores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7653-AC36-AC81-13C4-7E312E02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A6A1-E0DC-FC27-A009-FC93E635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6520"/>
            <a:ext cx="12191999" cy="365125"/>
          </a:xfrm>
        </p:spPr>
        <p:txBody>
          <a:bodyPr/>
          <a:lstStyle/>
          <a:p>
            <a:r>
              <a:rPr lang="en-US" dirty="0"/>
              <a:t>Vas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2AE1-2114-168F-BC7B-0AD9144E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5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1.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Comparison of Greece’s score vs the best country’s scores</a:t>
            </a: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D72119-843A-41C2-304B-DB44BD957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170" y="2375188"/>
            <a:ext cx="5525422" cy="3760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77091" y="2595418"/>
            <a:ext cx="5421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</a:t>
            </a:r>
            <a:r>
              <a:rPr lang="en-US" dirty="0" err="1"/>
              <a:t>barplot</a:t>
            </a:r>
            <a:r>
              <a:rPr lang="en-US" dirty="0"/>
              <a:t>, we see what performance the Greek students achieve in all three subjects (Math, Reading, Science)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provide the scores that the students from the best country achieved (not necessarily the same country for each subject)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all three occasions, Greek students underperformed in contrast to the top country (~110-140 points for each case)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474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2. Greece’s ranking in GLCM</a:t>
            </a: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</a:t>
            </a:r>
            <a:r>
              <a:rPr lang="en-US" dirty="0" err="1"/>
              <a:t>piza</a:t>
            </a:r>
            <a:r>
              <a:rPr lang="en-US" dirty="0"/>
              <a:t>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77091" y="2595418"/>
            <a:ext cx="5421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we may check the top 20 countries as they are ranked in accordance to their overall global competency score (</a:t>
            </a:r>
            <a:r>
              <a:rPr lang="en-US" i="1" dirty="0"/>
              <a:t>G  L C  M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Greece scores 11</a:t>
            </a:r>
            <a:r>
              <a:rPr lang="en-US" baseline="30000" dirty="0"/>
              <a:t>th</a:t>
            </a:r>
            <a:r>
              <a:rPr lang="en-US" dirty="0"/>
              <a:t> out of 80 participating countries and is highlighted in red color.</a:t>
            </a:r>
            <a:endParaRPr lang="el-GR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49DBE04-906C-3741-197D-EA80233F1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1383" y="2249487"/>
            <a:ext cx="5412204" cy="3760788"/>
          </a:xfrm>
          <a:prstGeom prst="rect">
            <a:avLst/>
          </a:prstGeom>
        </p:spPr>
      </p:pic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798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3. Gender gap: Mean scores , Greece vs the rest participating countries</a:t>
            </a: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77091" y="2595418"/>
            <a:ext cx="5421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taking the mean values from all the countries, we notice that females achieve a higher performance in Reading &amp;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also the case in Greece!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the difference in Reading, females outperform the males by a bigger margin, especially in Greece!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perform slightly better in Math than females, both in Greece and in the total of the participating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7F2F8B-4996-EBE0-0692-8DFC581A3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969" y="2098964"/>
            <a:ext cx="541220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7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4. Top countries by Math score</a:t>
            </a: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07791" y="2140506"/>
            <a:ext cx="5421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Now, let’s take a look at the top 15 countries’ performance in </a:t>
            </a:r>
            <a:r>
              <a:rPr lang="en-US" dirty="0" err="1"/>
              <a:t>Maths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include Greece in the diagram, to study its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China achieves the best scores (~600 points).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Greece is in the bottom half of the ranking, scoring 46</a:t>
            </a:r>
            <a:r>
              <a:rPr lang="en-US" baseline="30000" dirty="0"/>
              <a:t>th.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expected, due to Greece’s position (46</a:t>
            </a:r>
            <a:r>
              <a:rPr lang="en-US" baseline="30000" dirty="0"/>
              <a:t>th</a:t>
            </a:r>
            <a:r>
              <a:rPr lang="en-US" dirty="0"/>
              <a:t>), the score gap to the leader China is significant (~140 points).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EEA42B-9E97-511C-C3B4-EB8FFBD3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364" y="2403763"/>
            <a:ext cx="541220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5. Countries with great gender gap (1/2)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07791" y="2140506"/>
            <a:ext cx="5421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take a look at the top 15 countries with the greatest ‘gender gap’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what do we mean by ‘gender gap’ here?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calculate the mean scores per country (for all the subjects)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we filter by gender, so we can find the gender gap for each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we define the ‘absolute gender gap’ per country, as the sum of the gender gaps per subject.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EFE9998-AF43-CA5B-FB28-C0F68F093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388" y="2295525"/>
            <a:ext cx="541220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5. Countries with great gender gap (2/2)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07791" y="2140506"/>
            <a:ext cx="5421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case, Qatar is the country with the greatest gender gap.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countries are sorted in the legend by the gender gap, so Israel scores 10</a:t>
            </a:r>
            <a:r>
              <a:rPr lang="en-US" baseline="30000" dirty="0"/>
              <a:t>th</a:t>
            </a:r>
            <a:r>
              <a:rPr lang="en-US" dirty="0"/>
              <a:t> in our case.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that in this waffle plot, Qatar has significantly greater gender gap than Israel.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78E2AA-0E03-C35C-6248-77A98E43F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388" y="2325615"/>
            <a:ext cx="541220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4D60-0D8B-9851-3A0B-508A85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286603"/>
            <a:ext cx="10804698" cy="1450757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6. Gender gap in Greece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D36BA-D81D-1D81-8AB1-3825448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507" y="6446838"/>
            <a:ext cx="12188952" cy="365125"/>
          </a:xfrm>
        </p:spPr>
        <p:txBody>
          <a:bodyPr/>
          <a:lstStyle/>
          <a:p>
            <a:pPr algn="ctr"/>
            <a:r>
              <a:rPr lang="en-US" dirty="0"/>
              <a:t>Vasileios Ilias </a:t>
            </a:r>
            <a:r>
              <a:rPr lang="en-US" dirty="0" err="1"/>
              <a:t>Drouzas</a:t>
            </a:r>
            <a:r>
              <a:rPr lang="en-US" dirty="0"/>
              <a:t>                                                                                                                                       2018 PIZA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B83E-71F2-4D52-86C3-79C43AC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B6A9-3678-935B-A4D5-F3C099B726B8}"/>
              </a:ext>
            </a:extLst>
          </p:cNvPr>
          <p:cNvSpPr txBox="1"/>
          <p:nvPr/>
        </p:nvSpPr>
        <p:spPr>
          <a:xfrm>
            <a:off x="207791" y="2140506"/>
            <a:ext cx="5421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violin plot provides a visual representation of the distribution of mean scores for each subject and gender in Greece.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The width of the violin indicates the density of data points at different score levels (the score of the females vs the score of the males).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We confirm again that there is significant deviation in the scores of Greek females and males in the Reading course. (~40 points)</a:t>
            </a:r>
            <a:endParaRPr lang="en-US" dirty="0"/>
          </a:p>
          <a:p>
            <a:endParaRPr lang="en-US" dirty="0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F6E0838-73D3-2E5C-6991-47D0E748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C2F894-046C-CD0B-965E-7675EA6E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820" y="2140506"/>
            <a:ext cx="5412204" cy="3760788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F76C2194-832E-7772-7773-FE3F4007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154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1225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Wingdings</vt:lpstr>
      <vt:lpstr>RetrospectVTI</vt:lpstr>
      <vt:lpstr>PowerPoint Presentation</vt:lpstr>
      <vt:lpstr>Static Visualizations</vt:lpstr>
      <vt:lpstr> 1. Comparison of Greece’s score vs the best country’s scores </vt:lpstr>
      <vt:lpstr> 2. Greece’s ranking in GLCM </vt:lpstr>
      <vt:lpstr>  3. Gender gap: Mean scores , Greece vs the rest participating countries  </vt:lpstr>
      <vt:lpstr>  4. Top countries by Math score  </vt:lpstr>
      <vt:lpstr>   5. Countries with great gender gap (1/2)   </vt:lpstr>
      <vt:lpstr>   5. Countries with great gender gap (2/2)   </vt:lpstr>
      <vt:lpstr>   6. Gender gap in Greece   </vt:lpstr>
      <vt:lpstr>    7. Global gender gap: Mean scores by subject &amp; gender    </vt:lpstr>
      <vt:lpstr>    8. Overall student performance – Top 10    </vt:lpstr>
      <vt:lpstr>    9. Qatar: Mean scores by subject &amp; gender    </vt:lpstr>
      <vt:lpstr>     10. Relationship between overall scores and GLCM scores    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databases</dc:title>
  <dc:creator>VASILEIOS-ILIAS DROUZAS</dc:creator>
  <cp:lastModifiedBy>VASILEIOS-ILIAS DROUZAS</cp:lastModifiedBy>
  <cp:revision>24</cp:revision>
  <dcterms:created xsi:type="dcterms:W3CDTF">2022-07-10T08:32:33Z</dcterms:created>
  <dcterms:modified xsi:type="dcterms:W3CDTF">2024-05-10T17:29:18Z</dcterms:modified>
</cp:coreProperties>
</file>