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70" r:id="rId14"/>
    <p:sldId id="267" r:id="rId15"/>
    <p:sldId id="268" r:id="rId16"/>
  </p:sldIdLst>
  <p:sldSz cx="9144000" cy="5143500" type="screen16x9"/>
  <p:notesSz cx="6858000" cy="9144000"/>
  <p:embeddedFontLst>
    <p:embeddedFont>
      <p:font typeface="Roboto"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3" d="100"/>
          <a:sy n="93" d="100"/>
        </p:scale>
        <p:origin x="-72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936144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a60bb811a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a60bb811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a60bb811a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a60bb811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a60bb811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a60bb811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a60bb811a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a60bb811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a5e4a3074_0_4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a5e4a307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a5e4a3074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a5e4a3074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a5e4a3074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a5e4a3074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a5e4a3074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a5e4a3074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a60bb811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a60bb811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a60bb811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a60bb811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a60bb811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a60bb811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a60bb811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a60bb811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Web Scraping </a:t>
            </a:r>
            <a:r>
              <a:rPr lang="en" sz="1200"/>
              <a:t>with API</a:t>
            </a:r>
            <a:endParaRPr sz="1200"/>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Ayushi Anil Shrivastava</a:t>
            </a:r>
            <a:endParaRPr/>
          </a:p>
          <a:p>
            <a:pPr marL="0" lvl="0" indent="0" algn="l" rtl="0">
              <a:spcBef>
                <a:spcPts val="0"/>
              </a:spcBef>
              <a:spcAft>
                <a:spcPts val="0"/>
              </a:spcAft>
              <a:buNone/>
            </a:pPr>
            <a:r>
              <a:rPr lang="en"/>
              <a:t>NetID: tf2272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Pie Chart:</a:t>
            </a:r>
            <a:endParaRPr lang="en-GB" dirty="0"/>
          </a:p>
        </p:txBody>
      </p:sp>
      <p:sp>
        <p:nvSpPr>
          <p:cNvPr id="3" name="Text Placeholder 2"/>
          <p:cNvSpPr>
            <a:spLocks noGrp="1"/>
          </p:cNvSpPr>
          <p:nvPr>
            <p:ph type="body" idx="1"/>
          </p:nvPr>
        </p:nvSpPr>
        <p:spPr/>
        <p:txBody>
          <a:bodyPr/>
          <a:lstStyle/>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00150"/>
            <a:ext cx="8534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6615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11700" y="410000"/>
            <a:ext cx="8520600" cy="105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 from Pie-Chart (Demand of Product Analyst Jobs):</a:t>
            </a:r>
            <a:endParaRPr/>
          </a:p>
        </p:txBody>
      </p:sp>
      <p:sp>
        <p:nvSpPr>
          <p:cNvPr id="145" name="Google Shape;145;p22"/>
          <p:cNvSpPr txBox="1">
            <a:spLocks noGrp="1"/>
          </p:cNvSpPr>
          <p:nvPr>
            <p:ph type="body" idx="1"/>
          </p:nvPr>
        </p:nvSpPr>
        <p:spPr>
          <a:xfrm>
            <a:off x="311700" y="1463900"/>
            <a:ext cx="8520600" cy="31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we can see, Pie-Chart is depicting Product Analyst jobs across California, USA.</a:t>
            </a:r>
            <a:endParaRPr/>
          </a:p>
          <a:p>
            <a:pPr marL="0" lvl="0" indent="0" algn="l" rtl="0">
              <a:spcBef>
                <a:spcPts val="1600"/>
              </a:spcBef>
              <a:spcAft>
                <a:spcPts val="0"/>
              </a:spcAft>
              <a:buNone/>
            </a:pPr>
            <a:r>
              <a:rPr lang="en"/>
              <a:t>It has been plotted considering 6 cities in California namely Santa Clara-Cupertino, Santa Clara, San Diego, San Francisco, Los Angeles and  Seal Beach.</a:t>
            </a:r>
            <a:endParaRPr/>
          </a:p>
          <a:p>
            <a:pPr marL="0" lvl="0" indent="0" algn="l" rtl="0">
              <a:spcBef>
                <a:spcPts val="1600"/>
              </a:spcBef>
              <a:spcAft>
                <a:spcPts val="0"/>
              </a:spcAft>
              <a:buNone/>
            </a:pPr>
            <a:r>
              <a:rPr lang="en"/>
              <a:t>Los Angeles and San Francisco have the highest demand of Product Analyst jobs in California (23.8%) followed by San Diego with 22.6% jobs in California.</a:t>
            </a:r>
            <a:endParaRPr/>
          </a:p>
          <a:p>
            <a:pPr marL="0" lvl="0" indent="0" algn="l" rtl="0">
              <a:spcBef>
                <a:spcPts val="1600"/>
              </a:spcBef>
              <a:spcAft>
                <a:spcPts val="1600"/>
              </a:spcAft>
              <a:buNone/>
            </a:pPr>
            <a:r>
              <a:rPr lang="en"/>
              <a:t>Santa Clara follows Santa Clara Cupertino with marginal difference of 2.4% demand difference.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Text Mining (Title) :</a:t>
            </a:r>
            <a:endParaRPr/>
          </a:p>
        </p:txBody>
      </p:sp>
      <p:sp>
        <p:nvSpPr>
          <p:cNvPr id="151" name="Google Shape;151;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2" name="Google Shape;152;p23"/>
          <p:cNvPicPr preferRelativeResize="0"/>
          <p:nvPr/>
        </p:nvPicPr>
        <p:blipFill>
          <a:blip r:embed="rId3">
            <a:alphaModFix/>
          </a:blip>
          <a:stretch>
            <a:fillRect/>
          </a:stretch>
        </p:blipFill>
        <p:spPr>
          <a:xfrm>
            <a:off x="-413500" y="1162725"/>
            <a:ext cx="8587750" cy="333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Text Mining Plot:</a:t>
            </a:r>
            <a:endParaRPr lang="en-GB" dirty="0"/>
          </a:p>
        </p:txBody>
      </p:sp>
      <p:sp>
        <p:nvSpPr>
          <p:cNvPr id="3" name="Text Placeholder 2"/>
          <p:cNvSpPr>
            <a:spLocks noGrp="1"/>
          </p:cNvSpPr>
          <p:nvPr>
            <p:ph type="body" idx="1"/>
          </p:nvPr>
        </p:nvSpPr>
        <p:spPr/>
        <p:txBody>
          <a:bodyPr/>
          <a:lstStyle/>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00150"/>
            <a:ext cx="8534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3879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 from Text Mining plot (Title):</a:t>
            </a:r>
            <a:endParaRPr/>
          </a:p>
        </p:txBody>
      </p:sp>
      <p:sp>
        <p:nvSpPr>
          <p:cNvPr id="158" name="Google Shape;158;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26262"/>
                </a:solidFill>
                <a:highlight>
                  <a:srgbClr val="FFFFFF"/>
                </a:highlight>
                <a:latin typeface="Arial"/>
                <a:ea typeface="Arial"/>
                <a:cs typeface="Arial"/>
                <a:sym typeface="Arial"/>
              </a:rPr>
              <a:t>Text mining</a:t>
            </a:r>
            <a:r>
              <a:rPr lang="en">
                <a:solidFill>
                  <a:srgbClr val="626262"/>
                </a:solidFill>
                <a:highlight>
                  <a:srgbClr val="FFFFFF"/>
                </a:highlight>
                <a:latin typeface="Arial"/>
                <a:ea typeface="Arial"/>
                <a:cs typeface="Arial"/>
                <a:sym typeface="Arial"/>
              </a:rPr>
              <a:t>, also referred to as </a:t>
            </a:r>
            <a:r>
              <a:rPr lang="en" b="1">
                <a:solidFill>
                  <a:srgbClr val="626262"/>
                </a:solidFill>
                <a:highlight>
                  <a:srgbClr val="FFFFFF"/>
                </a:highlight>
                <a:latin typeface="Arial"/>
                <a:ea typeface="Arial"/>
                <a:cs typeface="Arial"/>
                <a:sym typeface="Arial"/>
              </a:rPr>
              <a:t>text</a:t>
            </a:r>
            <a:r>
              <a:rPr lang="en">
                <a:solidFill>
                  <a:srgbClr val="626262"/>
                </a:solidFill>
                <a:highlight>
                  <a:srgbClr val="FFFFFF"/>
                </a:highlight>
                <a:latin typeface="Arial"/>
                <a:ea typeface="Arial"/>
                <a:cs typeface="Arial"/>
                <a:sym typeface="Arial"/>
              </a:rPr>
              <a:t> data </a:t>
            </a:r>
            <a:r>
              <a:rPr lang="en" b="1">
                <a:solidFill>
                  <a:srgbClr val="626262"/>
                </a:solidFill>
                <a:highlight>
                  <a:srgbClr val="FFFFFF"/>
                </a:highlight>
                <a:latin typeface="Arial"/>
                <a:ea typeface="Arial"/>
                <a:cs typeface="Arial"/>
                <a:sym typeface="Arial"/>
              </a:rPr>
              <a:t>mining</a:t>
            </a:r>
            <a:r>
              <a:rPr lang="en">
                <a:solidFill>
                  <a:srgbClr val="626262"/>
                </a:solidFill>
                <a:highlight>
                  <a:srgbClr val="FFFFFF"/>
                </a:highlight>
                <a:latin typeface="Arial"/>
                <a:ea typeface="Arial"/>
                <a:cs typeface="Arial"/>
                <a:sym typeface="Arial"/>
              </a:rPr>
              <a:t>, roughly equivalent to </a:t>
            </a:r>
            <a:r>
              <a:rPr lang="en" b="1">
                <a:solidFill>
                  <a:srgbClr val="626262"/>
                </a:solidFill>
                <a:highlight>
                  <a:srgbClr val="FFFFFF"/>
                </a:highlight>
                <a:latin typeface="Arial"/>
                <a:ea typeface="Arial"/>
                <a:cs typeface="Arial"/>
                <a:sym typeface="Arial"/>
              </a:rPr>
              <a:t>text</a:t>
            </a:r>
            <a:r>
              <a:rPr lang="en">
                <a:solidFill>
                  <a:srgbClr val="626262"/>
                </a:solidFill>
                <a:highlight>
                  <a:srgbClr val="FFFFFF"/>
                </a:highlight>
                <a:latin typeface="Arial"/>
                <a:ea typeface="Arial"/>
                <a:cs typeface="Arial"/>
                <a:sym typeface="Arial"/>
              </a:rPr>
              <a:t> analytics, is the process of deriving high-quality information from </a:t>
            </a:r>
            <a:r>
              <a:rPr lang="en" b="1">
                <a:solidFill>
                  <a:srgbClr val="626262"/>
                </a:solidFill>
                <a:highlight>
                  <a:srgbClr val="FFFFFF"/>
                </a:highlight>
                <a:latin typeface="Arial"/>
                <a:ea typeface="Arial"/>
                <a:cs typeface="Arial"/>
                <a:sym typeface="Arial"/>
              </a:rPr>
              <a:t>text</a:t>
            </a:r>
            <a:r>
              <a:rPr lang="en">
                <a:solidFill>
                  <a:srgbClr val="626262"/>
                </a:solidFill>
                <a:highlight>
                  <a:srgbClr val="FFFFFF"/>
                </a:highlight>
                <a:latin typeface="Arial"/>
                <a:ea typeface="Arial"/>
                <a:cs typeface="Arial"/>
                <a:sym typeface="Arial"/>
              </a:rPr>
              <a:t>.The overarching goal is, essentially, to turn </a:t>
            </a:r>
            <a:r>
              <a:rPr lang="en" b="1">
                <a:solidFill>
                  <a:srgbClr val="626262"/>
                </a:solidFill>
                <a:highlight>
                  <a:srgbClr val="FFFFFF"/>
                </a:highlight>
                <a:latin typeface="Arial"/>
                <a:ea typeface="Arial"/>
                <a:cs typeface="Arial"/>
                <a:sym typeface="Arial"/>
              </a:rPr>
              <a:t>text</a:t>
            </a:r>
            <a:r>
              <a:rPr lang="en">
                <a:solidFill>
                  <a:srgbClr val="626262"/>
                </a:solidFill>
                <a:highlight>
                  <a:srgbClr val="FFFFFF"/>
                </a:highlight>
                <a:latin typeface="Arial"/>
                <a:ea typeface="Arial"/>
                <a:cs typeface="Arial"/>
                <a:sym typeface="Arial"/>
              </a:rPr>
              <a:t> into data for analysis, via application of natural language processing (NLP) and analytical methods.</a:t>
            </a:r>
            <a:endParaRPr>
              <a:solidFill>
                <a:srgbClr val="626262"/>
              </a:solidFill>
              <a:highlight>
                <a:srgbClr val="FFFFFF"/>
              </a:highlight>
              <a:latin typeface="Arial"/>
              <a:ea typeface="Arial"/>
              <a:cs typeface="Arial"/>
              <a:sym typeface="Arial"/>
            </a:endParaRPr>
          </a:p>
          <a:p>
            <a:pPr marL="0" lvl="0" indent="0" algn="l" rtl="0">
              <a:spcBef>
                <a:spcPts val="1600"/>
              </a:spcBef>
              <a:spcAft>
                <a:spcPts val="0"/>
              </a:spcAft>
              <a:buNone/>
            </a:pPr>
            <a:r>
              <a:rPr lang="en">
                <a:solidFill>
                  <a:srgbClr val="626262"/>
                </a:solidFill>
                <a:latin typeface="Arial"/>
                <a:ea typeface="Arial"/>
                <a:cs typeface="Arial"/>
                <a:sym typeface="Arial"/>
              </a:rPr>
              <a:t>Text Mining plot describes the density of jobs for a particular title in USA.</a:t>
            </a:r>
            <a:endParaRPr>
              <a:solidFill>
                <a:srgbClr val="626262"/>
              </a:solidFill>
              <a:latin typeface="Arial"/>
              <a:ea typeface="Arial"/>
              <a:cs typeface="Arial"/>
              <a:sym typeface="Arial"/>
            </a:endParaRPr>
          </a:p>
          <a:p>
            <a:pPr marL="0" lvl="0" indent="0" algn="l" rtl="0">
              <a:spcBef>
                <a:spcPts val="1600"/>
              </a:spcBef>
              <a:spcAft>
                <a:spcPts val="0"/>
              </a:spcAft>
              <a:buNone/>
            </a:pPr>
            <a:r>
              <a:rPr lang="en">
                <a:solidFill>
                  <a:srgbClr val="626262"/>
                </a:solidFill>
                <a:latin typeface="Arial"/>
                <a:ea typeface="Arial"/>
                <a:cs typeface="Arial"/>
                <a:sym typeface="Arial"/>
              </a:rPr>
              <a:t>As we can see from the plot of Text Mining, it is evident that job titles which are predominant in USA are that of Product Analyst, Manager, Marketing Management, Senior Data Analyst.</a:t>
            </a:r>
            <a:endParaRPr>
              <a:solidFill>
                <a:srgbClr val="626262"/>
              </a:solidFill>
              <a:latin typeface="Arial"/>
              <a:ea typeface="Arial"/>
              <a:cs typeface="Arial"/>
              <a:sym typeface="Arial"/>
            </a:endParaRPr>
          </a:p>
          <a:p>
            <a:pPr marL="0" lvl="0" indent="0" algn="l" rtl="0">
              <a:spcBef>
                <a:spcPts val="1600"/>
              </a:spcBef>
              <a:spcAft>
                <a:spcPts val="1600"/>
              </a:spcAft>
              <a:buNone/>
            </a:pPr>
            <a:endParaRPr>
              <a:solidFill>
                <a:srgbClr val="62626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a:t>
            </a:r>
            <a:endParaRPr/>
          </a:p>
        </p:txBody>
      </p:sp>
      <p:sp>
        <p:nvSpPr>
          <p:cNvPr id="164" name="Google Shape;164;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5" name="Google Shape;165;p25"/>
          <p:cNvPicPr preferRelativeResize="0"/>
          <p:nvPr/>
        </p:nvPicPr>
        <p:blipFill>
          <a:blip r:embed="rId3">
            <a:alphaModFix/>
          </a:blip>
          <a:stretch>
            <a:fillRect/>
          </a:stretch>
        </p:blipFill>
        <p:spPr>
          <a:xfrm>
            <a:off x="311700" y="1168375"/>
            <a:ext cx="8520601" cy="3400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Web Scraping ?</a:t>
            </a:r>
            <a:endParaRPr/>
          </a:p>
        </p:txBody>
      </p:sp>
      <p:sp>
        <p:nvSpPr>
          <p:cNvPr id="92" name="Google Shape;92;p14"/>
          <p:cNvSpPr txBox="1">
            <a:spLocks noGrp="1"/>
          </p:cNvSpPr>
          <p:nvPr>
            <p:ph type="body" idx="1"/>
          </p:nvPr>
        </p:nvSpPr>
        <p:spPr>
          <a:xfrm>
            <a:off x="311700" y="1017800"/>
            <a:ext cx="8520600" cy="3687300"/>
          </a:xfrm>
          <a:prstGeom prst="rect">
            <a:avLst/>
          </a:prstGeom>
        </p:spPr>
        <p:txBody>
          <a:bodyPr spcFirstLastPara="1" wrap="square" lIns="91425" tIns="91425" rIns="91425" bIns="91425" anchor="t" anchorCtr="0">
            <a:noAutofit/>
          </a:bodyPr>
          <a:lstStyle/>
          <a:p>
            <a:pPr marL="457200" lvl="0" indent="-342900" algn="l" rtl="0">
              <a:lnSpc>
                <a:spcPct val="113333"/>
              </a:lnSpc>
              <a:spcBef>
                <a:spcPts val="0"/>
              </a:spcBef>
              <a:spcAft>
                <a:spcPts val="0"/>
              </a:spcAft>
              <a:buClr>
                <a:srgbClr val="161922"/>
              </a:buClr>
              <a:buSzPts val="1800"/>
              <a:buFont typeface="Arial"/>
              <a:buAutoNum type="arabicPeriod"/>
            </a:pPr>
            <a:r>
              <a:rPr lang="en" b="1">
                <a:solidFill>
                  <a:srgbClr val="161922"/>
                </a:solidFill>
                <a:latin typeface="Arial"/>
                <a:ea typeface="Arial"/>
                <a:cs typeface="Arial"/>
                <a:sym typeface="Arial"/>
              </a:rPr>
              <a:t>Indispensable for analysts</a:t>
            </a:r>
            <a:endParaRPr b="1">
              <a:solidFill>
                <a:srgbClr val="161922"/>
              </a:solidFill>
              <a:latin typeface="Arial"/>
              <a:ea typeface="Arial"/>
              <a:cs typeface="Arial"/>
              <a:sym typeface="Arial"/>
            </a:endParaRPr>
          </a:p>
          <a:p>
            <a:pPr marL="0" lvl="0" indent="0" algn="l" rtl="0">
              <a:spcBef>
                <a:spcPts val="1100"/>
              </a:spcBef>
              <a:spcAft>
                <a:spcPts val="0"/>
              </a:spcAft>
              <a:buClr>
                <a:srgbClr val="000000"/>
              </a:buClr>
              <a:buSzPts val="1100"/>
              <a:buFont typeface="Arial"/>
              <a:buNone/>
            </a:pPr>
            <a:r>
              <a:rPr lang="en" sz="1350">
                <a:solidFill>
                  <a:srgbClr val="626262"/>
                </a:solidFill>
                <a:latin typeface="Arial"/>
                <a:ea typeface="Arial"/>
                <a:cs typeface="Arial"/>
                <a:sym typeface="Arial"/>
              </a:rPr>
              <a:t>If you need to analyze some trend, such as which product is more popular among which age group or which gender prefers what beauty products, you can get a web scraping service provider to help you obtain data that will help you conduct such an analysis, by gathering the data. This will not only help you analyze data and make good decisions, it will also help you gain valuable business insights, which will help you in the long run.</a:t>
            </a:r>
            <a:endParaRPr sz="1350">
              <a:solidFill>
                <a:srgbClr val="626262"/>
              </a:solidFill>
              <a:latin typeface="Arial"/>
              <a:ea typeface="Arial"/>
              <a:cs typeface="Arial"/>
              <a:sym typeface="Arial"/>
            </a:endParaRPr>
          </a:p>
          <a:p>
            <a:pPr marL="0" lvl="0" indent="0" algn="l" rtl="0">
              <a:lnSpc>
                <a:spcPct val="113333"/>
              </a:lnSpc>
              <a:spcBef>
                <a:spcPts val="1100"/>
              </a:spcBef>
              <a:spcAft>
                <a:spcPts val="0"/>
              </a:spcAft>
              <a:buClr>
                <a:srgbClr val="000000"/>
              </a:buClr>
              <a:buSzPts val="1100"/>
              <a:buFont typeface="Arial"/>
              <a:buNone/>
            </a:pPr>
            <a:r>
              <a:rPr lang="en" sz="2250" b="1">
                <a:solidFill>
                  <a:srgbClr val="161922"/>
                </a:solidFill>
                <a:latin typeface="Arial"/>
                <a:ea typeface="Arial"/>
                <a:cs typeface="Arial"/>
                <a:sym typeface="Arial"/>
              </a:rPr>
              <a:t>2. </a:t>
            </a:r>
            <a:r>
              <a:rPr lang="en" b="1">
                <a:solidFill>
                  <a:srgbClr val="161922"/>
                </a:solidFill>
                <a:latin typeface="Arial"/>
                <a:ea typeface="Arial"/>
                <a:cs typeface="Arial"/>
                <a:sym typeface="Arial"/>
              </a:rPr>
              <a:t>Speed</a:t>
            </a:r>
            <a:endParaRPr b="1">
              <a:solidFill>
                <a:srgbClr val="161922"/>
              </a:solidFill>
              <a:latin typeface="Arial"/>
              <a:ea typeface="Arial"/>
              <a:cs typeface="Arial"/>
              <a:sym typeface="Arial"/>
            </a:endParaRPr>
          </a:p>
          <a:p>
            <a:pPr marL="0" lvl="0" indent="0" algn="l" rtl="0">
              <a:spcBef>
                <a:spcPts val="1100"/>
              </a:spcBef>
              <a:spcAft>
                <a:spcPts val="0"/>
              </a:spcAft>
              <a:buClr>
                <a:srgbClr val="000000"/>
              </a:buClr>
              <a:buSzPts val="1100"/>
              <a:buFont typeface="Arial"/>
              <a:buNone/>
            </a:pPr>
            <a:r>
              <a:rPr lang="en" sz="1350">
                <a:solidFill>
                  <a:srgbClr val="626262"/>
                </a:solidFill>
                <a:latin typeface="Arial"/>
                <a:ea typeface="Arial"/>
                <a:cs typeface="Arial"/>
                <a:sym typeface="Arial"/>
              </a:rPr>
              <a:t>In this age, where we need everything fast, be it food or car, it makes no sense to hire someone to manually scrape web-pages. It would be costly, prone to errors and most importantly, would take a ton of time. In fact, the rate at which data is growing, a scraper can scrape as much data in a day, as a man could have in a year. Moreover, there is no need to worry about any fatigue. You can keep the server up and running the scraper all the time.</a:t>
            </a:r>
            <a:endParaRPr sz="1350">
              <a:solidFill>
                <a:srgbClr val="626262"/>
              </a:solidFill>
              <a:latin typeface="Arial"/>
              <a:ea typeface="Arial"/>
              <a:cs typeface="Arial"/>
              <a:sym typeface="Arial"/>
            </a:endParaRPr>
          </a:p>
          <a:p>
            <a:pPr marL="0" lvl="0" indent="0" algn="l" rtl="0">
              <a:spcBef>
                <a:spcPts val="1100"/>
              </a:spcBef>
              <a:spcAft>
                <a:spcPts val="0"/>
              </a:spcAft>
              <a:buClr>
                <a:srgbClr val="000000"/>
              </a:buClr>
              <a:buSzPts val="1100"/>
              <a:buFont typeface="Arial"/>
              <a:buNone/>
            </a:pPr>
            <a:endParaRPr sz="1350">
              <a:solidFill>
                <a:srgbClr val="626262"/>
              </a:solidFill>
              <a:latin typeface="Arial"/>
              <a:ea typeface="Arial"/>
              <a:cs typeface="Arial"/>
              <a:sym typeface="Arial"/>
            </a:endParaRPr>
          </a:p>
          <a:p>
            <a:pPr marL="0" lvl="0" indent="0" algn="l" rtl="0">
              <a:spcBef>
                <a:spcPts val="1100"/>
              </a:spcBef>
              <a:spcAft>
                <a:spcPts val="0"/>
              </a:spcAft>
              <a:buNone/>
            </a:pPr>
            <a:endParaRPr>
              <a:solidFill>
                <a:srgbClr val="000000"/>
              </a:solidFill>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Web Scraping?</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13333"/>
              </a:lnSpc>
              <a:spcBef>
                <a:spcPts val="0"/>
              </a:spcBef>
              <a:spcAft>
                <a:spcPts val="0"/>
              </a:spcAft>
              <a:buClr>
                <a:srgbClr val="000000"/>
              </a:buClr>
              <a:buSzPts val="1100"/>
              <a:buFont typeface="Arial"/>
              <a:buNone/>
            </a:pPr>
            <a:r>
              <a:rPr lang="en" b="1">
                <a:solidFill>
                  <a:srgbClr val="161922"/>
                </a:solidFill>
                <a:latin typeface="Arial"/>
                <a:ea typeface="Arial"/>
                <a:cs typeface="Arial"/>
                <a:sym typeface="Arial"/>
              </a:rPr>
              <a:t>3. Accuracy</a:t>
            </a:r>
            <a:endParaRPr b="1">
              <a:solidFill>
                <a:srgbClr val="161922"/>
              </a:solidFill>
              <a:latin typeface="Arial"/>
              <a:ea typeface="Arial"/>
              <a:cs typeface="Arial"/>
              <a:sym typeface="Arial"/>
            </a:endParaRPr>
          </a:p>
          <a:p>
            <a:pPr marL="0" lvl="0" indent="0" algn="l" rtl="0">
              <a:spcBef>
                <a:spcPts val="1100"/>
              </a:spcBef>
              <a:spcAft>
                <a:spcPts val="0"/>
              </a:spcAft>
              <a:buNone/>
            </a:pPr>
            <a:r>
              <a:rPr lang="en" sz="1350">
                <a:solidFill>
                  <a:srgbClr val="626262"/>
                </a:solidFill>
                <a:latin typeface="Arial"/>
                <a:ea typeface="Arial"/>
                <a:cs typeface="Arial"/>
                <a:sym typeface="Arial"/>
              </a:rPr>
              <a:t>In case of web scraping, data is the product that you gain, using a service. This is the data, that you will leverage, to grow your business. In case the data contains errors, you will be facing the wrath of dirty data. However, today if you are using a good web scraping service, you can count on accuracy levels, that even your best employee can’t guarantee.</a:t>
            </a:r>
            <a:endParaRPr sz="1350">
              <a:solidFill>
                <a:srgbClr val="626262"/>
              </a:solidFill>
              <a:latin typeface="Arial"/>
              <a:ea typeface="Arial"/>
              <a:cs typeface="Arial"/>
              <a:sym typeface="Arial"/>
            </a:endParaRPr>
          </a:p>
          <a:p>
            <a:pPr marL="0" lvl="0" indent="0" algn="l" rtl="0">
              <a:lnSpc>
                <a:spcPct val="113333"/>
              </a:lnSpc>
              <a:spcBef>
                <a:spcPts val="1100"/>
              </a:spcBef>
              <a:spcAft>
                <a:spcPts val="0"/>
              </a:spcAft>
              <a:buNone/>
            </a:pPr>
            <a:r>
              <a:rPr lang="en" b="1">
                <a:solidFill>
                  <a:srgbClr val="161922"/>
                </a:solidFill>
                <a:latin typeface="Arial"/>
                <a:ea typeface="Arial"/>
                <a:cs typeface="Arial"/>
                <a:sym typeface="Arial"/>
              </a:rPr>
              <a:t>4. Tracking latest trends</a:t>
            </a:r>
            <a:endParaRPr b="1">
              <a:solidFill>
                <a:srgbClr val="161922"/>
              </a:solidFill>
              <a:latin typeface="Arial"/>
              <a:ea typeface="Arial"/>
              <a:cs typeface="Arial"/>
              <a:sym typeface="Arial"/>
            </a:endParaRPr>
          </a:p>
          <a:p>
            <a:pPr marL="0" lvl="0" indent="0" algn="l" rtl="0">
              <a:spcBef>
                <a:spcPts val="1100"/>
              </a:spcBef>
              <a:spcAft>
                <a:spcPts val="0"/>
              </a:spcAft>
              <a:buNone/>
            </a:pPr>
            <a:r>
              <a:rPr lang="en" sz="1350">
                <a:solidFill>
                  <a:srgbClr val="626262"/>
                </a:solidFill>
                <a:latin typeface="Arial"/>
                <a:ea typeface="Arial"/>
                <a:cs typeface="Arial"/>
                <a:sym typeface="Arial"/>
              </a:rPr>
              <a:t>Dealing with communication or media? For the most part, you need to have men on the ground, but then, you can’t have men EVERYWHERE! That’s where data scraping comes in and serves as a “story gatherer” for you, getting you what’s hot and happening in the various circles in the industry, and what people are talking about.</a:t>
            </a:r>
            <a:endParaRPr sz="1350">
              <a:solidFill>
                <a:srgbClr val="626262"/>
              </a:solidFill>
              <a:latin typeface="Arial"/>
              <a:ea typeface="Arial"/>
              <a:cs typeface="Arial"/>
              <a:sym typeface="Arial"/>
            </a:endParaRPr>
          </a:p>
          <a:p>
            <a:pPr marL="0" lvl="0" indent="0" algn="l" rtl="0">
              <a:spcBef>
                <a:spcPts val="1100"/>
              </a:spcBef>
              <a:spcAft>
                <a:spcPts val="1100"/>
              </a:spcAft>
              <a:buClr>
                <a:srgbClr val="000000"/>
              </a:buClr>
              <a:buSzPts val="1100"/>
              <a:buFont typeface="Arial"/>
              <a:buNone/>
            </a:pPr>
            <a:endParaRPr sz="1350">
              <a:solidFill>
                <a:srgbClr val="62626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an API?</a:t>
            </a:r>
            <a:endParaRPr/>
          </a:p>
        </p:txBody>
      </p:sp>
      <p:sp>
        <p:nvSpPr>
          <p:cNvPr id="104" name="Google Shape;104;p16"/>
          <p:cNvSpPr txBox="1">
            <a:spLocks noGrp="1"/>
          </p:cNvSpPr>
          <p:nvPr>
            <p:ph type="body" idx="1"/>
          </p:nvPr>
        </p:nvSpPr>
        <p:spPr>
          <a:xfrm>
            <a:off x="311700" y="1017800"/>
            <a:ext cx="8520600" cy="378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b="1">
                <a:solidFill>
                  <a:srgbClr val="626262"/>
                </a:solidFill>
                <a:highlight>
                  <a:srgbClr val="FFFFFF"/>
                </a:highlight>
                <a:latin typeface="Arial"/>
                <a:ea typeface="Arial"/>
                <a:cs typeface="Arial"/>
                <a:sym typeface="Arial"/>
              </a:rPr>
              <a:t>API</a:t>
            </a:r>
            <a:r>
              <a:rPr lang="en" sz="1350">
                <a:solidFill>
                  <a:srgbClr val="626262"/>
                </a:solidFill>
                <a:highlight>
                  <a:srgbClr val="FFFFFF"/>
                </a:highlight>
                <a:latin typeface="Arial"/>
                <a:ea typeface="Arial"/>
                <a:cs typeface="Arial"/>
                <a:sym typeface="Arial"/>
              </a:rPr>
              <a:t> stands for Application Programming Interface, i.e. </a:t>
            </a:r>
            <a:r>
              <a:rPr lang="en" sz="1350" b="1">
                <a:solidFill>
                  <a:srgbClr val="626262"/>
                </a:solidFill>
                <a:highlight>
                  <a:srgbClr val="FFFFFF"/>
                </a:highlight>
                <a:latin typeface="Arial"/>
                <a:ea typeface="Arial"/>
                <a:cs typeface="Arial"/>
                <a:sym typeface="Arial"/>
              </a:rPr>
              <a:t>API</a:t>
            </a:r>
            <a:r>
              <a:rPr lang="en" sz="1350">
                <a:solidFill>
                  <a:srgbClr val="626262"/>
                </a:solidFill>
                <a:highlight>
                  <a:srgbClr val="FFFFFF"/>
                </a:highlight>
                <a:latin typeface="Arial"/>
                <a:ea typeface="Arial"/>
                <a:cs typeface="Arial"/>
                <a:sym typeface="Arial"/>
              </a:rPr>
              <a:t> is the way for an application to interact with certain system/application/library/etc. For </a:t>
            </a:r>
            <a:r>
              <a:rPr lang="en" sz="1350" b="1">
                <a:solidFill>
                  <a:srgbClr val="626262"/>
                </a:solidFill>
                <a:highlight>
                  <a:srgbClr val="FFFFFF"/>
                </a:highlight>
                <a:latin typeface="Arial"/>
                <a:ea typeface="Arial"/>
                <a:cs typeface="Arial"/>
                <a:sym typeface="Arial"/>
              </a:rPr>
              <a:t>example</a:t>
            </a:r>
            <a:r>
              <a:rPr lang="en" sz="1350">
                <a:solidFill>
                  <a:srgbClr val="626262"/>
                </a:solidFill>
                <a:highlight>
                  <a:srgbClr val="FFFFFF"/>
                </a:highlight>
                <a:latin typeface="Arial"/>
                <a:ea typeface="Arial"/>
                <a:cs typeface="Arial"/>
                <a:sym typeface="Arial"/>
              </a:rPr>
              <a:t>, there are </a:t>
            </a:r>
            <a:r>
              <a:rPr lang="en" sz="1350" b="1">
                <a:solidFill>
                  <a:srgbClr val="626262"/>
                </a:solidFill>
                <a:highlight>
                  <a:srgbClr val="FFFFFF"/>
                </a:highlight>
                <a:latin typeface="Arial"/>
                <a:ea typeface="Arial"/>
                <a:cs typeface="Arial"/>
                <a:sym typeface="Arial"/>
              </a:rPr>
              <a:t>API's</a:t>
            </a:r>
            <a:r>
              <a:rPr lang="en" sz="1350">
                <a:solidFill>
                  <a:srgbClr val="626262"/>
                </a:solidFill>
                <a:highlight>
                  <a:srgbClr val="FFFFFF"/>
                </a:highlight>
                <a:latin typeface="Arial"/>
                <a:ea typeface="Arial"/>
                <a:cs typeface="Arial"/>
                <a:sym typeface="Arial"/>
              </a:rPr>
              <a:t> for OS (WinAPI), </a:t>
            </a:r>
            <a:r>
              <a:rPr lang="en" sz="1350" b="1">
                <a:solidFill>
                  <a:srgbClr val="626262"/>
                </a:solidFill>
                <a:highlight>
                  <a:srgbClr val="FFFFFF"/>
                </a:highlight>
                <a:latin typeface="Arial"/>
                <a:ea typeface="Arial"/>
                <a:cs typeface="Arial"/>
                <a:sym typeface="Arial"/>
              </a:rPr>
              <a:t>API's</a:t>
            </a:r>
            <a:r>
              <a:rPr lang="en" sz="1350">
                <a:solidFill>
                  <a:srgbClr val="626262"/>
                </a:solidFill>
                <a:highlight>
                  <a:srgbClr val="FFFFFF"/>
                </a:highlight>
                <a:latin typeface="Arial"/>
                <a:ea typeface="Arial"/>
                <a:cs typeface="Arial"/>
                <a:sym typeface="Arial"/>
              </a:rPr>
              <a:t> for other applications (like databases) and for specific libraries (for </a:t>
            </a:r>
            <a:r>
              <a:rPr lang="en" sz="1350" b="1">
                <a:solidFill>
                  <a:srgbClr val="626262"/>
                </a:solidFill>
                <a:highlight>
                  <a:srgbClr val="FFFFFF"/>
                </a:highlight>
                <a:latin typeface="Arial"/>
                <a:ea typeface="Arial"/>
                <a:cs typeface="Arial"/>
                <a:sym typeface="Arial"/>
              </a:rPr>
              <a:t>example</a:t>
            </a:r>
            <a:r>
              <a:rPr lang="en" sz="1350">
                <a:solidFill>
                  <a:srgbClr val="626262"/>
                </a:solidFill>
                <a:highlight>
                  <a:srgbClr val="FFFFFF"/>
                </a:highlight>
                <a:latin typeface="Arial"/>
                <a:ea typeface="Arial"/>
                <a:cs typeface="Arial"/>
                <a:sym typeface="Arial"/>
              </a:rPr>
              <a:t>, image processing), etc</a:t>
            </a:r>
            <a:endParaRPr sz="1350">
              <a:solidFill>
                <a:srgbClr val="626262"/>
              </a:solidFill>
              <a:highlight>
                <a:srgbClr val="FFFFFF"/>
              </a:highlight>
              <a:latin typeface="Arial"/>
              <a:ea typeface="Arial"/>
              <a:cs typeface="Arial"/>
              <a:sym typeface="Arial"/>
            </a:endParaRPr>
          </a:p>
          <a:p>
            <a:pPr marL="0" lvl="0" indent="0" algn="l" rtl="0">
              <a:spcBef>
                <a:spcPts val="1600"/>
              </a:spcBef>
              <a:spcAft>
                <a:spcPts val="0"/>
              </a:spcAft>
              <a:buNone/>
            </a:pPr>
            <a:r>
              <a:rPr lang="en" sz="1350">
                <a:solidFill>
                  <a:srgbClr val="626262"/>
                </a:solidFill>
                <a:highlight>
                  <a:srgbClr val="FFFFFF"/>
                </a:highlight>
                <a:latin typeface="Arial"/>
                <a:ea typeface="Arial"/>
                <a:cs typeface="Arial"/>
                <a:sym typeface="Arial"/>
              </a:rPr>
              <a:t>An application program </a:t>
            </a:r>
            <a:r>
              <a:rPr lang="en" sz="1350" b="1">
                <a:solidFill>
                  <a:srgbClr val="626262"/>
                </a:solidFill>
                <a:highlight>
                  <a:srgbClr val="FFFFFF"/>
                </a:highlight>
                <a:latin typeface="Arial"/>
                <a:ea typeface="Arial"/>
                <a:cs typeface="Arial"/>
                <a:sym typeface="Arial"/>
              </a:rPr>
              <a:t>interface</a:t>
            </a:r>
            <a:r>
              <a:rPr lang="en" sz="1350">
                <a:solidFill>
                  <a:srgbClr val="626262"/>
                </a:solidFill>
                <a:highlight>
                  <a:srgbClr val="FFFFFF"/>
                </a:highlight>
                <a:latin typeface="Arial"/>
                <a:ea typeface="Arial"/>
                <a:cs typeface="Arial"/>
                <a:sym typeface="Arial"/>
              </a:rPr>
              <a:t> (API) is a set of routines, protocols, and tools for building software </a:t>
            </a:r>
            <a:r>
              <a:rPr lang="en" sz="1350" b="1">
                <a:solidFill>
                  <a:srgbClr val="626262"/>
                </a:solidFill>
                <a:highlight>
                  <a:srgbClr val="FFFFFF"/>
                </a:highlight>
                <a:latin typeface="Arial"/>
                <a:ea typeface="Arial"/>
                <a:cs typeface="Arial"/>
                <a:sym typeface="Arial"/>
              </a:rPr>
              <a:t>applications</a:t>
            </a:r>
            <a:r>
              <a:rPr lang="en" sz="1350">
                <a:solidFill>
                  <a:srgbClr val="626262"/>
                </a:solidFill>
                <a:highlight>
                  <a:srgbClr val="FFFFFF"/>
                </a:highlight>
                <a:latin typeface="Arial"/>
                <a:ea typeface="Arial"/>
                <a:cs typeface="Arial"/>
                <a:sym typeface="Arial"/>
              </a:rPr>
              <a:t>. Basically, an API specifies how software components should interact. Additionally, APIs are used when programming graphical user </a:t>
            </a:r>
            <a:r>
              <a:rPr lang="en" sz="1350" b="1">
                <a:solidFill>
                  <a:srgbClr val="626262"/>
                </a:solidFill>
                <a:highlight>
                  <a:srgbClr val="FFFFFF"/>
                </a:highlight>
                <a:latin typeface="Arial"/>
                <a:ea typeface="Arial"/>
                <a:cs typeface="Arial"/>
                <a:sym typeface="Arial"/>
              </a:rPr>
              <a:t>interface</a:t>
            </a:r>
            <a:r>
              <a:rPr lang="en" sz="1350">
                <a:solidFill>
                  <a:srgbClr val="626262"/>
                </a:solidFill>
                <a:highlight>
                  <a:srgbClr val="FFFFFF"/>
                </a:highlight>
                <a:latin typeface="Arial"/>
                <a:ea typeface="Arial"/>
                <a:cs typeface="Arial"/>
                <a:sym typeface="Arial"/>
              </a:rPr>
              <a:t> (GUI) components.</a:t>
            </a:r>
            <a:endParaRPr sz="1350">
              <a:solidFill>
                <a:srgbClr val="626262"/>
              </a:solidFill>
              <a:highlight>
                <a:srgbClr val="FFFFFF"/>
              </a:highlight>
              <a:latin typeface="Arial"/>
              <a:ea typeface="Arial"/>
              <a:cs typeface="Arial"/>
              <a:sym typeface="Arial"/>
            </a:endParaRPr>
          </a:p>
          <a:p>
            <a:pPr marL="0" lvl="0" indent="0" algn="l" rtl="0">
              <a:spcBef>
                <a:spcPts val="1600"/>
              </a:spcBef>
              <a:spcAft>
                <a:spcPts val="0"/>
              </a:spcAft>
              <a:buNone/>
            </a:pPr>
            <a:r>
              <a:rPr lang="en" sz="1350">
                <a:solidFill>
                  <a:srgbClr val="626262"/>
                </a:solidFill>
                <a:highlight>
                  <a:srgbClr val="FFFFFF"/>
                </a:highlight>
                <a:latin typeface="Arial"/>
                <a:ea typeface="Arial"/>
                <a:cs typeface="Arial"/>
                <a:sym typeface="Arial"/>
              </a:rPr>
              <a:t>An application programming interface </a:t>
            </a:r>
            <a:r>
              <a:rPr lang="en" sz="1350" b="1">
                <a:solidFill>
                  <a:srgbClr val="626262"/>
                </a:solidFill>
                <a:highlight>
                  <a:srgbClr val="FFFFFF"/>
                </a:highlight>
                <a:latin typeface="Arial"/>
                <a:ea typeface="Arial"/>
                <a:cs typeface="Arial"/>
                <a:sym typeface="Arial"/>
              </a:rPr>
              <a:t>key</a:t>
            </a:r>
            <a:r>
              <a:rPr lang="en" sz="1350">
                <a:solidFill>
                  <a:srgbClr val="626262"/>
                </a:solidFill>
                <a:highlight>
                  <a:srgbClr val="FFFFFF"/>
                </a:highlight>
                <a:latin typeface="Arial"/>
                <a:ea typeface="Arial"/>
                <a:cs typeface="Arial"/>
                <a:sym typeface="Arial"/>
              </a:rPr>
              <a:t> (</a:t>
            </a:r>
            <a:r>
              <a:rPr lang="en" sz="1350" b="1">
                <a:solidFill>
                  <a:srgbClr val="626262"/>
                </a:solidFill>
                <a:highlight>
                  <a:srgbClr val="FFFFFF"/>
                </a:highlight>
                <a:latin typeface="Arial"/>
                <a:ea typeface="Arial"/>
                <a:cs typeface="Arial"/>
                <a:sym typeface="Arial"/>
              </a:rPr>
              <a:t>API key</a:t>
            </a:r>
            <a:r>
              <a:rPr lang="en" sz="1350">
                <a:solidFill>
                  <a:srgbClr val="626262"/>
                </a:solidFill>
                <a:highlight>
                  <a:srgbClr val="FFFFFF"/>
                </a:highlight>
                <a:latin typeface="Arial"/>
                <a:ea typeface="Arial"/>
                <a:cs typeface="Arial"/>
                <a:sym typeface="Arial"/>
              </a:rPr>
              <a:t>) is a code passed in by computer programs calling an application programming interface (</a:t>
            </a:r>
            <a:r>
              <a:rPr lang="en" sz="1350" b="1">
                <a:solidFill>
                  <a:srgbClr val="626262"/>
                </a:solidFill>
                <a:highlight>
                  <a:srgbClr val="FFFFFF"/>
                </a:highlight>
                <a:latin typeface="Arial"/>
                <a:ea typeface="Arial"/>
                <a:cs typeface="Arial"/>
                <a:sym typeface="Arial"/>
              </a:rPr>
              <a:t>API</a:t>
            </a:r>
            <a:r>
              <a:rPr lang="en" sz="1350">
                <a:solidFill>
                  <a:srgbClr val="626262"/>
                </a:solidFill>
                <a:highlight>
                  <a:srgbClr val="FFFFFF"/>
                </a:highlight>
                <a:latin typeface="Arial"/>
                <a:ea typeface="Arial"/>
                <a:cs typeface="Arial"/>
                <a:sym typeface="Arial"/>
              </a:rPr>
              <a:t>) to identify the calling program, its developer, or its user to the Web site.</a:t>
            </a:r>
            <a:endParaRPr sz="1350">
              <a:solidFill>
                <a:srgbClr val="626262"/>
              </a:solidFill>
              <a:highlight>
                <a:srgbClr val="FFFFFF"/>
              </a:highlight>
              <a:latin typeface="Arial"/>
              <a:ea typeface="Arial"/>
              <a:cs typeface="Arial"/>
              <a:sym typeface="Arial"/>
            </a:endParaRPr>
          </a:p>
          <a:p>
            <a:pPr marL="0" lvl="0" indent="0" algn="l" rtl="0">
              <a:spcBef>
                <a:spcPts val="1600"/>
              </a:spcBef>
              <a:spcAft>
                <a:spcPts val="1600"/>
              </a:spcAft>
              <a:buNone/>
            </a:pPr>
            <a:r>
              <a:rPr lang="en" sz="1350">
                <a:solidFill>
                  <a:srgbClr val="343838"/>
                </a:solidFill>
                <a:highlight>
                  <a:srgbClr val="FFFFFF"/>
                </a:highlight>
                <a:latin typeface="Arial"/>
                <a:ea typeface="Arial"/>
                <a:cs typeface="Arial"/>
                <a:sym typeface="Arial"/>
              </a:rPr>
              <a:t>When an API endpoint is architecturally the point at which the API-consuming application is essentially decoupled from the service being consumed, it affords the API provider a significant amount of flexibility when it comes to providing its service.</a:t>
            </a:r>
            <a:endParaRPr sz="1350">
              <a:solidFill>
                <a:srgbClr val="626262"/>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 Fetching Jobs in California</a:t>
            </a:r>
            <a:endParaRPr/>
          </a:p>
        </p:txBody>
      </p:sp>
      <p:sp>
        <p:nvSpPr>
          <p:cNvPr id="110" name="Google Shape;110;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1" name="Google Shape;111;p17"/>
          <p:cNvPicPr preferRelativeResize="0"/>
          <p:nvPr/>
        </p:nvPicPr>
        <p:blipFill>
          <a:blip r:embed="rId3">
            <a:alphaModFix/>
          </a:blip>
          <a:stretch>
            <a:fillRect/>
          </a:stretch>
        </p:blipFill>
        <p:spPr>
          <a:xfrm>
            <a:off x="311700" y="1017800"/>
            <a:ext cx="8641799" cy="3756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10000"/>
            <a:ext cx="8520600" cy="9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Integrating Jobs using Counter and storing in DataFrame:</a:t>
            </a:r>
            <a:endParaRPr/>
          </a:p>
        </p:txBody>
      </p:sp>
      <p:sp>
        <p:nvSpPr>
          <p:cNvPr id="117" name="Google Shape;117;p18"/>
          <p:cNvSpPr txBox="1">
            <a:spLocks noGrp="1"/>
          </p:cNvSpPr>
          <p:nvPr>
            <p:ph type="body" idx="1"/>
          </p:nvPr>
        </p:nvSpPr>
        <p:spPr>
          <a:xfrm>
            <a:off x="311700" y="1595450"/>
            <a:ext cx="8520600" cy="2973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8" name="Google Shape;118;p18"/>
          <p:cNvPicPr preferRelativeResize="0"/>
          <p:nvPr/>
        </p:nvPicPr>
        <p:blipFill>
          <a:blip r:embed="rId3">
            <a:alphaModFix/>
          </a:blip>
          <a:stretch>
            <a:fillRect/>
          </a:stretch>
        </p:blipFill>
        <p:spPr>
          <a:xfrm>
            <a:off x="311700" y="1595450"/>
            <a:ext cx="8520600" cy="198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Writing all jobs in an Excel file and reading it:</a:t>
            </a:r>
            <a:endParaRPr/>
          </a:p>
        </p:txBody>
      </p:sp>
      <p:sp>
        <p:nvSpPr>
          <p:cNvPr id="124" name="Google Shape;124;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5" name="Google Shape;125;p19"/>
          <p:cNvPicPr preferRelativeResize="0"/>
          <p:nvPr/>
        </p:nvPicPr>
        <p:blipFill>
          <a:blip r:embed="rId3">
            <a:alphaModFix/>
          </a:blip>
          <a:stretch>
            <a:fillRect/>
          </a:stretch>
        </p:blipFill>
        <p:spPr>
          <a:xfrm>
            <a:off x="311700" y="1229875"/>
            <a:ext cx="8520600" cy="2472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Keywords Extraction:</a:t>
            </a:r>
            <a:endParaRPr/>
          </a:p>
        </p:txBody>
      </p:sp>
      <p:sp>
        <p:nvSpPr>
          <p:cNvPr id="131" name="Google Shape;131;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2" name="Google Shape;132;p20"/>
          <p:cNvPicPr preferRelativeResize="0"/>
          <p:nvPr/>
        </p:nvPicPr>
        <p:blipFill>
          <a:blip r:embed="rId3">
            <a:alphaModFix/>
          </a:blip>
          <a:stretch>
            <a:fillRect/>
          </a:stretch>
        </p:blipFill>
        <p:spPr>
          <a:xfrm>
            <a:off x="311700" y="1252900"/>
            <a:ext cx="8641799" cy="333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Visualization:</a:t>
            </a:r>
            <a:endParaRPr/>
          </a:p>
        </p:txBody>
      </p:sp>
      <p:sp>
        <p:nvSpPr>
          <p:cNvPr id="138" name="Google Shape;138;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9" name="Google Shape;139;p21"/>
          <p:cNvPicPr preferRelativeResize="0"/>
          <p:nvPr/>
        </p:nvPicPr>
        <p:blipFill>
          <a:blip r:embed="rId3">
            <a:alphaModFix/>
          </a:blip>
          <a:stretch>
            <a:fillRect/>
          </a:stretch>
        </p:blipFill>
        <p:spPr>
          <a:xfrm>
            <a:off x="311700" y="1229875"/>
            <a:ext cx="8520600" cy="33390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817</Words>
  <Application>Microsoft Office PowerPoint</Application>
  <PresentationFormat>On-screen Show (16:9)</PresentationFormat>
  <Paragraphs>37</Paragraphs>
  <Slides>15</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Roboto</vt:lpstr>
      <vt:lpstr>Geometric</vt:lpstr>
      <vt:lpstr>Web Scraping with API</vt:lpstr>
      <vt:lpstr>Why Web Scraping ?</vt:lpstr>
      <vt:lpstr>Why Web Scraping?</vt:lpstr>
      <vt:lpstr>What is an API?</vt:lpstr>
      <vt:lpstr>Implementation: Fetching Jobs in California</vt:lpstr>
      <vt:lpstr>Integrating Jobs using Counter and storing in DataFrame:</vt:lpstr>
      <vt:lpstr>Writing all jobs in an Excel file and reading it:</vt:lpstr>
      <vt:lpstr>Keywords Extraction:</vt:lpstr>
      <vt:lpstr>Visualization:</vt:lpstr>
      <vt:lpstr>Code for Pie Chart:</vt:lpstr>
      <vt:lpstr>Finding from Pie-Chart (Demand of Product Analyst Jobs):</vt:lpstr>
      <vt:lpstr>Text Mining (Title) :</vt:lpstr>
      <vt:lpstr>Code for Text Mining Plot:</vt:lpstr>
      <vt:lpstr>Finding from Text Mining plot (Title):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with API</dc:title>
  <cp:lastModifiedBy>Ayushi Shrivastava</cp:lastModifiedBy>
  <cp:revision>2</cp:revision>
  <dcterms:modified xsi:type="dcterms:W3CDTF">2018-12-12T16:50:01Z</dcterms:modified>
</cp:coreProperties>
</file>