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662738" cy="9926638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7663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73487" y="0"/>
            <a:ext cx="2887661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50900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887663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73487" y="9428163"/>
            <a:ext cx="2887661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4399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773487" y="9428163"/>
            <a:ext cx="2887661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sv-S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40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9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199" cy="446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24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33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42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66750" y="4714875"/>
            <a:ext cx="5329238" cy="44672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3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43025" y="2082800"/>
            <a:ext cx="7108825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13782" y="-758030"/>
            <a:ext cx="4525961" cy="830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indent="-28575" algn="l" rtl="0">
              <a:lnSpc>
                <a:spcPct val="104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627063" indent="-55562" algn="l" rtl="0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  <a:defRPr/>
            </a:lvl2pPr>
            <a:lvl3pPr marL="1035050" indent="-107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443038" indent="-1095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8510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3082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7654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2226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6798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Lodrät rubrik och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065713" y="1993899"/>
            <a:ext cx="5251449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834231" y="-8731"/>
            <a:ext cx="5251449" cy="608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indent="-28575" algn="l" rtl="0">
              <a:lnSpc>
                <a:spcPct val="104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627063" indent="-55562" algn="l" rtl="0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  <a:defRPr/>
            </a:lvl2pPr>
            <a:lvl3pPr marL="1035050" indent="-107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443038" indent="-1095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8510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3082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7654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2226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6798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Rubrik och tabel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23862" y="1131887"/>
            <a:ext cx="8305799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indent="-28575" algn="l" rtl="0">
              <a:lnSpc>
                <a:spcPct val="104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627063" indent="-55562" algn="l" rtl="0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  <a:defRPr/>
            </a:lvl2pPr>
            <a:lvl3pPr marL="1035050" indent="-107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443038" indent="-1095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8510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3082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7654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2226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679825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vsnittsrubri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23862" y="1131887"/>
            <a:ext cx="4076699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52962" y="1131887"/>
            <a:ext cx="4076699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4"/>
          <a:srcRect l="33249" t="26140" r="104" b="66232"/>
          <a:stretch/>
        </p:blipFill>
        <p:spPr>
          <a:xfrm>
            <a:off x="0" y="6042025"/>
            <a:ext cx="914082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9100" y="40640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23862" y="1131887"/>
            <a:ext cx="8305799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indent="-28575" algn="l" rtl="0">
              <a:lnSpc>
                <a:spcPct val="104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627063" marR="0" indent="-55562" algn="l" rtl="0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  <a:defRPr/>
            </a:lvl2pPr>
            <a:lvl3pPr marL="1035050" marR="0" indent="-107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443038" marR="0" indent="-1095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851025" marR="0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308225" marR="0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765425" marR="0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222625" marR="0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679825" marR="0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93700" y="6535737"/>
            <a:ext cx="1343024" cy="14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74625" y="6535737"/>
            <a:ext cx="217487" cy="150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pna-program-icc.googlecode.com/svn/wiki/dokument/Integrationsstrateg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cc.vgregion.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cc.vgregion.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grit.vgregion.se/upload/IS%20IT/Medarbetarwebb/Medarbetare/Mallar%20och%20blanketter/Mall%20F%c3%b6rfr%c3%a5gan%20Integrationstj%c3%a4nst.d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cc.vgregion.se/" TargetMode="External"/><Relationship Id="rId4" Type="http://schemas.openxmlformats.org/officeDocument/2006/relationships/hyperlink" Target="http://www.inera.se/TJANSTER--PROJEKT/Tjansteplattform/Tjanstedomaner-och-Tjanstekontrak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cc.vgregion.se" TargetMode="External"/><Relationship Id="rId4" Type="http://schemas.openxmlformats.org/officeDocument/2006/relationships/hyperlink" Target="http://rivta.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75275" y="1745850"/>
            <a:ext cx="8223599" cy="24401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48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sv-SE" sz="4800" b="1" dirty="0">
                <a:solidFill>
                  <a:schemeClr val="lt1"/>
                </a:solidFill>
              </a:rPr>
              <a:t>GR </a:t>
            </a:r>
            <a:r>
              <a:rPr lang="sv-SE" sz="48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integrationsstrategi</a:t>
            </a:r>
          </a:p>
          <a:p>
            <a:endParaRPr lang="sv-SE" sz="4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3400" dirty="0">
                <a:solidFill>
                  <a:schemeClr val="lt1"/>
                </a:solidFill>
              </a:rPr>
              <a:t>Checklista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23565" y="1152206"/>
            <a:ext cx="8670309" cy="3988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sv-SE" sz="1800" dirty="0" smtClean="0">
                <a:solidFill>
                  <a:schemeClr val="dk1"/>
                </a:solidFill>
              </a:rPr>
              <a:t>Inom Västra Götalandsregionen (VGR) </a:t>
            </a:r>
            <a:r>
              <a:rPr lang="sv-SE" sz="1800" dirty="0">
                <a:solidFill>
                  <a:schemeClr val="dk1"/>
                </a:solidFill>
              </a:rPr>
              <a:t>finns en blandning av strukturerade och icke strukturerade integrationslösningar mellan IT-stöd. För att förbättra denna situation och ta bort integrationslösningar som inte följer </a:t>
            </a:r>
            <a:r>
              <a:rPr lang="sv-SE" sz="1800" dirty="0" err="1">
                <a:solidFill>
                  <a:schemeClr val="dk1"/>
                </a:solidFill>
              </a:rPr>
              <a:t>VGRs</a:t>
            </a:r>
            <a:r>
              <a:rPr lang="sv-SE" sz="1800" dirty="0">
                <a:solidFill>
                  <a:schemeClr val="dk1"/>
                </a:solidFill>
              </a:rPr>
              <a:t> </a:t>
            </a:r>
            <a:r>
              <a:rPr lang="sv-SE" sz="1800" dirty="0" err="1">
                <a:solidFill>
                  <a:schemeClr val="dk1"/>
                </a:solidFill>
              </a:rPr>
              <a:t>designprinciper</a:t>
            </a:r>
            <a:r>
              <a:rPr lang="sv-SE" sz="1800" dirty="0">
                <a:solidFill>
                  <a:schemeClr val="dk1"/>
                </a:solidFill>
              </a:rPr>
              <a:t>, har en integrationsstrategi med tillhörande handlingsplan tagits fram. Denna checklista är en del i detta arbete</a:t>
            </a:r>
            <a:r>
              <a:rPr lang="sv-SE" sz="1800" dirty="0" smtClean="0">
                <a:solidFill>
                  <a:schemeClr val="dk1"/>
                </a:solidFill>
              </a:rPr>
              <a:t>.</a:t>
            </a:r>
            <a:br>
              <a:rPr lang="sv-SE" sz="1800" dirty="0" smtClean="0">
                <a:solidFill>
                  <a:schemeClr val="dk1"/>
                </a:solidFill>
              </a:rPr>
            </a:br>
            <a:endParaRPr lang="sv-SE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sv-SE" sz="1800" dirty="0">
                <a:solidFill>
                  <a:schemeClr val="dk1"/>
                </a:solidFill>
              </a:rPr>
              <a:t>Checklistan är en sammanfattning av </a:t>
            </a:r>
            <a:r>
              <a:rPr lang="sv-SE" sz="1800" dirty="0" err="1">
                <a:solidFill>
                  <a:srgbClr val="FF0000"/>
                </a:solidFill>
                <a:hlinkClick r:id="rId3"/>
              </a:rPr>
              <a:t>VGRs</a:t>
            </a:r>
            <a:r>
              <a:rPr lang="sv-SE" sz="1800" dirty="0">
                <a:solidFill>
                  <a:srgbClr val="FF0000"/>
                </a:solidFill>
                <a:hlinkClick r:id="rId3"/>
              </a:rPr>
              <a:t> integrationsstrategi</a:t>
            </a:r>
            <a:r>
              <a:rPr lang="sv-SE" sz="1800" dirty="0">
                <a:solidFill>
                  <a:schemeClr val="dk1"/>
                </a:solidFill>
              </a:rPr>
              <a:t>. För detaljer och en mer omfattande beskrivning så rekommenderas att studera integrationsstrategin i sin helhet.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19100" y="223519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Inledning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-SE" sz="1200" b="1" dirty="0" smtClean="0">
                <a:solidFill>
                  <a:schemeClr val="lt1"/>
                </a:solidFill>
              </a:rPr>
              <a:t>VGR integrationsstrategi - checklista</a:t>
            </a:r>
            <a:endParaRPr lang="sv-SE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30" y="3657601"/>
            <a:ext cx="4816664" cy="2343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19100" y="226325"/>
            <a:ext cx="8305799" cy="582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v-SE" sz="3000" b="1"/>
              <a:t>Börläge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29075" y="808925"/>
            <a:ext cx="8305799" cy="49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 sz="1800" dirty="0">
                <a:solidFill>
                  <a:schemeClr val="dk1"/>
                </a:solidFill>
              </a:rPr>
              <a:t>Västra Götalands regionala tjänsteplattform är konsoliderad enligt standards och samtliga nationellt och regionalt publicerade IT-tjänster är tillgängliggjorda</a:t>
            </a:r>
            <a:r>
              <a:rPr lang="sv-SE" sz="1800" dirty="0" smtClean="0">
                <a:solidFill>
                  <a:schemeClr val="dk1"/>
                </a:solidFill>
              </a:rPr>
              <a:t>.</a:t>
            </a:r>
          </a:p>
          <a:p>
            <a:pPr marL="114300" lvl="0" indent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None/>
            </a:pPr>
            <a:endParaRPr lang="sv-SE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 sz="1800" dirty="0">
                <a:solidFill>
                  <a:schemeClr val="dk1"/>
                </a:solidFill>
              </a:rPr>
              <a:t>IT-stödens information är lättillgänglig för brukare/nyttjare.</a:t>
            </a:r>
          </a:p>
          <a:p>
            <a:endParaRPr lang="sv-SE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 sz="1800" dirty="0">
                <a:solidFill>
                  <a:schemeClr val="dk1"/>
                </a:solidFill>
              </a:rPr>
              <a:t>Det är enkelt att ansluta nya IT-stöd och planera tjänsteutbudet efter tillgång och efterfrågan.</a:t>
            </a:r>
          </a:p>
          <a:p>
            <a:pPr marL="114300" lvl="0" indent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None/>
            </a:pPr>
            <a:endParaRPr lang="sv-SE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v-SE" sz="1800" dirty="0" smtClean="0">
                <a:solidFill>
                  <a:schemeClr val="dk1"/>
                </a:solidFill>
              </a:rPr>
              <a:t>Västra </a:t>
            </a:r>
            <a:r>
              <a:rPr lang="sv-SE" sz="1800" dirty="0">
                <a:solidFill>
                  <a:schemeClr val="dk1"/>
                </a:solidFill>
              </a:rPr>
              <a:t>Götalandsregionen har </a:t>
            </a:r>
            <a:r>
              <a:rPr lang="sv-SE" sz="1800" b="1" dirty="0">
                <a:solidFill>
                  <a:schemeClr val="dk1"/>
                </a:solidFill>
              </a:rPr>
              <a:t>en</a:t>
            </a:r>
            <a:r>
              <a:rPr lang="sv-SE" sz="1800" dirty="0">
                <a:solidFill>
                  <a:schemeClr val="dk1"/>
                </a:solidFill>
              </a:rPr>
              <a:t> kontaktpunkt gällande all integration mellan IT-stöd.</a:t>
            </a:r>
          </a:p>
          <a:p>
            <a:pPr marL="457200" lvl="0" indent="-228600" rtl="0">
              <a:lnSpc>
                <a:spcPct val="115000"/>
              </a:lnSpc>
              <a:spcBef>
                <a:spcPts val="400"/>
              </a:spcBef>
              <a:buSzPct val="100000"/>
              <a:buNone/>
            </a:pPr>
            <a:r>
              <a:rPr lang="sv-SE" sz="1800" i="1" dirty="0">
                <a:solidFill>
                  <a:schemeClr val="dk1"/>
                </a:solidFill>
              </a:rPr>
              <a:t>    Denna kontaktpunkt realiseras med hjälp av två komponenter. </a:t>
            </a:r>
            <a:br>
              <a:rPr lang="sv-SE" sz="1800" i="1" dirty="0">
                <a:solidFill>
                  <a:schemeClr val="dk1"/>
                </a:solidFill>
              </a:rPr>
            </a:br>
            <a:r>
              <a:rPr lang="sv-SE" sz="1800" i="1" dirty="0">
                <a:solidFill>
                  <a:schemeClr val="dk1"/>
                </a:solidFill>
              </a:rPr>
              <a:t>- Organisatorisk komponent - </a:t>
            </a:r>
            <a:r>
              <a:rPr lang="sv-SE" sz="1800" i="1" u="sng" dirty="0">
                <a:solidFill>
                  <a:schemeClr val="hlink"/>
                </a:solidFill>
                <a:hlinkClick r:id="rId3"/>
              </a:rPr>
              <a:t>Integration </a:t>
            </a:r>
            <a:r>
              <a:rPr lang="sv-SE" sz="1800" i="1" u="sng" dirty="0" err="1">
                <a:solidFill>
                  <a:schemeClr val="hlink"/>
                </a:solidFill>
                <a:hlinkClick r:id="rId3"/>
              </a:rPr>
              <a:t>Competence</a:t>
            </a:r>
            <a:r>
              <a:rPr lang="sv-SE" sz="1800" i="1" u="sng" dirty="0">
                <a:solidFill>
                  <a:schemeClr val="hlink"/>
                </a:solidFill>
                <a:hlinkClick r:id="rId3"/>
              </a:rPr>
              <a:t> Center</a:t>
            </a:r>
            <a:r>
              <a:rPr lang="sv-SE" sz="1800" i="1" dirty="0">
                <a:solidFill>
                  <a:schemeClr val="dk1"/>
                </a:solidFill>
                <a:hlinkClick r:id="rId3"/>
              </a:rPr>
              <a:t> </a:t>
            </a:r>
            <a:r>
              <a:rPr lang="sv-SE" sz="1800" i="1" dirty="0">
                <a:solidFill>
                  <a:schemeClr val="dk1"/>
                </a:solidFill>
              </a:rPr>
              <a:t>(ICC)</a:t>
            </a:r>
            <a:br>
              <a:rPr lang="sv-SE" sz="1800" i="1" dirty="0">
                <a:solidFill>
                  <a:schemeClr val="dk1"/>
                </a:solidFill>
              </a:rPr>
            </a:br>
            <a:r>
              <a:rPr lang="sv-SE" sz="1800" i="1" dirty="0">
                <a:solidFill>
                  <a:schemeClr val="dk1"/>
                </a:solidFill>
              </a:rPr>
              <a:t>- Teknisk komponent – Regional Tjänsteplattformen (</a:t>
            </a:r>
            <a:r>
              <a:rPr lang="sv-SE" sz="1800" i="1" dirty="0" err="1">
                <a:solidFill>
                  <a:schemeClr val="dk1"/>
                </a:solidFill>
              </a:rPr>
              <a:t>RTjp</a:t>
            </a:r>
            <a:r>
              <a:rPr lang="sv-SE" sz="1800" i="1" dirty="0">
                <a:solidFill>
                  <a:schemeClr val="dk1"/>
                </a:solidFill>
              </a:rPr>
              <a:t>).</a:t>
            </a:r>
          </a:p>
          <a:p>
            <a:endParaRPr lang="sv-SE" sz="1800" i="1" dirty="0">
              <a:solidFill>
                <a:schemeClr val="dk1"/>
              </a:solidFill>
            </a:endParaRPr>
          </a:p>
        </p:txBody>
      </p:sp>
      <p:sp>
        <p:nvSpPr>
          <p:cNvPr id="4" name="Shape 9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-SE" sz="1200" b="1" dirty="0" smtClean="0">
                <a:solidFill>
                  <a:schemeClr val="lt1"/>
                </a:solidFill>
              </a:rPr>
              <a:t>VGR integrationsstrategi - checklista</a:t>
            </a:r>
            <a:endParaRPr lang="sv-SE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9100" y="825350"/>
            <a:ext cx="8305799" cy="51321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För att få en hanterbar situation över hela livs</a:t>
            </a:r>
            <a:r>
              <a:rPr lang="sv-SE" sz="1800" dirty="0">
                <a:solidFill>
                  <a:schemeClr val="dk1"/>
                </a:solidFill>
              </a:rPr>
              <a:t>cykeln av en integrationslösning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är det av nödvändigt att ha en fungerande organisation som motverkar personberoende</a:t>
            </a:r>
            <a:r>
              <a:rPr lang="sv-SE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dirty="0">
                <a:solidFill>
                  <a:schemeClr val="dk1"/>
                </a:solidFill>
              </a:rPr>
              <a:t>Varje erbjuden integration (producent) skall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 ett tydligt utpekat ägarskap i motsvarande objekt i </a:t>
            </a:r>
            <a:r>
              <a:rPr lang="sv-SE" sz="18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VGRs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förvaltningsmodell</a:t>
            </a: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dirty="0">
                <a:solidFill>
                  <a:schemeClr val="dk1"/>
                </a:solidFill>
              </a:rPr>
              <a:t>Varje nyttjare av en integration (konsument) ansvarar för att förvalta sin del av integrationen. </a:t>
            </a:r>
            <a:r>
              <a:rPr lang="sv-SE" sz="1800" dirty="0">
                <a:solidFill>
                  <a:schemeClr val="dk1"/>
                </a:solidFill>
              </a:rPr>
              <a:t>Detta kan t.ex. innebära att anpassa sig till nya versioner av den erbjudna </a:t>
            </a:r>
            <a:r>
              <a:rPr lang="sv-SE" sz="1800" dirty="0" smtClean="0">
                <a:solidFill>
                  <a:schemeClr val="dk1"/>
                </a:solidFill>
              </a:rPr>
              <a:t>integrationen.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Involvera </a:t>
            </a:r>
            <a:r>
              <a:rPr lang="sv-SE" sz="1800" b="1" dirty="0" smtClean="0">
                <a:solidFill>
                  <a:schemeClr val="dk1"/>
                </a:solidFill>
              </a:rPr>
              <a:t>representant</a:t>
            </a: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från </a:t>
            </a:r>
            <a:r>
              <a:rPr lang="sv-SE" sz="18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ICC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från start</a:t>
            </a: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sv-SE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För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 säkerställa att integration</a:t>
            </a:r>
            <a:r>
              <a:rPr lang="sv-SE" sz="1800" dirty="0">
                <a:solidFill>
                  <a:schemeClr val="dk1"/>
                </a:solidFill>
              </a:rPr>
              <a:t>er sker på rätt sätt skall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 </a:t>
            </a:r>
            <a:r>
              <a:rPr lang="sv-SE" sz="1800" dirty="0">
                <a:solidFill>
                  <a:schemeClr val="dk1"/>
                </a:solidFill>
              </a:rPr>
              <a:t>vara delaktiga i arbetet redan i beredningsfasen</a:t>
            </a:r>
            <a:r>
              <a:rPr lang="sv-SE" sz="1800" dirty="0" smtClean="0">
                <a:solidFill>
                  <a:schemeClr val="dk1"/>
                </a:solidFill>
              </a:rPr>
              <a:t>.</a:t>
            </a:r>
            <a:endParaRPr lang="sv-SE" sz="1800" dirty="0">
              <a:solidFill>
                <a:schemeClr val="dk1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19100" y="132105"/>
            <a:ext cx="8305799" cy="5825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3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Organisation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2875" y="1937550"/>
            <a:ext cx="472625" cy="5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9100" y="2944070"/>
            <a:ext cx="472625" cy="5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4560" y="4068614"/>
            <a:ext cx="472625" cy="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-SE" sz="1200" b="1" dirty="0" smtClean="0">
                <a:solidFill>
                  <a:schemeClr val="lt1"/>
                </a:solidFill>
              </a:rPr>
              <a:t>VGR integrationsstrategi - checklista</a:t>
            </a:r>
            <a:endParaRPr lang="sv-SE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19100" y="132080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Projekt / Uppdrag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37600" y="714700"/>
            <a:ext cx="8497800" cy="48129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 för att ta fram </a:t>
            </a:r>
            <a:r>
              <a:rPr lang="sv-SE" sz="1800" dirty="0">
                <a:solidFill>
                  <a:schemeClr val="dk1"/>
                </a:solidFill>
              </a:rPr>
              <a:t>integrationer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ska </a:t>
            </a:r>
            <a:r>
              <a:rPr lang="sv-SE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följa gällande projektmodell</a:t>
            </a:r>
            <a:r>
              <a:rPr lang="sv-SE" sz="1800" dirty="0" smtClean="0">
                <a:solidFill>
                  <a:schemeClr val="dk1"/>
                </a:solidFill>
              </a:rPr>
              <a:t>.</a:t>
            </a:r>
            <a:r>
              <a:rPr lang="sv-SE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Nedanstående punkter är </a:t>
            </a:r>
            <a:r>
              <a:rPr lang="sv-SE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särskilt viktiga: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sv-SE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 hanterar alla integration mellan IT-stöd </a:t>
            </a:r>
            <a:r>
              <a:rPr lang="sv-SE" sz="1800" b="1" dirty="0">
                <a:solidFill>
                  <a:schemeClr val="dk1"/>
                </a:solidFill>
              </a:rPr>
              <a:t>både 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inom VGR och med extern</a:t>
            </a:r>
            <a:r>
              <a:rPr lang="sv-SE" sz="1800" b="1" dirty="0">
                <a:solidFill>
                  <a:schemeClr val="dk1"/>
                </a:solidFill>
              </a:rPr>
              <a:t>a </a:t>
            </a:r>
            <a:r>
              <a:rPr lang="sv-SE" sz="1800" b="1" dirty="0" smtClean="0">
                <a:solidFill>
                  <a:schemeClr val="dk1"/>
                </a:solidFill>
              </a:rPr>
              <a:t>parter.</a:t>
            </a:r>
            <a:br>
              <a:rPr lang="sv-SE" sz="1800" b="1" dirty="0" smtClean="0">
                <a:solidFill>
                  <a:schemeClr val="dk1"/>
                </a:solidFill>
              </a:rPr>
            </a:br>
            <a:endParaRPr lang="sv-SE" sz="18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Beställning 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 integration sker via ICC</a:t>
            </a:r>
            <a:r>
              <a:rPr lang="sv-SE" sz="1800" b="1" dirty="0">
                <a:solidFill>
                  <a:schemeClr val="dk1"/>
                </a:solidFill>
              </a:rPr>
              <a:t> </a:t>
            </a:r>
            <a:r>
              <a:rPr lang="sv-SE" sz="18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beställningsrutin</a:t>
            </a:r>
            <a:endParaRPr lang="sv-SE" sz="18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lang="sv-SE" sz="18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sv-SE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Integrationer </a:t>
            </a:r>
            <a:r>
              <a:rPr lang="sv-SE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och publicerade tjänster följer ICCs regler</a:t>
            </a:r>
          </a:p>
          <a:p>
            <a:pPr marL="914400" marR="0" lvl="1" indent="-34290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Följa </a:t>
            </a:r>
            <a:r>
              <a:rPr lang="sv-SE" sz="18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nationella tjänstekontrakt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där sådana finns</a:t>
            </a:r>
            <a:r>
              <a:rPr lang="sv-SE" sz="1800" dirty="0">
                <a:solidFill>
                  <a:schemeClr val="dk1"/>
                </a:solidFill>
              </a:rPr>
              <a:t>.</a:t>
            </a:r>
          </a:p>
          <a:p>
            <a:pPr marL="914400" marR="0" lvl="1" indent="-34290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Följa </a:t>
            </a:r>
            <a:r>
              <a:rPr lang="sv-SE" sz="18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regionala tjänstekontrakt </a:t>
            </a: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där sådana finns (kontakta </a:t>
            </a:r>
            <a:r>
              <a:rPr lang="sv-SE" sz="1800" u="sng" dirty="0" smtClean="0">
                <a:solidFill>
                  <a:schemeClr val="hlink"/>
                </a:solidFill>
              </a:rPr>
              <a:t>ICC</a:t>
            </a:r>
            <a:r>
              <a:rPr lang="sv-SE" sz="1800" dirty="0" smtClean="0">
                <a:solidFill>
                  <a:schemeClr val="dk1"/>
                </a:solidFill>
              </a:rPr>
              <a:t>)</a:t>
            </a:r>
            <a:endParaRPr lang="sv-SE"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4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sv-SE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Där egendefinierade kontrakt måste utvecklas skall dessa följa regionala riktlinjer för informationsstruktur som förvaltas av </a:t>
            </a:r>
            <a:r>
              <a:rPr lang="sv-SE" sz="18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RIG-gruppen</a:t>
            </a:r>
          </a:p>
          <a:p>
            <a:endParaRPr lang="sv-SE" sz="18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37600" y="2410674"/>
            <a:ext cx="472625" cy="5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37934" y="3207348"/>
            <a:ext cx="472625" cy="5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9557" y="1517627"/>
            <a:ext cx="472625" cy="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-SE" sz="1200" b="1" dirty="0" smtClean="0">
                <a:solidFill>
                  <a:schemeClr val="lt1"/>
                </a:solidFill>
              </a:rPr>
              <a:t>VGR integrationsstrategi - checklista</a:t>
            </a:r>
            <a:endParaRPr lang="sv-SE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9100" y="78422"/>
            <a:ext cx="8305799" cy="58261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3000" b="1">
                <a:solidFill>
                  <a:schemeClr val="dk2"/>
                </a:solidFill>
              </a:rPr>
              <a:t>    </a:t>
            </a:r>
            <a:r>
              <a:rPr lang="sv-SE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Principer</a:t>
            </a:r>
            <a:r>
              <a:rPr lang="sv-SE" sz="1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200">
                <a:solidFill>
                  <a:schemeClr val="dk2"/>
                </a:solidFill>
              </a:rPr>
              <a:t>(för detaljer se VGR integrationsstrategi)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05175" y="5252300"/>
            <a:ext cx="8448600" cy="75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sv-SE" b="1">
                <a:solidFill>
                  <a:schemeClr val="dk1"/>
                </a:solidFill>
              </a:rPr>
              <a:t>Dessa strategiska principer ska följas vid utveckling och förvaltning av integrationer. Avsteg från dessa kan beslutas av IS/IT direktören, ICC eller Arkitekturledningen.</a:t>
            </a:r>
          </a:p>
          <a:p>
            <a:endParaRPr lang="sv-SE" b="1">
              <a:solidFill>
                <a:schemeClr val="dk1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225" y="97248"/>
            <a:ext cx="472625" cy="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ruta 1"/>
          <p:cNvSpPr txBox="1"/>
          <p:nvPr/>
        </p:nvSpPr>
        <p:spPr>
          <a:xfrm>
            <a:off x="273959" y="814311"/>
            <a:ext cx="411133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Information är en gemensam strategisk tillgång</a:t>
            </a:r>
          </a:p>
          <a:p>
            <a:pPr marL="457200" lvl="0" indent="-3429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Tjänstebaserad integration (SOI)</a:t>
            </a:r>
          </a:p>
          <a:p>
            <a:pPr marL="457200" lvl="0" indent="-3429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Lös koppling</a:t>
            </a:r>
          </a:p>
          <a:p>
            <a:pPr marL="457200" lvl="0" indent="-3429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Minimera applikationspåverkan</a:t>
            </a:r>
          </a:p>
          <a:p>
            <a:pPr marL="457200" lvl="0" indent="-3429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Standardiserade lösningar</a:t>
            </a:r>
          </a:p>
          <a:p>
            <a:pPr marL="457200" lvl="0" indent="-3429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Mönsterdriven utveckling</a:t>
            </a:r>
          </a:p>
          <a:p>
            <a:pPr marL="457200" lvl="0" indent="-342900"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sv-SE" sz="1800" dirty="0">
                <a:solidFill>
                  <a:schemeClr val="dk1"/>
                </a:solidFill>
              </a:rPr>
              <a:t>Följsamhet mot </a:t>
            </a:r>
            <a:r>
              <a:rPr lang="sv-SE" sz="1800" u="sng" dirty="0">
                <a:solidFill>
                  <a:schemeClr val="hlink"/>
                </a:solidFill>
                <a:hlinkClick r:id="rId4"/>
              </a:rPr>
              <a:t>nationella arkitekturen</a:t>
            </a:r>
          </a:p>
          <a:p>
            <a:endParaRPr lang="sv-SE" sz="1800" dirty="0"/>
          </a:p>
        </p:txBody>
      </p:sp>
      <p:sp>
        <p:nvSpPr>
          <p:cNvPr id="3" name="textruta 2"/>
          <p:cNvSpPr txBox="1"/>
          <p:nvPr/>
        </p:nvSpPr>
        <p:spPr>
          <a:xfrm>
            <a:off x="4486496" y="656364"/>
            <a:ext cx="4497906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Säkert informationsutbyte</a:t>
            </a:r>
          </a:p>
          <a:p>
            <a:pPr marL="457200" lvl="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Den regionala tjänsteplattformen  erbjuder den enda kontaktpunkten mot den nationella plattformen</a:t>
            </a:r>
          </a:p>
          <a:p>
            <a:pPr marL="457200" lvl="0" indent="-34290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Offentliggör officiella tjänstekontrakt</a:t>
            </a:r>
          </a:p>
          <a:p>
            <a:pPr marL="457200" lvl="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Använd plattformsoberoende och öppna standarder</a:t>
            </a:r>
          </a:p>
          <a:p>
            <a:pPr marL="457200" lvl="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Integration mellan IT-stöd sker via </a:t>
            </a:r>
            <a:r>
              <a:rPr lang="sv-SE" sz="1800" u="sng" dirty="0">
                <a:solidFill>
                  <a:schemeClr val="hlink"/>
                </a:solidFill>
                <a:hlinkClick r:id="rId5"/>
              </a:rPr>
              <a:t>VGR Tjänsteplattform</a:t>
            </a:r>
          </a:p>
          <a:p>
            <a:pPr marL="457200" lvl="0" indent="-34290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AutoNum type="arabicPeriod" startAt="8"/>
            </a:pPr>
            <a:r>
              <a:rPr lang="sv-SE" sz="1800" dirty="0">
                <a:solidFill>
                  <a:schemeClr val="dk1"/>
                </a:solidFill>
              </a:rPr>
              <a:t>Versionshantering av tjänstekontrakt</a:t>
            </a:r>
          </a:p>
          <a:p>
            <a:endParaRPr lang="sv-SE" sz="2000" dirty="0"/>
          </a:p>
        </p:txBody>
      </p:sp>
      <p:sp>
        <p:nvSpPr>
          <p:cNvPr id="8" name="Shape 94"/>
          <p:cNvSpPr txBox="1">
            <a:spLocks noGrp="1"/>
          </p:cNvSpPr>
          <p:nvPr>
            <p:ph type="ftr" idx="11"/>
          </p:nvPr>
        </p:nvSpPr>
        <p:spPr>
          <a:xfrm>
            <a:off x="174625" y="6346825"/>
            <a:ext cx="5035549" cy="195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-SE" sz="1200" b="1" dirty="0" smtClean="0">
                <a:solidFill>
                  <a:schemeClr val="lt1"/>
                </a:solidFill>
              </a:rPr>
              <a:t>VGR integrationsstrategi - checklista</a:t>
            </a:r>
            <a:endParaRPr lang="sv-SE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tandardformgiv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B5483"/>
      </a:accent1>
      <a:accent2>
        <a:srgbClr val="57723A"/>
      </a:accent2>
      <a:accent3>
        <a:srgbClr val="FFFFFF"/>
      </a:accent3>
      <a:accent4>
        <a:srgbClr val="000000"/>
      </a:accent4>
      <a:accent5>
        <a:srgbClr val="ACB3C1"/>
      </a:accent5>
      <a:accent6>
        <a:srgbClr val="4E6734"/>
      </a:accent6>
      <a:hlink>
        <a:srgbClr val="7E0031"/>
      </a:hlink>
      <a:folHlink>
        <a:srgbClr val="E2BA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364</Words>
  <Application>Microsoft Office PowerPoint</Application>
  <PresentationFormat>Bildspel på skärmen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8" baseType="lpstr">
      <vt:lpstr>Arial</vt:lpstr>
      <vt:lpstr>Standardformgivning</vt:lpstr>
      <vt:lpstr>VGR integrationsstrategi  Checklista</vt:lpstr>
      <vt:lpstr>Inledning</vt:lpstr>
      <vt:lpstr>Börläge</vt:lpstr>
      <vt:lpstr>Organisation</vt:lpstr>
      <vt:lpstr>Projekt / Uppdrag</vt:lpstr>
      <vt:lpstr>    Principer (för detaljer se VGR integrationsstrategi)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VGR integrationsstrategi  Checklista</dc:title>
  <dc:creator>Staffan Dahlin</dc:creator>
  <cp:lastModifiedBy>Hans KR Gyllensten</cp:lastModifiedBy>
  <cp:revision>15</cp:revision>
  <dcterms:modified xsi:type="dcterms:W3CDTF">2014-04-23T14:48:04Z</dcterms:modified>
</cp:coreProperties>
</file>