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457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4" algn="l" defTabSz="457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1" algn="l" defTabSz="457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7" algn="l" defTabSz="457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4" algn="l" defTabSz="457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1" algn="l" defTabSz="457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98" algn="l" defTabSz="457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457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1574" autoAdjust="0"/>
  </p:normalViewPr>
  <p:slideViewPr>
    <p:cSldViewPr snapToGrid="0" snapToObjects="1">
      <p:cViewPr varScale="1">
        <p:scale>
          <a:sx n="132" d="100"/>
          <a:sy n="132" d="100"/>
        </p:scale>
        <p:origin x="-896" y="-12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1" y="2130427"/>
            <a:ext cx="84201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F65-7539-BC45-ACF3-01544ACA6430}" type="datetimeFigureOut">
              <a:rPr lang="en-US" smtClean="0"/>
              <a:t>2011-12-21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BD6B-CE94-C64A-B085-CC8D4FE5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0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F65-7539-BC45-ACF3-01544ACA6430}" type="datetimeFigureOut">
              <a:rPr lang="en-US" smtClean="0"/>
              <a:t>2011-12-21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BD6B-CE94-C64A-B085-CC8D4FE5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2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274639"/>
            <a:ext cx="652145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F65-7539-BC45-ACF3-01544ACA6430}" type="datetimeFigureOut">
              <a:rPr lang="en-US" smtClean="0"/>
              <a:t>2011-12-21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BD6B-CE94-C64A-B085-CC8D4FE5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4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F65-7539-BC45-ACF3-01544ACA6430}" type="datetimeFigureOut">
              <a:rPr lang="en-US" smtClean="0"/>
              <a:t>2011-12-21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BD6B-CE94-C64A-B085-CC8D4FE5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F65-7539-BC45-ACF3-01544ACA6430}" type="datetimeFigureOut">
              <a:rPr lang="en-US" smtClean="0"/>
              <a:t>2011-12-21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BD6B-CE94-C64A-B085-CC8D4FE5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9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F65-7539-BC45-ACF3-01544ACA6430}" type="datetimeFigureOut">
              <a:rPr lang="en-US" smtClean="0"/>
              <a:t>2011-12-21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BD6B-CE94-C64A-B085-CC8D4FE5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7" indent="0">
              <a:buNone/>
              <a:defRPr sz="2000" b="1"/>
            </a:lvl2pPr>
            <a:lvl3pPr marL="914314" indent="0">
              <a:buNone/>
              <a:defRPr sz="1800" b="1"/>
            </a:lvl3pPr>
            <a:lvl4pPr marL="1371471" indent="0">
              <a:buNone/>
              <a:defRPr sz="1600" b="1"/>
            </a:lvl4pPr>
            <a:lvl5pPr marL="1828627" indent="0">
              <a:buNone/>
              <a:defRPr sz="1600" b="1"/>
            </a:lvl5pPr>
            <a:lvl6pPr marL="2285784" indent="0">
              <a:buNone/>
              <a:defRPr sz="1600" b="1"/>
            </a:lvl6pPr>
            <a:lvl7pPr marL="2742941" indent="0">
              <a:buNone/>
              <a:defRPr sz="1600" b="1"/>
            </a:lvl7pPr>
            <a:lvl8pPr marL="3200098" indent="0">
              <a:buNone/>
              <a:defRPr sz="1600" b="1"/>
            </a:lvl8pPr>
            <a:lvl9pPr marL="3657255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6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4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7" indent="0">
              <a:buNone/>
              <a:defRPr sz="2000" b="1"/>
            </a:lvl2pPr>
            <a:lvl3pPr marL="914314" indent="0">
              <a:buNone/>
              <a:defRPr sz="1800" b="1"/>
            </a:lvl3pPr>
            <a:lvl4pPr marL="1371471" indent="0">
              <a:buNone/>
              <a:defRPr sz="1600" b="1"/>
            </a:lvl4pPr>
            <a:lvl5pPr marL="1828627" indent="0">
              <a:buNone/>
              <a:defRPr sz="1600" b="1"/>
            </a:lvl5pPr>
            <a:lvl6pPr marL="2285784" indent="0">
              <a:buNone/>
              <a:defRPr sz="1600" b="1"/>
            </a:lvl6pPr>
            <a:lvl7pPr marL="2742941" indent="0">
              <a:buNone/>
              <a:defRPr sz="1600" b="1"/>
            </a:lvl7pPr>
            <a:lvl8pPr marL="3200098" indent="0">
              <a:buNone/>
              <a:defRPr sz="1600" b="1"/>
            </a:lvl8pPr>
            <a:lvl9pPr marL="3657255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6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F65-7539-BC45-ACF3-01544ACA6430}" type="datetimeFigureOut">
              <a:rPr lang="en-US" smtClean="0"/>
              <a:t>2011-12-21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BD6B-CE94-C64A-B085-CC8D4FE5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3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F65-7539-BC45-ACF3-01544ACA6430}" type="datetimeFigureOut">
              <a:rPr lang="en-US" smtClean="0"/>
              <a:t>2011-12-21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BD6B-CE94-C64A-B085-CC8D4FE5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F65-7539-BC45-ACF3-01544ACA6430}" type="datetimeFigureOut">
              <a:rPr lang="en-US" smtClean="0"/>
              <a:t>2011-12-21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BD6B-CE94-C64A-B085-CC8D4FE5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7" indent="0">
              <a:buNone/>
              <a:defRPr sz="1200"/>
            </a:lvl2pPr>
            <a:lvl3pPr marL="914314" indent="0">
              <a:buNone/>
              <a:defRPr sz="1000"/>
            </a:lvl3pPr>
            <a:lvl4pPr marL="1371471" indent="0">
              <a:buNone/>
              <a:defRPr sz="900"/>
            </a:lvl4pPr>
            <a:lvl5pPr marL="1828627" indent="0">
              <a:buNone/>
              <a:defRPr sz="900"/>
            </a:lvl5pPr>
            <a:lvl6pPr marL="2285784" indent="0">
              <a:buNone/>
              <a:defRPr sz="900"/>
            </a:lvl6pPr>
            <a:lvl7pPr marL="2742941" indent="0">
              <a:buNone/>
              <a:defRPr sz="900"/>
            </a:lvl7pPr>
            <a:lvl8pPr marL="3200098" indent="0">
              <a:buNone/>
              <a:defRPr sz="900"/>
            </a:lvl8pPr>
            <a:lvl9pPr marL="3657255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F65-7539-BC45-ACF3-01544ACA6430}" type="datetimeFigureOut">
              <a:rPr lang="en-US" smtClean="0"/>
              <a:t>2011-12-21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BD6B-CE94-C64A-B085-CC8D4FE5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3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7" indent="0">
              <a:buNone/>
              <a:defRPr sz="2800"/>
            </a:lvl2pPr>
            <a:lvl3pPr marL="914314" indent="0">
              <a:buNone/>
              <a:defRPr sz="2400"/>
            </a:lvl3pPr>
            <a:lvl4pPr marL="1371471" indent="0">
              <a:buNone/>
              <a:defRPr sz="2000"/>
            </a:lvl4pPr>
            <a:lvl5pPr marL="1828627" indent="0">
              <a:buNone/>
              <a:defRPr sz="2000"/>
            </a:lvl5pPr>
            <a:lvl6pPr marL="2285784" indent="0">
              <a:buNone/>
              <a:defRPr sz="2000"/>
            </a:lvl6pPr>
            <a:lvl7pPr marL="2742941" indent="0">
              <a:buNone/>
              <a:defRPr sz="2000"/>
            </a:lvl7pPr>
            <a:lvl8pPr marL="3200098" indent="0">
              <a:buNone/>
              <a:defRPr sz="2000"/>
            </a:lvl8pPr>
            <a:lvl9pPr marL="36572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7" indent="0">
              <a:buNone/>
              <a:defRPr sz="1200"/>
            </a:lvl2pPr>
            <a:lvl3pPr marL="914314" indent="0">
              <a:buNone/>
              <a:defRPr sz="1000"/>
            </a:lvl3pPr>
            <a:lvl4pPr marL="1371471" indent="0">
              <a:buNone/>
              <a:defRPr sz="900"/>
            </a:lvl4pPr>
            <a:lvl5pPr marL="1828627" indent="0">
              <a:buNone/>
              <a:defRPr sz="900"/>
            </a:lvl5pPr>
            <a:lvl6pPr marL="2285784" indent="0">
              <a:buNone/>
              <a:defRPr sz="900"/>
            </a:lvl6pPr>
            <a:lvl7pPr marL="2742941" indent="0">
              <a:buNone/>
              <a:defRPr sz="900"/>
            </a:lvl7pPr>
            <a:lvl8pPr marL="3200098" indent="0">
              <a:buNone/>
              <a:defRPr sz="900"/>
            </a:lvl8pPr>
            <a:lvl9pPr marL="3657255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F65-7539-BC45-ACF3-01544ACA6430}" type="datetimeFigureOut">
              <a:rPr lang="en-US" smtClean="0"/>
              <a:t>2011-12-21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BD6B-CE94-C64A-B085-CC8D4FE5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9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600202"/>
            <a:ext cx="8915400" cy="4525963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1" y="6356351"/>
            <a:ext cx="23114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1BF65-7539-BC45-ACF3-01544ACA6430}" type="datetimeFigureOut">
              <a:rPr lang="en-US" smtClean="0"/>
              <a:t>2011-12-21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1" y="6356351"/>
            <a:ext cx="31369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1" y="6356351"/>
            <a:ext cx="23114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5BD6B-CE94-C64A-B085-CC8D4FE5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9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5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7" indent="-342867" algn="l" defTabSz="45715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0" indent="-285723" algn="l" defTabSz="45715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3" indent="-228579" algn="l" defTabSz="45715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9" indent="-228579" algn="l" defTabSz="45715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06" indent="-228579" algn="l" defTabSz="45715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63" indent="-228579" algn="l" defTabSz="4571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0" indent="-228579" algn="l" defTabSz="4571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77" indent="-228579" algn="l" defTabSz="4571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34" indent="-228579" algn="l" defTabSz="4571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7" algn="l" defTabSz="457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4" algn="l" defTabSz="457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1" algn="l" defTabSz="457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27" algn="l" defTabSz="457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84" algn="l" defTabSz="457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1" algn="l" defTabSz="457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98" algn="l" defTabSz="457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5" algn="l" defTabSz="457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"/>
          <p:cNvGrpSpPr>
            <a:grpSpLocks/>
          </p:cNvGrpSpPr>
          <p:nvPr/>
        </p:nvGrpSpPr>
        <p:grpSpPr bwMode="auto">
          <a:xfrm>
            <a:off x="4074255" y="956372"/>
            <a:ext cx="2473505" cy="5038064"/>
            <a:chOff x="3467" y="1350"/>
            <a:chExt cx="2264" cy="1535"/>
          </a:xfrm>
        </p:grpSpPr>
        <p:sp>
          <p:nvSpPr>
            <p:cNvPr id="117" name="AutoShape 2"/>
            <p:cNvSpPr>
              <a:spLocks noChangeArrowheads="1"/>
            </p:cNvSpPr>
            <p:nvPr/>
          </p:nvSpPr>
          <p:spPr bwMode="auto">
            <a:xfrm>
              <a:off x="3467" y="1350"/>
              <a:ext cx="2145" cy="1535"/>
            </a:xfrm>
            <a:prstGeom prst="roundRect">
              <a:avLst>
                <a:gd name="adj" fmla="val 4514"/>
              </a:avLst>
            </a:prstGeom>
            <a:solidFill>
              <a:srgbClr val="D9EAD3"/>
            </a:solidFill>
            <a:ln w="36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18" name="Text Box 3"/>
            <p:cNvSpPr txBox="1">
              <a:spLocks noChangeArrowheads="1"/>
            </p:cNvSpPr>
            <p:nvPr/>
          </p:nvSpPr>
          <p:spPr bwMode="auto">
            <a:xfrm>
              <a:off x="3770" y="1365"/>
              <a:ext cx="196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57096" rIns="90000" bIns="45000"/>
            <a:lstStyle/>
            <a:p>
              <a:pPr>
                <a:lnSpc>
                  <a:spcPct val="94000"/>
                </a:lnSpc>
                <a:tabLst>
                  <a:tab pos="687922" algn="l"/>
                  <a:tab pos="1375844" algn="l"/>
                  <a:tab pos="2063767" algn="l"/>
                </a:tabLst>
              </a:pPr>
              <a:r>
                <a:rPr lang="sv-SE" sz="1300" b="1" dirty="0" smtClean="0">
                  <a:solidFill>
                    <a:srgbClr val="000000"/>
                  </a:solidFill>
                  <a:latin typeface="Courier New" pitchFamily="49" charset="0"/>
                </a:rPr>
                <a:t>Signeringstjänst</a:t>
              </a:r>
              <a:endParaRPr lang="sv-SE" sz="13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cxnSp>
        <p:nvCxnSpPr>
          <p:cNvPr id="240" name="Straight Connector 239"/>
          <p:cNvCxnSpPr>
            <a:stCxn id="146" idx="6"/>
          </p:cNvCxnSpPr>
          <p:nvPr/>
        </p:nvCxnSpPr>
        <p:spPr>
          <a:xfrm flipV="1">
            <a:off x="4796670" y="2675962"/>
            <a:ext cx="4198" cy="5952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9234" y="-144330"/>
            <a:ext cx="8915400" cy="876991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Certifikathantering</a:t>
            </a:r>
            <a:r>
              <a:rPr lang="en-US" b="1" dirty="0" smtClean="0"/>
              <a:t> - </a:t>
            </a:r>
            <a:r>
              <a:rPr lang="en-US" b="1" dirty="0" err="1" smtClean="0"/>
              <a:t>Signeringstjänst</a:t>
            </a:r>
            <a:endParaRPr lang="en-US" b="1" dirty="0"/>
          </a:p>
        </p:txBody>
      </p:sp>
      <p:sp>
        <p:nvSpPr>
          <p:cNvPr id="119" name="AutoShape 5"/>
          <p:cNvSpPr>
            <a:spLocks noChangeArrowheads="1"/>
          </p:cNvSpPr>
          <p:nvPr/>
        </p:nvSpPr>
        <p:spPr bwMode="auto">
          <a:xfrm>
            <a:off x="393013" y="956372"/>
            <a:ext cx="2574665" cy="1966536"/>
          </a:xfrm>
          <a:prstGeom prst="roundRect">
            <a:avLst>
              <a:gd name="adj" fmla="val 4171"/>
            </a:avLst>
          </a:prstGeom>
          <a:solidFill>
            <a:srgbClr val="CFE2F3"/>
          </a:solidFill>
          <a:ln w="36000">
            <a:solidFill>
              <a:srgbClr val="000000"/>
            </a:solidFill>
            <a:round/>
            <a:headEnd/>
            <a:tailEnd/>
          </a:ln>
        </p:spPr>
        <p:txBody>
          <a:bodyPr wrap="none" lIns="86895" tIns="43448" rIns="86895" bIns="43448" anchor="ctr"/>
          <a:lstStyle/>
          <a:p>
            <a:endParaRPr lang="en-US" sz="1500"/>
          </a:p>
        </p:txBody>
      </p:sp>
      <p:sp>
        <p:nvSpPr>
          <p:cNvPr id="120" name="Text Box 6"/>
          <p:cNvSpPr txBox="1">
            <a:spLocks noChangeArrowheads="1"/>
          </p:cNvSpPr>
          <p:nvPr/>
        </p:nvSpPr>
        <p:spPr bwMode="auto">
          <a:xfrm>
            <a:off x="599900" y="1000104"/>
            <a:ext cx="2323294" cy="221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527" tIns="54258" rIns="85527" bIns="42764"/>
          <a:lstStyle/>
          <a:p>
            <a:pPr>
              <a:lnSpc>
                <a:spcPct val="94000"/>
              </a:lnSpc>
              <a:tabLst>
                <a:tab pos="687922" algn="l"/>
                <a:tab pos="1375844" algn="l"/>
                <a:tab pos="2063767" algn="l"/>
                <a:tab pos="2751689" algn="l"/>
                <a:tab pos="3439611" algn="l"/>
              </a:tabLst>
            </a:pPr>
            <a:r>
              <a:rPr lang="sv-SE" sz="1300" b="1" dirty="0" smtClean="0">
                <a:solidFill>
                  <a:srgbClr val="000000"/>
                </a:solidFill>
                <a:latin typeface="Courier New" pitchFamily="49" charset="0"/>
              </a:rPr>
              <a:t>Browser</a:t>
            </a:r>
            <a:r>
              <a:rPr lang="sv-SE" sz="1300" b="1" dirty="0" smtClean="0">
                <a:solidFill>
                  <a:srgbClr val="000000"/>
                </a:solidFill>
                <a:latin typeface="Courier New" pitchFamily="49" charset="0"/>
              </a:rPr>
              <a:t>/Klient</a:t>
            </a:r>
            <a:endParaRPr lang="sv-SE" sz="13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1" name="Group 4"/>
          <p:cNvGrpSpPr>
            <a:grpSpLocks/>
          </p:cNvGrpSpPr>
          <p:nvPr/>
        </p:nvGrpSpPr>
        <p:grpSpPr bwMode="auto">
          <a:xfrm>
            <a:off x="353215" y="3641883"/>
            <a:ext cx="2614464" cy="2285199"/>
            <a:chOff x="216" y="1361"/>
            <a:chExt cx="2562" cy="2608"/>
          </a:xfrm>
        </p:grpSpPr>
        <p:sp>
          <p:nvSpPr>
            <p:cNvPr id="132" name="AutoShape 5"/>
            <p:cNvSpPr>
              <a:spLocks noChangeArrowheads="1"/>
            </p:cNvSpPr>
            <p:nvPr/>
          </p:nvSpPr>
          <p:spPr bwMode="auto">
            <a:xfrm>
              <a:off x="216" y="1361"/>
              <a:ext cx="2562" cy="2608"/>
            </a:xfrm>
            <a:prstGeom prst="roundRect">
              <a:avLst>
                <a:gd name="adj" fmla="val 4171"/>
              </a:avLst>
            </a:prstGeom>
            <a:solidFill>
              <a:srgbClr val="CFE2F3"/>
            </a:solidFill>
            <a:ln w="36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33" name="Text Box 6"/>
            <p:cNvSpPr txBox="1">
              <a:spLocks noChangeArrowheads="1"/>
            </p:cNvSpPr>
            <p:nvPr/>
          </p:nvSpPr>
          <p:spPr bwMode="auto">
            <a:xfrm>
              <a:off x="255" y="1411"/>
              <a:ext cx="2331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57096" rIns="90000" bIns="45000"/>
            <a:lstStyle/>
            <a:p>
              <a:pPr>
                <a:lnSpc>
                  <a:spcPct val="94000"/>
                </a:lnSpc>
                <a:tabLst>
                  <a:tab pos="687922" algn="l"/>
                  <a:tab pos="1375844" algn="l"/>
                  <a:tab pos="2063767" algn="l"/>
                  <a:tab pos="2751689" algn="l"/>
                  <a:tab pos="3439611" algn="l"/>
                </a:tabLst>
              </a:pPr>
              <a:r>
                <a:rPr lang="sv-SE" sz="13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AppX</a:t>
              </a:r>
              <a:endParaRPr lang="sv-SE" sz="13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34" name="Group 43"/>
          <p:cNvGrpSpPr>
            <a:grpSpLocks/>
          </p:cNvGrpSpPr>
          <p:nvPr/>
        </p:nvGrpSpPr>
        <p:grpSpPr bwMode="auto">
          <a:xfrm rot="10800000" flipH="1">
            <a:off x="1634213" y="4216595"/>
            <a:ext cx="466587" cy="133877"/>
            <a:chOff x="786" y="2028"/>
            <a:chExt cx="299" cy="93"/>
          </a:xfrm>
        </p:grpSpPr>
        <p:sp>
          <p:nvSpPr>
            <p:cNvPr id="135" name="Line 44"/>
            <p:cNvSpPr>
              <a:spLocks noChangeShapeType="1"/>
            </p:cNvSpPr>
            <p:nvPr/>
          </p:nvSpPr>
          <p:spPr bwMode="auto">
            <a:xfrm>
              <a:off x="786" y="2073"/>
              <a:ext cx="204" cy="0"/>
            </a:xfrm>
            <a:prstGeom prst="line">
              <a:avLst/>
            </a:prstGeom>
            <a:noFill/>
            <a:ln w="1908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136" name="Oval 45"/>
            <p:cNvSpPr>
              <a:spLocks noChangeArrowheads="1"/>
            </p:cNvSpPr>
            <p:nvPr/>
          </p:nvSpPr>
          <p:spPr bwMode="auto">
            <a:xfrm rot="5400000" flipH="1">
              <a:off x="992" y="2027"/>
              <a:ext cx="93" cy="94"/>
            </a:xfrm>
            <a:prstGeom prst="ellipse">
              <a:avLst/>
            </a:prstGeom>
            <a:solidFill>
              <a:srgbClr val="FFFFCC"/>
            </a:solidFill>
            <a:ln w="1908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</p:grpSp>
      <p:grpSp>
        <p:nvGrpSpPr>
          <p:cNvPr id="137" name="Group 35"/>
          <p:cNvGrpSpPr>
            <a:grpSpLocks/>
          </p:cNvGrpSpPr>
          <p:nvPr/>
        </p:nvGrpSpPr>
        <p:grpSpPr bwMode="auto">
          <a:xfrm rot="16200000" flipH="1">
            <a:off x="1399264" y="3823949"/>
            <a:ext cx="374518" cy="197217"/>
            <a:chOff x="3448" y="2007"/>
            <a:chExt cx="240" cy="137"/>
          </a:xfrm>
        </p:grpSpPr>
        <p:sp>
          <p:nvSpPr>
            <p:cNvPr id="138" name="Line 36"/>
            <p:cNvSpPr>
              <a:spLocks noChangeShapeType="1"/>
            </p:cNvSpPr>
            <p:nvPr/>
          </p:nvSpPr>
          <p:spPr bwMode="auto">
            <a:xfrm>
              <a:off x="3514" y="2076"/>
              <a:ext cx="174" cy="0"/>
            </a:xfrm>
            <a:prstGeom prst="line">
              <a:avLst/>
            </a:prstGeom>
            <a:noFill/>
            <a:ln w="1908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grpSp>
          <p:nvGrpSpPr>
            <p:cNvPr id="139" name="Group 37"/>
            <p:cNvGrpSpPr>
              <a:grpSpLocks/>
            </p:cNvGrpSpPr>
            <p:nvPr/>
          </p:nvGrpSpPr>
          <p:grpSpPr bwMode="auto">
            <a:xfrm>
              <a:off x="3448" y="2007"/>
              <a:ext cx="68" cy="137"/>
              <a:chOff x="3448" y="2007"/>
              <a:chExt cx="68" cy="137"/>
            </a:xfrm>
          </p:grpSpPr>
          <p:sp>
            <p:nvSpPr>
              <p:cNvPr id="140" name="AutoShape 38"/>
              <p:cNvSpPr>
                <a:spLocks noChangeArrowheads="1"/>
              </p:cNvSpPr>
              <p:nvPr/>
            </p:nvSpPr>
            <p:spPr bwMode="auto">
              <a:xfrm>
                <a:off x="3448" y="2007"/>
                <a:ext cx="68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1908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141" name="AutoShape 39"/>
              <p:cNvSpPr>
                <a:spLocks noChangeArrowheads="1"/>
              </p:cNvSpPr>
              <p:nvPr/>
            </p:nvSpPr>
            <p:spPr bwMode="auto">
              <a:xfrm rot="10800000" flipH="1">
                <a:off x="3449" y="2078"/>
                <a:ext cx="68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1908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v-SE"/>
              </a:p>
            </p:txBody>
          </p:sp>
        </p:grpSp>
      </p:grpSp>
      <p:sp>
        <p:nvSpPr>
          <p:cNvPr id="142" name="Rectangle 46"/>
          <p:cNvSpPr>
            <a:spLocks noChangeArrowheads="1"/>
          </p:cNvSpPr>
          <p:nvPr/>
        </p:nvSpPr>
        <p:spPr bwMode="auto">
          <a:xfrm>
            <a:off x="1266006" y="3964222"/>
            <a:ext cx="568019" cy="577259"/>
          </a:xfrm>
          <a:prstGeom prst="rect">
            <a:avLst/>
          </a:prstGeom>
          <a:solidFill>
            <a:srgbClr val="FFFFCC"/>
          </a:solidFill>
          <a:ln w="25560">
            <a:solidFill>
              <a:srgbClr val="800000"/>
            </a:solidFill>
            <a:round/>
            <a:headEnd/>
            <a:tailEnd/>
          </a:ln>
        </p:spPr>
        <p:txBody>
          <a:bodyPr wrap="none" lIns="86895" tIns="43448" rIns="86895" bIns="43448" anchor="ctr"/>
          <a:lstStyle/>
          <a:p>
            <a:endParaRPr lang="en-US" sz="1500"/>
          </a:p>
        </p:txBody>
      </p:sp>
      <p:sp>
        <p:nvSpPr>
          <p:cNvPr id="143" name="Text Box 67"/>
          <p:cNvSpPr txBox="1">
            <a:spLocks noChangeArrowheads="1"/>
          </p:cNvSpPr>
          <p:nvPr/>
        </p:nvSpPr>
        <p:spPr bwMode="auto">
          <a:xfrm>
            <a:off x="1312598" y="4133816"/>
            <a:ext cx="507683" cy="25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527" tIns="44474" rIns="85527" bIns="44474">
            <a:spAutoFit/>
          </a:bodyPr>
          <a:lstStyle/>
          <a:p>
            <a:pPr>
              <a:buSzPct val="45000"/>
              <a:tabLst>
                <a:tab pos="687922" algn="l"/>
              </a:tabLst>
            </a:pPr>
            <a:r>
              <a:rPr lang="sv-SE" sz="1100" dirty="0" err="1" smtClean="0">
                <a:solidFill>
                  <a:srgbClr val="000000"/>
                </a:solidFill>
              </a:rPr>
              <a:t>App</a:t>
            </a:r>
            <a:r>
              <a:rPr lang="sv-SE" sz="1100" dirty="0" smtClean="0">
                <a:solidFill>
                  <a:srgbClr val="000000"/>
                </a:solidFill>
              </a:rPr>
              <a:t> X</a:t>
            </a:r>
            <a:endParaRPr lang="sv-SE" sz="1100" dirty="0">
              <a:solidFill>
                <a:srgbClr val="000000"/>
              </a:solidFill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1007709" y="1565991"/>
            <a:ext cx="772507" cy="1058812"/>
            <a:chOff x="1210571" y="1523396"/>
            <a:chExt cx="632748" cy="962643"/>
          </a:xfrm>
        </p:grpSpPr>
        <p:grpSp>
          <p:nvGrpSpPr>
            <p:cNvPr id="160" name="Group 159"/>
            <p:cNvGrpSpPr/>
            <p:nvPr/>
          </p:nvGrpSpPr>
          <p:grpSpPr>
            <a:xfrm>
              <a:off x="1210571" y="1523396"/>
              <a:ext cx="632748" cy="962643"/>
              <a:chOff x="4627671" y="1522154"/>
              <a:chExt cx="643699" cy="908238"/>
            </a:xfrm>
          </p:grpSpPr>
          <p:sp>
            <p:nvSpPr>
              <p:cNvPr id="161" name="Can 160"/>
              <p:cNvSpPr/>
              <p:nvPr/>
            </p:nvSpPr>
            <p:spPr bwMode="auto">
              <a:xfrm>
                <a:off x="4627671" y="1522154"/>
                <a:ext cx="643699" cy="713239"/>
              </a:xfrm>
              <a:prstGeom prst="can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26935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sv-SE" sz="1700">
                  <a:latin typeface="Arial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670082" y="2219186"/>
                <a:ext cx="601288" cy="211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err="1" smtClean="0"/>
                  <a:t>Truststore</a:t>
                </a:r>
                <a:endParaRPr lang="en-US" sz="1000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1307705" y="1782345"/>
              <a:ext cx="470285" cy="463209"/>
              <a:chOff x="6706664" y="1600438"/>
              <a:chExt cx="478425" cy="510817"/>
            </a:xfrm>
          </p:grpSpPr>
          <p:sp>
            <p:nvSpPr>
              <p:cNvPr id="164" name="Vertical Scroll 163"/>
              <p:cNvSpPr/>
              <p:nvPr/>
            </p:nvSpPr>
            <p:spPr bwMode="auto">
              <a:xfrm>
                <a:off x="6706664" y="1600438"/>
                <a:ext cx="478425" cy="469693"/>
              </a:xfrm>
              <a:prstGeom prst="verticalScroll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26935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sz="1700">
                  <a:latin typeface="Arial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706664" y="1670022"/>
                <a:ext cx="411517" cy="441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Cert</a:t>
                </a:r>
              </a:p>
              <a:p>
                <a:r>
                  <a:rPr lang="en-US" sz="1000" dirty="0" smtClean="0"/>
                  <a:t>CA</a:t>
                </a:r>
                <a:endParaRPr lang="en-US" sz="1000" dirty="0"/>
              </a:p>
            </p:txBody>
          </p:sp>
        </p:grpSp>
      </p:grpSp>
      <p:grpSp>
        <p:nvGrpSpPr>
          <p:cNvPr id="166" name="Group 165"/>
          <p:cNvGrpSpPr/>
          <p:nvPr/>
        </p:nvGrpSpPr>
        <p:grpSpPr>
          <a:xfrm>
            <a:off x="816436" y="4809568"/>
            <a:ext cx="686131" cy="1132310"/>
            <a:chOff x="4573364" y="1522155"/>
            <a:chExt cx="698006" cy="914373"/>
          </a:xfrm>
        </p:grpSpPr>
        <p:sp>
          <p:nvSpPr>
            <p:cNvPr id="167" name="Can 166"/>
            <p:cNvSpPr/>
            <p:nvPr/>
          </p:nvSpPr>
          <p:spPr bwMode="auto">
            <a:xfrm>
              <a:off x="4627671" y="1522155"/>
              <a:ext cx="643699" cy="713239"/>
            </a:xfrm>
            <a:prstGeom prst="can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2693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sv-SE" sz="1700">
                <a:latin typeface="Arial" charset="0"/>
                <a:ea typeface="SimSun" charset="0"/>
                <a:cs typeface="SimSun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573364" y="2204222"/>
              <a:ext cx="653516" cy="2323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err="1" smtClean="0"/>
                <a:t>Keystore</a:t>
              </a:r>
              <a:endParaRPr lang="en-US" sz="10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951237" y="5005499"/>
            <a:ext cx="507597" cy="643277"/>
            <a:chOff x="6706664" y="1600438"/>
            <a:chExt cx="516383" cy="501373"/>
          </a:xfrm>
        </p:grpSpPr>
        <p:sp>
          <p:nvSpPr>
            <p:cNvPr id="170" name="Vertical Scroll 169"/>
            <p:cNvSpPr/>
            <p:nvPr/>
          </p:nvSpPr>
          <p:spPr bwMode="auto">
            <a:xfrm>
              <a:off x="6706664" y="1600438"/>
              <a:ext cx="478425" cy="469693"/>
            </a:xfrm>
            <a:prstGeom prst="verticalScroll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2693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1700">
                <a:latin typeface="Arial" charset="0"/>
                <a:ea typeface="SimSun" charset="0"/>
                <a:cs typeface="SimSun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706666" y="1670022"/>
              <a:ext cx="516381" cy="43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Cert</a:t>
              </a:r>
            </a:p>
            <a:p>
              <a:r>
                <a:rPr lang="en-US" sz="1000" dirty="0" err="1" smtClean="0"/>
                <a:t>AppX</a:t>
              </a:r>
              <a:r>
                <a:rPr lang="en-US" sz="1000" dirty="0" smtClean="0"/>
                <a:t>-</a:t>
              </a:r>
              <a:endParaRPr lang="en-US" sz="1000" dirty="0"/>
            </a:p>
            <a:p>
              <a:r>
                <a:rPr lang="en-US" sz="1000" dirty="0" smtClean="0"/>
                <a:t>SITHS</a:t>
              </a:r>
              <a:endParaRPr lang="en-US" sz="10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650833" y="4809568"/>
            <a:ext cx="721609" cy="1128533"/>
            <a:chOff x="4573364" y="1371775"/>
            <a:chExt cx="734097" cy="1064752"/>
          </a:xfrm>
        </p:grpSpPr>
        <p:sp>
          <p:nvSpPr>
            <p:cNvPr id="173" name="Can 172"/>
            <p:cNvSpPr/>
            <p:nvPr/>
          </p:nvSpPr>
          <p:spPr bwMode="auto">
            <a:xfrm>
              <a:off x="4627671" y="1371775"/>
              <a:ext cx="643699" cy="863619"/>
            </a:xfrm>
            <a:prstGeom prst="can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2693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sv-SE" sz="1700">
                <a:latin typeface="Arial" charset="0"/>
                <a:ea typeface="SimSun" charset="0"/>
                <a:cs typeface="SimSun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573364" y="2204222"/>
              <a:ext cx="734097" cy="2323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err="1" smtClean="0"/>
                <a:t>Truststore</a:t>
              </a:r>
              <a:endParaRPr lang="en-US" sz="10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1795240" y="4975909"/>
            <a:ext cx="477225" cy="646792"/>
            <a:chOff x="6706664" y="1600438"/>
            <a:chExt cx="485486" cy="485012"/>
          </a:xfrm>
        </p:grpSpPr>
        <p:sp>
          <p:nvSpPr>
            <p:cNvPr id="176" name="Vertical Scroll 175"/>
            <p:cNvSpPr/>
            <p:nvPr/>
          </p:nvSpPr>
          <p:spPr bwMode="auto">
            <a:xfrm>
              <a:off x="6706664" y="1600438"/>
              <a:ext cx="478425" cy="469693"/>
            </a:xfrm>
            <a:prstGeom prst="verticalScroll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2693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1700">
                <a:latin typeface="Arial" charset="0"/>
                <a:ea typeface="SimSun" charset="0"/>
                <a:cs typeface="SimSun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06675" y="1670022"/>
              <a:ext cx="485475" cy="415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Cert</a:t>
              </a:r>
            </a:p>
            <a:p>
              <a:r>
                <a:rPr lang="en-US" sz="1000" dirty="0" smtClean="0"/>
                <a:t>SS-</a:t>
              </a:r>
            </a:p>
            <a:p>
              <a:r>
                <a:rPr lang="en-US" sz="1000" dirty="0" smtClean="0"/>
                <a:t>SITHS</a:t>
              </a:r>
              <a:endParaRPr lang="en-US" sz="1000" dirty="0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4341833" y="4062115"/>
            <a:ext cx="686131" cy="1420135"/>
            <a:chOff x="4273584" y="4019584"/>
            <a:chExt cx="686131" cy="1119000"/>
          </a:xfrm>
        </p:grpSpPr>
        <p:grpSp>
          <p:nvGrpSpPr>
            <p:cNvPr id="178" name="Group 177"/>
            <p:cNvGrpSpPr/>
            <p:nvPr/>
          </p:nvGrpSpPr>
          <p:grpSpPr>
            <a:xfrm>
              <a:off x="4273584" y="4019584"/>
              <a:ext cx="686131" cy="1119000"/>
              <a:chOff x="4573364" y="1522154"/>
              <a:chExt cx="698006" cy="1055765"/>
            </a:xfrm>
          </p:grpSpPr>
          <p:sp>
            <p:nvSpPr>
              <p:cNvPr id="179" name="Can 178"/>
              <p:cNvSpPr/>
              <p:nvPr/>
            </p:nvSpPr>
            <p:spPr bwMode="auto">
              <a:xfrm>
                <a:off x="4627671" y="1522154"/>
                <a:ext cx="643699" cy="825713"/>
              </a:xfrm>
              <a:prstGeom prst="can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26935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sv-SE" sz="1700">
                  <a:latin typeface="Arial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4573364" y="2345612"/>
                <a:ext cx="653516" cy="232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err="1" smtClean="0"/>
                  <a:t>Keystore</a:t>
                </a:r>
                <a:endParaRPr lang="en-US" sz="1000" dirty="0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408399" y="4244548"/>
              <a:ext cx="485760" cy="621914"/>
              <a:chOff x="6706664" y="1600438"/>
              <a:chExt cx="494167" cy="517075"/>
            </a:xfrm>
          </p:grpSpPr>
          <p:sp>
            <p:nvSpPr>
              <p:cNvPr id="182" name="Vertical Scroll 181"/>
              <p:cNvSpPr/>
              <p:nvPr/>
            </p:nvSpPr>
            <p:spPr bwMode="auto">
              <a:xfrm>
                <a:off x="6706664" y="1600438"/>
                <a:ext cx="478425" cy="469693"/>
              </a:xfrm>
              <a:prstGeom prst="verticalScroll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26935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sz="1700">
                  <a:latin typeface="Arial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6715357" y="1656905"/>
                <a:ext cx="485474" cy="460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Cert</a:t>
                </a:r>
              </a:p>
              <a:p>
                <a:r>
                  <a:rPr lang="en-US" sz="1000" dirty="0" smtClean="0"/>
                  <a:t>SS-</a:t>
                </a:r>
              </a:p>
              <a:p>
                <a:r>
                  <a:rPr lang="en-US" sz="1000" dirty="0" smtClean="0"/>
                  <a:t>SITHS</a:t>
                </a:r>
                <a:endParaRPr lang="en-US" sz="1000" dirty="0"/>
              </a:p>
            </p:txBody>
          </p:sp>
        </p:grpSp>
      </p:grpSp>
      <p:grpSp>
        <p:nvGrpSpPr>
          <p:cNvPr id="190" name="Group 1"/>
          <p:cNvGrpSpPr>
            <a:grpSpLocks/>
          </p:cNvGrpSpPr>
          <p:nvPr/>
        </p:nvGrpSpPr>
        <p:grpSpPr bwMode="auto">
          <a:xfrm>
            <a:off x="6984373" y="2481202"/>
            <a:ext cx="2406865" cy="2052131"/>
            <a:chOff x="3467" y="1350"/>
            <a:chExt cx="2203" cy="1502"/>
          </a:xfrm>
        </p:grpSpPr>
        <p:sp>
          <p:nvSpPr>
            <p:cNvPr id="191" name="AutoShape 2"/>
            <p:cNvSpPr>
              <a:spLocks noChangeArrowheads="1"/>
            </p:cNvSpPr>
            <p:nvPr/>
          </p:nvSpPr>
          <p:spPr bwMode="auto">
            <a:xfrm>
              <a:off x="3467" y="1350"/>
              <a:ext cx="2145" cy="1502"/>
            </a:xfrm>
            <a:prstGeom prst="roundRect">
              <a:avLst>
                <a:gd name="adj" fmla="val 4514"/>
              </a:avLst>
            </a:prstGeom>
            <a:solidFill>
              <a:srgbClr val="D9EAD3"/>
            </a:solidFill>
            <a:ln w="36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92" name="Text Box 3"/>
            <p:cNvSpPr txBox="1">
              <a:spLocks noChangeArrowheads="1"/>
            </p:cNvSpPr>
            <p:nvPr/>
          </p:nvSpPr>
          <p:spPr bwMode="auto">
            <a:xfrm>
              <a:off x="3480" y="1365"/>
              <a:ext cx="2190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57096" rIns="90000" bIns="45000"/>
            <a:lstStyle/>
            <a:p>
              <a:pPr>
                <a:lnSpc>
                  <a:spcPct val="94000"/>
                </a:lnSpc>
                <a:tabLst>
                  <a:tab pos="687922" algn="l"/>
                  <a:tab pos="1375844" algn="l"/>
                  <a:tab pos="2063767" algn="l"/>
                </a:tabLst>
              </a:pPr>
              <a:r>
                <a:rPr lang="sv-SE" sz="13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Logica</a:t>
              </a:r>
              <a:r>
                <a:rPr lang="sv-SE" sz="1300" b="1" dirty="0" smtClean="0">
                  <a:solidFill>
                    <a:srgbClr val="000000"/>
                  </a:solidFill>
                  <a:latin typeface="Courier New" pitchFamily="49" charset="0"/>
                </a:rPr>
                <a:t> eID-tjänst</a:t>
              </a:r>
              <a:endParaRPr lang="sv-SE" sz="13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93" name="Group 43"/>
          <p:cNvGrpSpPr>
            <a:grpSpLocks/>
          </p:cNvGrpSpPr>
          <p:nvPr/>
        </p:nvGrpSpPr>
        <p:grpSpPr bwMode="auto">
          <a:xfrm flipH="1">
            <a:off x="7644321" y="3442489"/>
            <a:ext cx="466587" cy="133877"/>
            <a:chOff x="786" y="2028"/>
            <a:chExt cx="299" cy="93"/>
          </a:xfrm>
        </p:grpSpPr>
        <p:sp>
          <p:nvSpPr>
            <p:cNvPr id="194" name="Line 44"/>
            <p:cNvSpPr>
              <a:spLocks noChangeShapeType="1"/>
            </p:cNvSpPr>
            <p:nvPr/>
          </p:nvSpPr>
          <p:spPr bwMode="auto">
            <a:xfrm>
              <a:off x="786" y="2073"/>
              <a:ext cx="204" cy="0"/>
            </a:xfrm>
            <a:prstGeom prst="line">
              <a:avLst/>
            </a:prstGeom>
            <a:noFill/>
            <a:ln w="1908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195" name="Oval 45"/>
            <p:cNvSpPr>
              <a:spLocks noChangeArrowheads="1"/>
            </p:cNvSpPr>
            <p:nvPr/>
          </p:nvSpPr>
          <p:spPr bwMode="auto">
            <a:xfrm rot="5400000" flipH="1">
              <a:off x="992" y="2027"/>
              <a:ext cx="93" cy="94"/>
            </a:xfrm>
            <a:prstGeom prst="ellipse">
              <a:avLst/>
            </a:prstGeom>
            <a:solidFill>
              <a:srgbClr val="FFFFCC"/>
            </a:solidFill>
            <a:ln w="1908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</p:grpSp>
      <p:grpSp>
        <p:nvGrpSpPr>
          <p:cNvPr id="196" name="Group 35"/>
          <p:cNvGrpSpPr>
            <a:grpSpLocks/>
          </p:cNvGrpSpPr>
          <p:nvPr/>
        </p:nvGrpSpPr>
        <p:grpSpPr bwMode="auto">
          <a:xfrm flipH="1">
            <a:off x="8248231" y="3423775"/>
            <a:ext cx="374518" cy="198657"/>
            <a:chOff x="3448" y="2007"/>
            <a:chExt cx="240" cy="137"/>
          </a:xfrm>
        </p:grpSpPr>
        <p:sp>
          <p:nvSpPr>
            <p:cNvPr id="197" name="Line 36"/>
            <p:cNvSpPr>
              <a:spLocks noChangeShapeType="1"/>
            </p:cNvSpPr>
            <p:nvPr/>
          </p:nvSpPr>
          <p:spPr bwMode="auto">
            <a:xfrm>
              <a:off x="3514" y="2076"/>
              <a:ext cx="174" cy="0"/>
            </a:xfrm>
            <a:prstGeom prst="line">
              <a:avLst/>
            </a:prstGeom>
            <a:noFill/>
            <a:ln w="1908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grpSp>
          <p:nvGrpSpPr>
            <p:cNvPr id="198" name="Group 37"/>
            <p:cNvGrpSpPr>
              <a:grpSpLocks/>
            </p:cNvGrpSpPr>
            <p:nvPr/>
          </p:nvGrpSpPr>
          <p:grpSpPr bwMode="auto">
            <a:xfrm>
              <a:off x="3448" y="2007"/>
              <a:ext cx="68" cy="137"/>
              <a:chOff x="3448" y="2007"/>
              <a:chExt cx="68" cy="137"/>
            </a:xfrm>
          </p:grpSpPr>
          <p:sp>
            <p:nvSpPr>
              <p:cNvPr id="199" name="AutoShape 38"/>
              <p:cNvSpPr>
                <a:spLocks noChangeArrowheads="1"/>
              </p:cNvSpPr>
              <p:nvPr/>
            </p:nvSpPr>
            <p:spPr bwMode="auto">
              <a:xfrm>
                <a:off x="3448" y="2007"/>
                <a:ext cx="68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1908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200" name="AutoShape 39"/>
              <p:cNvSpPr>
                <a:spLocks noChangeArrowheads="1"/>
              </p:cNvSpPr>
              <p:nvPr/>
            </p:nvSpPr>
            <p:spPr bwMode="auto">
              <a:xfrm rot="10800000" flipH="1">
                <a:off x="3449" y="2078"/>
                <a:ext cx="68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1908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v-SE"/>
              </a:p>
            </p:txBody>
          </p:sp>
        </p:grpSp>
      </p:grpSp>
      <p:sp>
        <p:nvSpPr>
          <p:cNvPr id="201" name="Rectangle 46"/>
          <p:cNvSpPr>
            <a:spLocks noChangeArrowheads="1"/>
          </p:cNvSpPr>
          <p:nvPr/>
        </p:nvSpPr>
        <p:spPr bwMode="auto">
          <a:xfrm>
            <a:off x="7853427" y="3245270"/>
            <a:ext cx="585185" cy="577259"/>
          </a:xfrm>
          <a:prstGeom prst="rect">
            <a:avLst/>
          </a:prstGeom>
          <a:solidFill>
            <a:srgbClr val="FFFFCC"/>
          </a:solidFill>
          <a:ln w="25560">
            <a:solidFill>
              <a:srgbClr val="800000"/>
            </a:solidFill>
            <a:round/>
            <a:headEnd/>
            <a:tailEnd/>
          </a:ln>
        </p:spPr>
        <p:txBody>
          <a:bodyPr wrap="none" lIns="86895" tIns="43448" rIns="86895" bIns="43448" anchor="ctr"/>
          <a:lstStyle/>
          <a:p>
            <a:endParaRPr lang="en-US" sz="1500"/>
          </a:p>
        </p:txBody>
      </p:sp>
      <p:sp>
        <p:nvSpPr>
          <p:cNvPr id="202" name="Text Box 67"/>
          <p:cNvSpPr txBox="1">
            <a:spLocks noChangeArrowheads="1"/>
          </p:cNvSpPr>
          <p:nvPr/>
        </p:nvSpPr>
        <p:spPr bwMode="auto">
          <a:xfrm>
            <a:off x="7984551" y="3358380"/>
            <a:ext cx="365241" cy="25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527" tIns="44474" rIns="85527" bIns="44474">
            <a:spAutoFit/>
          </a:bodyPr>
          <a:lstStyle/>
          <a:p>
            <a:pPr>
              <a:buSzPct val="45000"/>
              <a:tabLst>
                <a:tab pos="687922" algn="l"/>
              </a:tabLst>
            </a:pPr>
            <a:r>
              <a:rPr lang="en-US" sz="1100" dirty="0" err="1" smtClean="0"/>
              <a:t>eID</a:t>
            </a:r>
            <a:endParaRPr lang="sv-SE" sz="1100" dirty="0">
              <a:solidFill>
                <a:srgbClr val="000000"/>
              </a:solidFill>
            </a:endParaRPr>
          </a:p>
        </p:txBody>
      </p:sp>
      <p:cxnSp>
        <p:nvCxnSpPr>
          <p:cNvPr id="217" name="AutoShape 41"/>
          <p:cNvCxnSpPr>
            <a:cxnSpLocks noChangeShapeType="1"/>
          </p:cNvCxnSpPr>
          <p:nvPr/>
        </p:nvCxnSpPr>
        <p:spPr bwMode="auto">
          <a:xfrm>
            <a:off x="2462083" y="1920212"/>
            <a:ext cx="2163814" cy="1325058"/>
          </a:xfrm>
          <a:prstGeom prst="straightConnector1">
            <a:avLst/>
          </a:prstGeom>
          <a:noFill/>
          <a:ln w="18000">
            <a:solidFill>
              <a:srgbClr val="4F81BD"/>
            </a:solidFill>
            <a:round/>
            <a:headEnd/>
            <a:tailEnd type="triangle" w="med" len="med"/>
          </a:ln>
        </p:spPr>
      </p:cxnSp>
      <p:cxnSp>
        <p:nvCxnSpPr>
          <p:cNvPr id="218" name="AutoShape 42"/>
          <p:cNvCxnSpPr>
            <a:cxnSpLocks noChangeShapeType="1"/>
          </p:cNvCxnSpPr>
          <p:nvPr/>
        </p:nvCxnSpPr>
        <p:spPr bwMode="auto">
          <a:xfrm>
            <a:off x="3094349" y="2170988"/>
            <a:ext cx="778108" cy="489017"/>
          </a:xfrm>
          <a:prstGeom prst="straightConnector1">
            <a:avLst/>
          </a:prstGeom>
          <a:noFill/>
          <a:ln w="18000">
            <a:solidFill>
              <a:srgbClr val="4F81BD"/>
            </a:solidFill>
            <a:prstDash val="sysDot"/>
            <a:round/>
            <a:headEnd type="triangle" w="med" len="med"/>
            <a:tailEnd/>
          </a:ln>
        </p:spPr>
      </p:cxnSp>
      <p:cxnSp>
        <p:nvCxnSpPr>
          <p:cNvPr id="219" name="AutoShape 41"/>
          <p:cNvCxnSpPr>
            <a:cxnSpLocks noChangeShapeType="1"/>
          </p:cNvCxnSpPr>
          <p:nvPr/>
        </p:nvCxnSpPr>
        <p:spPr bwMode="auto">
          <a:xfrm flipV="1">
            <a:off x="2147982" y="3852974"/>
            <a:ext cx="2857256" cy="364340"/>
          </a:xfrm>
          <a:prstGeom prst="straightConnector1">
            <a:avLst/>
          </a:prstGeom>
          <a:noFill/>
          <a:ln w="18000">
            <a:solidFill>
              <a:srgbClr val="4F81BD"/>
            </a:solidFill>
            <a:round/>
            <a:headEnd type="triangle"/>
            <a:tailEnd type="none" w="med" len="med"/>
          </a:ln>
        </p:spPr>
      </p:cxnSp>
      <p:cxnSp>
        <p:nvCxnSpPr>
          <p:cNvPr id="220" name="AutoShape 42"/>
          <p:cNvCxnSpPr>
            <a:cxnSpLocks noChangeShapeType="1"/>
          </p:cNvCxnSpPr>
          <p:nvPr/>
        </p:nvCxnSpPr>
        <p:spPr bwMode="auto">
          <a:xfrm flipV="1">
            <a:off x="3094349" y="4076737"/>
            <a:ext cx="837252" cy="109634"/>
          </a:xfrm>
          <a:prstGeom prst="straightConnector1">
            <a:avLst/>
          </a:prstGeom>
          <a:noFill/>
          <a:ln w="18000">
            <a:solidFill>
              <a:srgbClr val="4F81BD"/>
            </a:solidFill>
            <a:prstDash val="sysDot"/>
            <a:round/>
            <a:headEnd type="none" w="med" len="med"/>
            <a:tailEnd type="triangle"/>
          </a:ln>
        </p:spPr>
      </p:cxnSp>
      <p:grpSp>
        <p:nvGrpSpPr>
          <p:cNvPr id="257" name="Group 256"/>
          <p:cNvGrpSpPr/>
          <p:nvPr/>
        </p:nvGrpSpPr>
        <p:grpSpPr>
          <a:xfrm>
            <a:off x="4475832" y="1800793"/>
            <a:ext cx="686131" cy="1119000"/>
            <a:chOff x="4273584" y="4019584"/>
            <a:chExt cx="686131" cy="1119000"/>
          </a:xfrm>
        </p:grpSpPr>
        <p:grpSp>
          <p:nvGrpSpPr>
            <p:cNvPr id="258" name="Group 257"/>
            <p:cNvGrpSpPr/>
            <p:nvPr/>
          </p:nvGrpSpPr>
          <p:grpSpPr>
            <a:xfrm>
              <a:off x="4273584" y="4019584"/>
              <a:ext cx="686131" cy="1119000"/>
              <a:chOff x="4573364" y="1522154"/>
              <a:chExt cx="698006" cy="1055765"/>
            </a:xfrm>
          </p:grpSpPr>
          <p:sp>
            <p:nvSpPr>
              <p:cNvPr id="262" name="Can 261"/>
              <p:cNvSpPr/>
              <p:nvPr/>
            </p:nvSpPr>
            <p:spPr bwMode="auto">
              <a:xfrm>
                <a:off x="4627671" y="1522154"/>
                <a:ext cx="643699" cy="825713"/>
              </a:xfrm>
              <a:prstGeom prst="can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26935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sv-SE" sz="1700">
                  <a:latin typeface="Arial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4573364" y="2345612"/>
                <a:ext cx="653516" cy="232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err="1" smtClean="0"/>
                  <a:t>Keystore</a:t>
                </a:r>
                <a:endParaRPr lang="en-US" sz="1000" dirty="0"/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>
              <a:off x="4408387" y="4244548"/>
              <a:ext cx="470285" cy="564925"/>
              <a:chOff x="6706664" y="1600438"/>
              <a:chExt cx="478425" cy="469693"/>
            </a:xfrm>
          </p:grpSpPr>
          <p:sp>
            <p:nvSpPr>
              <p:cNvPr id="260" name="Vertical Scroll 259"/>
              <p:cNvSpPr/>
              <p:nvPr/>
            </p:nvSpPr>
            <p:spPr bwMode="auto">
              <a:xfrm>
                <a:off x="6706664" y="1600438"/>
                <a:ext cx="478425" cy="469693"/>
              </a:xfrm>
              <a:prstGeom prst="verticalScroll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26935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sz="1700">
                  <a:latin typeface="Arial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715363" y="1656906"/>
                <a:ext cx="422690" cy="33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Cert</a:t>
                </a:r>
              </a:p>
              <a:p>
                <a:r>
                  <a:rPr lang="en-US" sz="1000" dirty="0" smtClean="0"/>
                  <a:t>VGR</a:t>
                </a:r>
              </a:p>
            </p:txBody>
          </p:sp>
        </p:grpSp>
      </p:grpSp>
      <p:grpSp>
        <p:nvGrpSpPr>
          <p:cNvPr id="264" name="Group 35"/>
          <p:cNvGrpSpPr>
            <a:grpSpLocks/>
          </p:cNvGrpSpPr>
          <p:nvPr/>
        </p:nvGrpSpPr>
        <p:grpSpPr bwMode="auto">
          <a:xfrm rot="5400000" flipH="1">
            <a:off x="5038151" y="3566387"/>
            <a:ext cx="374518" cy="198657"/>
            <a:chOff x="3448" y="2007"/>
            <a:chExt cx="240" cy="137"/>
          </a:xfrm>
        </p:grpSpPr>
        <p:sp>
          <p:nvSpPr>
            <p:cNvPr id="265" name="Line 36"/>
            <p:cNvSpPr>
              <a:spLocks noChangeShapeType="1"/>
            </p:cNvSpPr>
            <p:nvPr/>
          </p:nvSpPr>
          <p:spPr bwMode="auto">
            <a:xfrm>
              <a:off x="3514" y="2076"/>
              <a:ext cx="174" cy="0"/>
            </a:xfrm>
            <a:prstGeom prst="line">
              <a:avLst/>
            </a:prstGeom>
            <a:noFill/>
            <a:ln w="1908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grpSp>
          <p:nvGrpSpPr>
            <p:cNvPr id="266" name="Group 37"/>
            <p:cNvGrpSpPr>
              <a:grpSpLocks/>
            </p:cNvGrpSpPr>
            <p:nvPr/>
          </p:nvGrpSpPr>
          <p:grpSpPr bwMode="auto">
            <a:xfrm>
              <a:off x="3448" y="2007"/>
              <a:ext cx="68" cy="137"/>
              <a:chOff x="3448" y="2007"/>
              <a:chExt cx="68" cy="137"/>
            </a:xfrm>
          </p:grpSpPr>
          <p:sp>
            <p:nvSpPr>
              <p:cNvPr id="267" name="AutoShape 38"/>
              <p:cNvSpPr>
                <a:spLocks noChangeArrowheads="1"/>
              </p:cNvSpPr>
              <p:nvPr/>
            </p:nvSpPr>
            <p:spPr bwMode="auto">
              <a:xfrm>
                <a:off x="3448" y="2007"/>
                <a:ext cx="68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1908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268" name="AutoShape 39"/>
              <p:cNvSpPr>
                <a:spLocks noChangeArrowheads="1"/>
              </p:cNvSpPr>
              <p:nvPr/>
            </p:nvSpPr>
            <p:spPr bwMode="auto">
              <a:xfrm rot="10800000" flipH="1">
                <a:off x="3449" y="2078"/>
                <a:ext cx="68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1908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v-SE"/>
              </a:p>
            </p:txBody>
          </p:sp>
        </p:grpSp>
      </p:grpSp>
      <p:grpSp>
        <p:nvGrpSpPr>
          <p:cNvPr id="234" name="Group 233"/>
          <p:cNvGrpSpPr/>
          <p:nvPr/>
        </p:nvGrpSpPr>
        <p:grpSpPr>
          <a:xfrm>
            <a:off x="4724107" y="3064624"/>
            <a:ext cx="809803" cy="577259"/>
            <a:chOff x="4724107" y="3254749"/>
            <a:chExt cx="809803" cy="577259"/>
          </a:xfrm>
        </p:grpSpPr>
        <p:grpSp>
          <p:nvGrpSpPr>
            <p:cNvPr id="144" name="Group 43"/>
            <p:cNvGrpSpPr>
              <a:grpSpLocks/>
            </p:cNvGrpSpPr>
            <p:nvPr/>
          </p:nvGrpSpPr>
          <p:grpSpPr bwMode="auto">
            <a:xfrm flipH="1">
              <a:off x="4724107" y="3462040"/>
              <a:ext cx="466587" cy="133877"/>
              <a:chOff x="786" y="2028"/>
              <a:chExt cx="299" cy="93"/>
            </a:xfrm>
          </p:grpSpPr>
          <p:sp>
            <p:nvSpPr>
              <p:cNvPr id="145" name="Line 44"/>
              <p:cNvSpPr>
                <a:spLocks noChangeShapeType="1"/>
              </p:cNvSpPr>
              <p:nvPr/>
            </p:nvSpPr>
            <p:spPr bwMode="auto">
              <a:xfrm>
                <a:off x="786" y="2073"/>
                <a:ext cx="204" cy="0"/>
              </a:xfrm>
              <a:prstGeom prst="line">
                <a:avLst/>
              </a:prstGeom>
              <a:noFill/>
              <a:ln w="1908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v-SE"/>
              </a:p>
            </p:txBody>
          </p:sp>
          <p:sp>
            <p:nvSpPr>
              <p:cNvPr id="146" name="Oval 45"/>
              <p:cNvSpPr>
                <a:spLocks noChangeArrowheads="1"/>
              </p:cNvSpPr>
              <p:nvPr/>
            </p:nvSpPr>
            <p:spPr bwMode="auto">
              <a:xfrm rot="5400000" flipH="1">
                <a:off x="992" y="2027"/>
                <a:ext cx="93" cy="94"/>
              </a:xfrm>
              <a:prstGeom prst="ellipse">
                <a:avLst/>
              </a:prstGeom>
              <a:solidFill>
                <a:srgbClr val="FFFFCC"/>
              </a:solidFill>
              <a:ln w="1908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500"/>
              </a:p>
            </p:txBody>
          </p:sp>
        </p:grpSp>
        <p:sp>
          <p:nvSpPr>
            <p:cNvPr id="152" name="Rectangle 46"/>
            <p:cNvSpPr>
              <a:spLocks noChangeArrowheads="1"/>
            </p:cNvSpPr>
            <p:nvPr/>
          </p:nvSpPr>
          <p:spPr bwMode="auto">
            <a:xfrm>
              <a:off x="4948725" y="3254749"/>
              <a:ext cx="585185" cy="577259"/>
            </a:xfrm>
            <a:prstGeom prst="rect">
              <a:avLst/>
            </a:prstGeom>
            <a:solidFill>
              <a:srgbClr val="FFFFCC"/>
            </a:solidFill>
            <a:ln w="25560">
              <a:solidFill>
                <a:srgbClr val="800000"/>
              </a:solidFill>
              <a:round/>
              <a:headEnd/>
              <a:tailEnd/>
            </a:ln>
          </p:spPr>
          <p:txBody>
            <a:bodyPr wrap="none" lIns="86895" tIns="43448" rIns="86895" bIns="43448" anchor="ctr"/>
            <a:lstStyle/>
            <a:p>
              <a:endParaRPr lang="en-US" sz="1500"/>
            </a:p>
          </p:txBody>
        </p:sp>
      </p:grpSp>
      <p:sp>
        <p:nvSpPr>
          <p:cNvPr id="237" name="Text Box 67"/>
          <p:cNvSpPr txBox="1">
            <a:spLocks noChangeArrowheads="1"/>
          </p:cNvSpPr>
          <p:nvPr/>
        </p:nvSpPr>
        <p:spPr bwMode="auto">
          <a:xfrm>
            <a:off x="5084576" y="3245270"/>
            <a:ext cx="302355" cy="25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527" tIns="44474" rIns="85527" bIns="44474">
            <a:spAutoFit/>
          </a:bodyPr>
          <a:lstStyle/>
          <a:p>
            <a:pPr>
              <a:buSzPct val="45000"/>
              <a:tabLst>
                <a:tab pos="687922" algn="l"/>
              </a:tabLst>
            </a:pPr>
            <a:r>
              <a:rPr lang="sv-SE" sz="1100" dirty="0" smtClean="0">
                <a:solidFill>
                  <a:srgbClr val="000000"/>
                </a:solidFill>
              </a:rPr>
              <a:t>SS</a:t>
            </a:r>
            <a:endParaRPr lang="sv-SE" sz="1100" dirty="0">
              <a:solidFill>
                <a:srgbClr val="000000"/>
              </a:solidFill>
            </a:endParaRPr>
          </a:p>
        </p:txBody>
      </p:sp>
      <p:grpSp>
        <p:nvGrpSpPr>
          <p:cNvPr id="275" name="Group 274"/>
          <p:cNvGrpSpPr/>
          <p:nvPr/>
        </p:nvGrpSpPr>
        <p:grpSpPr>
          <a:xfrm>
            <a:off x="5226135" y="4059172"/>
            <a:ext cx="759371" cy="1406443"/>
            <a:chOff x="5545447" y="4790619"/>
            <a:chExt cx="759371" cy="1026522"/>
          </a:xfrm>
        </p:grpSpPr>
        <p:grpSp>
          <p:nvGrpSpPr>
            <p:cNvPr id="276" name="Group 275"/>
            <p:cNvGrpSpPr/>
            <p:nvPr/>
          </p:nvGrpSpPr>
          <p:grpSpPr>
            <a:xfrm>
              <a:off x="5545447" y="4790619"/>
              <a:ext cx="721609" cy="1026522"/>
              <a:chOff x="4585104" y="1522156"/>
              <a:chExt cx="734098" cy="763944"/>
            </a:xfrm>
          </p:grpSpPr>
          <p:sp>
            <p:nvSpPr>
              <p:cNvPr id="280" name="Can 279"/>
              <p:cNvSpPr/>
              <p:nvPr/>
            </p:nvSpPr>
            <p:spPr bwMode="auto">
              <a:xfrm>
                <a:off x="4627671" y="1522156"/>
                <a:ext cx="643699" cy="607464"/>
              </a:xfrm>
              <a:prstGeom prst="can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26935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sv-SE" sz="1700">
                  <a:latin typeface="Arial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4585104" y="2102861"/>
                <a:ext cx="734098" cy="183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err="1" smtClean="0"/>
                  <a:t>Truststore</a:t>
                </a:r>
                <a:endParaRPr lang="en-US" sz="1000" dirty="0"/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>
              <a:off x="5617565" y="4947483"/>
              <a:ext cx="687253" cy="615208"/>
              <a:chOff x="6706664" y="1588588"/>
              <a:chExt cx="562011" cy="406610"/>
            </a:xfrm>
          </p:grpSpPr>
          <p:sp>
            <p:nvSpPr>
              <p:cNvPr id="278" name="Vertical Scroll 277"/>
              <p:cNvSpPr/>
              <p:nvPr/>
            </p:nvSpPr>
            <p:spPr bwMode="auto">
              <a:xfrm>
                <a:off x="6706664" y="1588588"/>
                <a:ext cx="478425" cy="406610"/>
              </a:xfrm>
              <a:prstGeom prst="verticalScroll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26935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sz="1700">
                  <a:latin typeface="Arial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6706667" y="1629045"/>
                <a:ext cx="562008" cy="341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Cert</a:t>
                </a:r>
              </a:p>
              <a:p>
                <a:r>
                  <a:rPr lang="en-US" sz="1000" dirty="0" err="1" smtClean="0"/>
                  <a:t>AppX</a:t>
                </a:r>
                <a:r>
                  <a:rPr lang="en-US" sz="1000" dirty="0" smtClean="0"/>
                  <a:t>-</a:t>
                </a:r>
                <a:endParaRPr lang="en-US" sz="1000" dirty="0"/>
              </a:p>
              <a:p>
                <a:r>
                  <a:rPr lang="en-US" sz="1000" dirty="0" smtClean="0"/>
                  <a:t>SITHS</a:t>
                </a:r>
              </a:p>
              <a:p>
                <a:r>
                  <a:rPr lang="en-US" sz="1000" dirty="0" smtClean="0"/>
                  <a:t>STERIA</a:t>
                </a:r>
                <a:endParaRPr lang="en-US" sz="1000" dirty="0" smtClean="0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3094349" y="4148282"/>
            <a:ext cx="1037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Mutual</a:t>
            </a:r>
          </a:p>
          <a:p>
            <a:r>
              <a:rPr lang="en-US" sz="1000" dirty="0" smtClean="0"/>
              <a:t>Authentication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285927" y="2085389"/>
            <a:ext cx="586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“</a:t>
            </a:r>
            <a:r>
              <a:rPr lang="en-US" sz="1000" dirty="0" err="1" smtClean="0"/>
              <a:t>Biljett</a:t>
            </a:r>
            <a:r>
              <a:rPr lang="en-US" sz="1000" dirty="0" smtClean="0"/>
              <a:t>”</a:t>
            </a:r>
            <a:endParaRPr lang="en-US" sz="1000" dirty="0"/>
          </a:p>
        </p:txBody>
      </p:sp>
      <p:cxnSp>
        <p:nvCxnSpPr>
          <p:cNvPr id="108" name="AutoShape 41"/>
          <p:cNvCxnSpPr>
            <a:cxnSpLocks noChangeShapeType="1"/>
          </p:cNvCxnSpPr>
          <p:nvPr/>
        </p:nvCxnSpPr>
        <p:spPr bwMode="auto">
          <a:xfrm flipH="1">
            <a:off x="5386932" y="3522378"/>
            <a:ext cx="2136673" cy="330596"/>
          </a:xfrm>
          <a:prstGeom prst="straightConnector1">
            <a:avLst/>
          </a:prstGeom>
          <a:noFill/>
          <a:ln w="18000">
            <a:solidFill>
              <a:srgbClr val="4F81BD"/>
            </a:solidFill>
            <a:round/>
            <a:headEnd type="triangle"/>
            <a:tailEnd type="none" w="med" len="med"/>
          </a:ln>
        </p:spPr>
      </p:cxnSp>
      <p:cxnSp>
        <p:nvCxnSpPr>
          <p:cNvPr id="115" name="AutoShape 41"/>
          <p:cNvCxnSpPr>
            <a:cxnSpLocks noChangeShapeType="1"/>
          </p:cNvCxnSpPr>
          <p:nvPr/>
        </p:nvCxnSpPr>
        <p:spPr bwMode="auto">
          <a:xfrm flipV="1">
            <a:off x="1780216" y="3405073"/>
            <a:ext cx="2830419" cy="344909"/>
          </a:xfrm>
          <a:prstGeom prst="straightConnector1">
            <a:avLst/>
          </a:prstGeom>
          <a:noFill/>
          <a:ln w="18000">
            <a:solidFill>
              <a:srgbClr val="4F81BD"/>
            </a:solidFill>
            <a:round/>
            <a:headEnd/>
            <a:tailEnd type="triangle" w="med" len="med"/>
          </a:ln>
        </p:spPr>
      </p:cxnSp>
      <p:cxnSp>
        <p:nvCxnSpPr>
          <p:cNvPr id="121" name="AutoShape 42"/>
          <p:cNvCxnSpPr>
            <a:cxnSpLocks noChangeShapeType="1"/>
          </p:cNvCxnSpPr>
          <p:nvPr/>
        </p:nvCxnSpPr>
        <p:spPr bwMode="auto">
          <a:xfrm rot="10800000" flipV="1">
            <a:off x="3055865" y="3598945"/>
            <a:ext cx="837252" cy="109634"/>
          </a:xfrm>
          <a:prstGeom prst="straightConnector1">
            <a:avLst/>
          </a:prstGeom>
          <a:noFill/>
          <a:ln w="18000">
            <a:solidFill>
              <a:srgbClr val="4F81BD"/>
            </a:solidFill>
            <a:prstDash val="sysDot"/>
            <a:round/>
            <a:headEnd type="none" w="med" len="med"/>
            <a:tailEnd type="triangle"/>
          </a:ln>
        </p:spPr>
      </p:cxnSp>
      <p:sp>
        <p:nvSpPr>
          <p:cNvPr id="123" name="TextBox 122"/>
          <p:cNvSpPr txBox="1"/>
          <p:nvPr/>
        </p:nvSpPr>
        <p:spPr>
          <a:xfrm>
            <a:off x="3251797" y="3651505"/>
            <a:ext cx="875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“</a:t>
            </a:r>
            <a:r>
              <a:rPr lang="en-US" sz="1000" dirty="0" err="1" smtClean="0"/>
              <a:t>Biljett</a:t>
            </a:r>
            <a:r>
              <a:rPr lang="en-US" sz="1000" dirty="0" smtClean="0"/>
              <a:t>”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840146" y="5354082"/>
            <a:ext cx="126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Kräver</a:t>
            </a:r>
            <a:r>
              <a:rPr lang="en-US" sz="1000" dirty="0"/>
              <a:t>  </a:t>
            </a:r>
            <a:r>
              <a:rPr lang="en-US" sz="1000" dirty="0" err="1" smtClean="0"/>
              <a:t>klientautentisering</a:t>
            </a:r>
            <a:endParaRPr lang="en-US" sz="1000" dirty="0"/>
          </a:p>
        </p:txBody>
      </p:sp>
      <p:cxnSp>
        <p:nvCxnSpPr>
          <p:cNvPr id="125" name="AutoShape 42"/>
          <p:cNvCxnSpPr>
            <a:cxnSpLocks noChangeShapeType="1"/>
          </p:cNvCxnSpPr>
          <p:nvPr/>
        </p:nvCxnSpPr>
        <p:spPr bwMode="auto">
          <a:xfrm flipV="1">
            <a:off x="6783668" y="5486314"/>
            <a:ext cx="566760" cy="1"/>
          </a:xfrm>
          <a:prstGeom prst="straightConnector1">
            <a:avLst/>
          </a:prstGeom>
          <a:noFill/>
          <a:ln w="18000">
            <a:solidFill>
              <a:srgbClr val="4F81BD"/>
            </a:solidFill>
            <a:prstDash val="sysDot"/>
            <a:round/>
            <a:headEnd type="none" w="med" len="med"/>
            <a:tailEnd type="triangle"/>
          </a:ln>
        </p:spPr>
      </p:cxnSp>
      <p:cxnSp>
        <p:nvCxnSpPr>
          <p:cNvPr id="127" name="AutoShape 42"/>
          <p:cNvCxnSpPr>
            <a:cxnSpLocks noChangeShapeType="1"/>
          </p:cNvCxnSpPr>
          <p:nvPr/>
        </p:nvCxnSpPr>
        <p:spPr bwMode="auto">
          <a:xfrm flipV="1">
            <a:off x="6783668" y="5049260"/>
            <a:ext cx="566760" cy="1"/>
          </a:xfrm>
          <a:prstGeom prst="straightConnector1">
            <a:avLst/>
          </a:prstGeom>
          <a:noFill/>
          <a:ln w="18000">
            <a:solidFill>
              <a:srgbClr val="4F81BD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3" name="AutoShape 42"/>
          <p:cNvCxnSpPr>
            <a:cxnSpLocks noChangeShapeType="1"/>
          </p:cNvCxnSpPr>
          <p:nvPr/>
        </p:nvCxnSpPr>
        <p:spPr bwMode="auto">
          <a:xfrm flipH="1">
            <a:off x="6167047" y="3694301"/>
            <a:ext cx="1030227" cy="143990"/>
          </a:xfrm>
          <a:prstGeom prst="straightConnector1">
            <a:avLst/>
          </a:prstGeom>
          <a:noFill/>
          <a:ln w="18000">
            <a:solidFill>
              <a:srgbClr val="4F81BD"/>
            </a:solidFill>
            <a:prstDash val="sysDot"/>
            <a:round/>
            <a:headEnd type="none" w="med" len="med"/>
            <a:tailEnd type="triangle"/>
          </a:ln>
        </p:spPr>
      </p:cxnSp>
      <p:sp>
        <p:nvSpPr>
          <p:cNvPr id="154" name="TextBox 153"/>
          <p:cNvSpPr txBox="1"/>
          <p:nvPr/>
        </p:nvSpPr>
        <p:spPr>
          <a:xfrm>
            <a:off x="6365517" y="3746861"/>
            <a:ext cx="701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“</a:t>
            </a:r>
            <a:r>
              <a:rPr lang="en-US" sz="1000" dirty="0" err="1" smtClean="0"/>
              <a:t>Biljett</a:t>
            </a:r>
            <a:r>
              <a:rPr lang="en-US" sz="1000" dirty="0" smtClean="0"/>
              <a:t>”</a:t>
            </a:r>
            <a:endParaRPr lang="en-US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7853427" y="4945592"/>
            <a:ext cx="1263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SSL/TLS</a:t>
            </a:r>
            <a:endParaRPr lang="en-US" sz="1000" dirty="0"/>
          </a:p>
        </p:txBody>
      </p:sp>
      <p:cxnSp>
        <p:nvCxnSpPr>
          <p:cNvPr id="21" name="Elbow Connector 20"/>
          <p:cNvCxnSpPr>
            <a:stCxn id="167" idx="1"/>
            <a:endCxn id="136" idx="6"/>
          </p:cNvCxnSpPr>
          <p:nvPr/>
        </p:nvCxnSpPr>
        <p:spPr>
          <a:xfrm rot="5400000" flipH="1" flipV="1">
            <a:off x="1378027" y="4159358"/>
            <a:ext cx="458376" cy="84204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020591" y="4351192"/>
            <a:ext cx="7647" cy="458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5221784" y="3740360"/>
            <a:ext cx="2901" cy="243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79" idx="1"/>
          </p:cNvCxnSpPr>
          <p:nvPr/>
        </p:nvCxnSpPr>
        <p:spPr>
          <a:xfrm rot="5400000" flipH="1" flipV="1">
            <a:off x="4917742" y="3758071"/>
            <a:ext cx="97893" cy="5101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280" idx="1"/>
          </p:cNvCxnSpPr>
          <p:nvPr/>
        </p:nvCxnSpPr>
        <p:spPr>
          <a:xfrm>
            <a:off x="5221784" y="3964222"/>
            <a:ext cx="362568" cy="949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52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59</Words>
  <Application>Microsoft Macintosh PowerPoint</Application>
  <PresentationFormat>A4 Paper (210x297 mm)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Certifikathantering - Signeringstjänst</vt:lpstr>
    </vt:vector>
  </TitlesOfParts>
  <Company>Callista Enterprise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Certifkathantering - Signeringstjänst</dc:title>
  <dc:creator>Anders Asplund</dc:creator>
  <cp:lastModifiedBy>Anders Asplund</cp:lastModifiedBy>
  <cp:revision>15</cp:revision>
  <dcterms:created xsi:type="dcterms:W3CDTF">2011-09-07T05:12:17Z</dcterms:created>
  <dcterms:modified xsi:type="dcterms:W3CDTF">2011-12-22T09:44:16Z</dcterms:modified>
</cp:coreProperties>
</file>