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58" d="100"/>
          <a:sy n="58" d="100"/>
        </p:scale>
        <p:origin x="1232" y="3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12/06/2025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3200" u="sng" dirty="0"/>
              <a:t>Key Callouts from Task-2</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A04920D7-F25C-9610-7D2F-18E417517C51}"/>
              </a:ext>
            </a:extLst>
          </p:cNvPr>
          <p:cNvSpPr txBox="1"/>
          <p:nvPr/>
        </p:nvSpPr>
        <p:spPr>
          <a:xfrm>
            <a:off x="1288973" y="1520328"/>
            <a:ext cx="10387602" cy="4153359"/>
          </a:xfrm>
          <a:prstGeom prst="rect">
            <a:avLst/>
          </a:prstGeom>
          <a:noFill/>
        </p:spPr>
        <p:txBody>
          <a:bodyPr wrap="square" lIns="0" tIns="0" rIns="0" bIns="0" rtlCol="0" anchor="t">
            <a:noAutofit/>
          </a:bodyPr>
          <a:lstStyle/>
          <a:p>
            <a:pPr lvl="0" eaLnBrk="0" fontAlgn="base" hangingPunct="0">
              <a:spcBef>
                <a:spcPct val="0"/>
              </a:spcBef>
              <a:spcAft>
                <a:spcPct val="0"/>
              </a:spcAft>
              <a:buFontTx/>
              <a:buChar char="•"/>
            </a:pPr>
            <a:r>
              <a:rPr lang="en-US" altLang="en-US" sz="2800" b="1" dirty="0">
                <a:latin typeface="Arial" panose="020B0604020202020204" pitchFamily="34" charset="0"/>
              </a:rPr>
              <a:t>Trial period: February-April 2019</a:t>
            </a:r>
            <a:r>
              <a:rPr lang="en-US" altLang="en-US" sz="2800" dirty="0">
                <a:latin typeface="Arial" panose="020B0604020202020204" pitchFamily="34" charset="0"/>
              </a:rPr>
              <a:t> - 3-month assessment window with pre-trial data used for baseline establishment. </a:t>
            </a:r>
          </a:p>
          <a:p>
            <a:pPr lvl="0" eaLnBrk="0" fontAlgn="base" hangingPunct="0">
              <a:spcBef>
                <a:spcPct val="0"/>
              </a:spcBef>
              <a:spcAft>
                <a:spcPct val="0"/>
              </a:spcAft>
              <a:buFontTx/>
              <a:buChar char="•"/>
            </a:pPr>
            <a:r>
              <a:rPr lang="en-US" altLang="en-US" sz="2800" b="1" dirty="0">
                <a:latin typeface="Arial" panose="020B0604020202020204" pitchFamily="34" charset="0"/>
              </a:rPr>
              <a:t>Combined scoring methodology applied</a:t>
            </a:r>
            <a:r>
              <a:rPr lang="en-US" altLang="en-US" sz="2800" dirty="0">
                <a:latin typeface="Arial" panose="020B0604020202020204" pitchFamily="34" charset="0"/>
              </a:rPr>
              <a:t> - 50% correlation + 50% magnitude distance ensures robust control store selection. </a:t>
            </a:r>
          </a:p>
          <a:p>
            <a:pPr lvl="0" eaLnBrk="0" fontAlgn="base" hangingPunct="0">
              <a:spcBef>
                <a:spcPct val="0"/>
              </a:spcBef>
              <a:spcAft>
                <a:spcPct val="0"/>
              </a:spcAft>
              <a:buFontTx/>
              <a:buChar char="•"/>
            </a:pPr>
            <a:r>
              <a:rPr lang="en-US" altLang="en-US" sz="2800" b="1" dirty="0">
                <a:latin typeface="Arial" panose="020B0604020202020204" pitchFamily="34" charset="0"/>
              </a:rPr>
              <a:t>Pre-trial scaling implemented</a:t>
            </a:r>
            <a:r>
              <a:rPr lang="en-US" altLang="en-US" sz="2800" dirty="0">
                <a:latin typeface="Arial" panose="020B0604020202020204" pitchFamily="34" charset="0"/>
              </a:rPr>
              <a:t> - control store sales scaled to match trial store baseline for fair comparison. </a:t>
            </a:r>
          </a:p>
          <a:p>
            <a:pPr lvl="0" eaLnBrk="0" fontAlgn="base" hangingPunct="0">
              <a:spcBef>
                <a:spcPct val="0"/>
              </a:spcBef>
              <a:spcAft>
                <a:spcPct val="0"/>
              </a:spcAft>
              <a:buFontTx/>
              <a:buChar char="•"/>
            </a:pPr>
            <a:r>
              <a:rPr lang="en-US" altLang="en-US" sz="2800" b="1" dirty="0">
                <a:latin typeface="Arial" panose="020B0604020202020204" pitchFamily="34" charset="0"/>
              </a:rPr>
              <a:t>95% confidence intervals established</a:t>
            </a:r>
            <a:r>
              <a:rPr lang="en-US" altLang="en-US" sz="2800" dirty="0">
                <a:latin typeface="Arial" panose="020B0604020202020204" pitchFamily="34" charset="0"/>
              </a:rPr>
              <a:t> - statistical significance testing with 7 degrees of freedom for reliable results. </a:t>
            </a:r>
          </a:p>
          <a:p>
            <a:pPr lvl="0" eaLnBrk="0" fontAlgn="base" hangingPunct="0">
              <a:spcBef>
                <a:spcPct val="0"/>
              </a:spcBef>
              <a:spcAft>
                <a:spcPct val="0"/>
              </a:spcAft>
              <a:buFontTx/>
              <a:buChar char="•"/>
            </a:pPr>
            <a:r>
              <a:rPr lang="en-US" altLang="en-US" sz="2800" b="1" dirty="0">
                <a:latin typeface="Arial" panose="020B0604020202020204" pitchFamily="34" charset="0"/>
              </a:rPr>
              <a:t>Store 86 anomaly identified</a:t>
            </a:r>
            <a:r>
              <a:rPr lang="en-US" altLang="en-US" sz="2800" dirty="0">
                <a:latin typeface="Arial" panose="020B0604020202020204" pitchFamily="34" charset="0"/>
              </a:rPr>
              <a:t> - customer increase without sales growth suggests pricing strategy investigation needed. </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11" name="TextBox 10">
            <a:extLst>
              <a:ext uri="{FF2B5EF4-FFF2-40B4-BE49-F238E27FC236}">
                <a16:creationId xmlns:a16="http://schemas.microsoft.com/office/drawing/2014/main" id="{EBC23069-AD79-5C99-B854-6112A3DBCEE9}"/>
              </a:ext>
            </a:extLst>
          </p:cNvPr>
          <p:cNvSpPr txBox="1"/>
          <p:nvPr/>
        </p:nvSpPr>
        <p:spPr>
          <a:xfrm>
            <a:off x="2842352" y="1749609"/>
            <a:ext cx="7414062" cy="1937018"/>
          </a:xfrm>
          <a:prstGeom prst="rect">
            <a:avLst/>
          </a:prstGeom>
          <a:noFill/>
        </p:spPr>
        <p:txBody>
          <a:bodyPr wrap="square" lIns="0" tIns="0" rIns="0" bIns="0" rtlCol="0" anchor="t">
            <a:noAutofit/>
          </a:bodyPr>
          <a:lstStyle/>
          <a:p>
            <a:pPr lvl="0" eaLnBrk="0" fontAlgn="base" hangingPunct="0">
              <a:spcBef>
                <a:spcPct val="0"/>
              </a:spcBef>
              <a:spcAft>
                <a:spcPct val="0"/>
              </a:spcAft>
              <a:buFontTx/>
              <a:buChar char="•"/>
            </a:pPr>
            <a:r>
              <a:rPr lang="en-US" altLang="en-US" sz="1200" b="1" dirty="0">
                <a:latin typeface="Arial" panose="020B0604020202020204" pitchFamily="34" charset="0"/>
              </a:rPr>
              <a:t>Budget Older Families drive highest total sales</a:t>
            </a:r>
            <a:r>
              <a:rPr lang="en-US" altLang="en-US" sz="1200" dirty="0">
                <a:latin typeface="Arial" panose="020B0604020202020204" pitchFamily="34" charset="0"/>
              </a:rPr>
              <a:t> despite having fewer customers, indicating high spending power per customer in this segment. </a:t>
            </a:r>
          </a:p>
          <a:p>
            <a:pPr lvl="0" eaLnBrk="0" fontAlgn="base" hangingPunct="0">
              <a:spcBef>
                <a:spcPct val="0"/>
              </a:spcBef>
              <a:spcAft>
                <a:spcPct val="0"/>
              </a:spcAft>
              <a:buFontTx/>
              <a:buChar char="•"/>
            </a:pPr>
            <a:r>
              <a:rPr lang="en-US" altLang="en-US" sz="1200" b="1" dirty="0">
                <a:latin typeface="Arial" panose="020B0604020202020204" pitchFamily="34" charset="0"/>
              </a:rPr>
              <a:t>Mainstream Young Singles/Couples represent the largest customer base</a:t>
            </a:r>
            <a:r>
              <a:rPr lang="en-US" altLang="en-US" sz="1200" dirty="0">
                <a:latin typeface="Arial" panose="020B0604020202020204" pitchFamily="34" charset="0"/>
              </a:rPr>
              <a:t> but with lower individual spend, presenting significant growth opportunity through targeted strategies. </a:t>
            </a:r>
          </a:p>
          <a:p>
            <a:pPr lvl="0" eaLnBrk="0" fontAlgn="base" hangingPunct="0">
              <a:spcBef>
                <a:spcPct val="0"/>
              </a:spcBef>
              <a:spcAft>
                <a:spcPct val="0"/>
              </a:spcAft>
              <a:buFontTx/>
              <a:buChar char="•"/>
            </a:pPr>
            <a:r>
              <a:rPr lang="en-US" altLang="en-US" sz="1200" b="1" dirty="0">
                <a:latin typeface="Arial" panose="020B0604020202020204" pitchFamily="34" charset="0"/>
              </a:rPr>
              <a:t>Mainstream customers pay premium prices</a:t>
            </a:r>
            <a:r>
              <a:rPr lang="en-US" altLang="en-US" sz="1200" dirty="0">
                <a:latin typeface="Arial" panose="020B0604020202020204" pitchFamily="34" charset="0"/>
              </a:rPr>
              <a:t> - statistical testing confirms they pay significantly higher unit prices compared to Budget segments. </a:t>
            </a:r>
          </a:p>
          <a:p>
            <a:pPr lvl="0" eaLnBrk="0" fontAlgn="base" hangingPunct="0">
              <a:spcBef>
                <a:spcPct val="0"/>
              </a:spcBef>
              <a:spcAft>
                <a:spcPct val="0"/>
              </a:spcAft>
              <a:buFontTx/>
              <a:buChar char="•"/>
            </a:pPr>
            <a:r>
              <a:rPr lang="en-US" altLang="en-US" sz="1200" b="1" dirty="0">
                <a:latin typeface="Arial" panose="020B0604020202020204" pitchFamily="34" charset="0"/>
              </a:rPr>
              <a:t>Strong brand affinity patterns identified</a:t>
            </a:r>
            <a:r>
              <a:rPr lang="en-US" altLang="en-US" sz="1200" dirty="0">
                <a:latin typeface="Arial" panose="020B0604020202020204" pitchFamily="34" charset="0"/>
              </a:rPr>
              <a:t> in target segments, with specific chip brands showing clear preference among Mainstream Young Singles/Couples. </a:t>
            </a:r>
          </a:p>
          <a:p>
            <a:pPr lvl="0" eaLnBrk="0" fontAlgn="base" hangingPunct="0">
              <a:spcBef>
                <a:spcPct val="0"/>
              </a:spcBef>
              <a:spcAft>
                <a:spcPct val="0"/>
              </a:spcAft>
              <a:buFontTx/>
              <a:buChar char="•"/>
            </a:pPr>
            <a:r>
              <a:rPr lang="en-US" altLang="en-US" sz="1200" b="1" dirty="0">
                <a:latin typeface="Arial" panose="020B0604020202020204" pitchFamily="34" charset="0"/>
              </a:rPr>
              <a:t>Seasonal sales patterns detected</a:t>
            </a:r>
            <a:r>
              <a:rPr lang="en-US" altLang="en-US" sz="1200" dirty="0">
                <a:latin typeface="Arial" panose="020B0604020202020204" pitchFamily="34" charset="0"/>
              </a:rPr>
              <a:t> with December showing notable transaction spikes, plus successful data cleaning removed outliers (200-packet purchases) and salsa products</a:t>
            </a:r>
            <a:endParaRPr lang="en-IN" sz="1200" dirty="0" err="1">
              <a:latin typeface="Roboto Light" panose="02000000000000000000" pitchFamily="2" charset="0"/>
              <a:ea typeface="Roboto Light" panose="02000000000000000000" pitchFamily="2" charset="0"/>
            </a:endParaRPr>
          </a:p>
        </p:txBody>
      </p:sp>
      <p:sp>
        <p:nvSpPr>
          <p:cNvPr id="12" name="Rectangle 3">
            <a:extLst>
              <a:ext uri="{FF2B5EF4-FFF2-40B4-BE49-F238E27FC236}">
                <a16:creationId xmlns:a16="http://schemas.microsoft.com/office/drawing/2014/main" id="{0B76CFF4-748E-64D5-DFC6-6AA3CAE6A3C5}"/>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3" name="TextBox 12">
            <a:extLst>
              <a:ext uri="{FF2B5EF4-FFF2-40B4-BE49-F238E27FC236}">
                <a16:creationId xmlns:a16="http://schemas.microsoft.com/office/drawing/2014/main" id="{A9E0CFB2-1456-36C6-EDCF-B9DEF35BB68D}"/>
              </a:ext>
            </a:extLst>
          </p:cNvPr>
          <p:cNvSpPr txBox="1"/>
          <p:nvPr/>
        </p:nvSpPr>
        <p:spPr>
          <a:xfrm>
            <a:off x="2883679" y="4158465"/>
            <a:ext cx="7372736" cy="1718741"/>
          </a:xfrm>
          <a:prstGeom prst="rect">
            <a:avLst/>
          </a:prstGeom>
          <a:noFill/>
        </p:spPr>
        <p:txBody>
          <a:bodyPr wrap="square" lIns="0" tIns="0" rIns="0" bIns="0" rtlCol="0" anchor="t">
            <a:noAutofit/>
          </a:bodyPr>
          <a:lstStyle/>
          <a:p>
            <a:pPr lvl="0" eaLnBrk="0" fontAlgn="base" hangingPunct="0">
              <a:spcBef>
                <a:spcPct val="0"/>
              </a:spcBef>
              <a:spcAft>
                <a:spcPct val="0"/>
              </a:spcAft>
              <a:buFontTx/>
              <a:buChar char="•"/>
            </a:pPr>
            <a:r>
              <a:rPr lang="en-US" altLang="en-US" sz="1200" b="1" dirty="0">
                <a:latin typeface="Arial" panose="020B0604020202020204" pitchFamily="34" charset="0"/>
              </a:rPr>
              <a:t>Control stores successfully selected</a:t>
            </a:r>
            <a:r>
              <a:rPr lang="en-US" altLang="en-US" sz="1200" dirty="0">
                <a:latin typeface="Arial" panose="020B0604020202020204" pitchFamily="34" charset="0"/>
              </a:rPr>
              <a:t>: Store 77→233, Store 86→155, Store 88→237, ensuring valid comparison baselines for trial assessment. </a:t>
            </a:r>
          </a:p>
          <a:p>
            <a:pPr lvl="0" eaLnBrk="0" fontAlgn="base" hangingPunct="0">
              <a:spcBef>
                <a:spcPct val="0"/>
              </a:spcBef>
              <a:spcAft>
                <a:spcPct val="0"/>
              </a:spcAft>
              <a:buFontTx/>
              <a:buChar char="•"/>
            </a:pPr>
            <a:r>
              <a:rPr lang="en-US" altLang="en-US" sz="1200" b="1" dirty="0">
                <a:latin typeface="Arial" panose="020B0604020202020204" pitchFamily="34" charset="0"/>
              </a:rPr>
              <a:t>Trial shows 67% success rate</a:t>
            </a:r>
            <a:r>
              <a:rPr lang="en-US" altLang="en-US" sz="1200" dirty="0">
                <a:latin typeface="Arial" panose="020B0604020202020204" pitchFamily="34" charset="0"/>
              </a:rPr>
              <a:t> with 2 out of 3 stores (77 and 88) demonstrating significant positive sales impact during February-April 2019 trial period. </a:t>
            </a:r>
          </a:p>
          <a:p>
            <a:pPr lvl="0" eaLnBrk="0" fontAlgn="base" hangingPunct="0">
              <a:spcBef>
                <a:spcPct val="0"/>
              </a:spcBef>
              <a:spcAft>
                <a:spcPct val="0"/>
              </a:spcAft>
              <a:buFontTx/>
              <a:buChar char="•"/>
            </a:pPr>
            <a:r>
              <a:rPr lang="en-US" altLang="en-US" sz="1200" b="1" dirty="0">
                <a:latin typeface="Arial" panose="020B0604020202020204" pitchFamily="34" charset="0"/>
              </a:rPr>
              <a:t>Store 86 requires pricing strategy review</a:t>
            </a:r>
            <a:r>
              <a:rPr lang="en-US" altLang="en-US" sz="1200" dirty="0">
                <a:latin typeface="Arial" panose="020B0604020202020204" pitchFamily="34" charset="0"/>
              </a:rPr>
              <a:t> - while customer numbers increased significantly, sales impact was not statistically significant, suggesting pricing optimization needed. </a:t>
            </a:r>
          </a:p>
          <a:p>
            <a:pPr eaLnBrk="0" fontAlgn="base" hangingPunct="0">
              <a:spcBef>
                <a:spcPct val="0"/>
              </a:spcBef>
              <a:spcAft>
                <a:spcPct val="0"/>
              </a:spcAft>
              <a:buFontTx/>
              <a:buChar char="•"/>
            </a:pPr>
            <a:r>
              <a:rPr lang="en-US" altLang="en-US" sz="1200" b="1" dirty="0">
                <a:latin typeface="Arial" panose="020B0604020202020204" pitchFamily="34" charset="0"/>
              </a:rPr>
              <a:t>Statistical significance confirmed</a:t>
            </a:r>
            <a:r>
              <a:rPr lang="en-US" altLang="en-US" sz="1200" dirty="0">
                <a:latin typeface="Arial" panose="020B0604020202020204" pitchFamily="34" charset="0"/>
              </a:rPr>
              <a:t> through 95% confidence interval testing with proper pre-trial scaling, providing reliable framework for future trial assessments. </a:t>
            </a:r>
          </a:p>
          <a:p>
            <a:pPr eaLnBrk="0" fontAlgn="base" hangingPunct="0">
              <a:spcBef>
                <a:spcPct val="0"/>
              </a:spcBef>
              <a:spcAft>
                <a:spcPct val="0"/>
              </a:spcAft>
              <a:buFontTx/>
              <a:buChar char="•"/>
            </a:pPr>
            <a:r>
              <a:rPr lang="en-US" altLang="en-US" sz="1200" b="1" dirty="0">
                <a:latin typeface="Arial" panose="020B0604020202020204" pitchFamily="34" charset="0"/>
              </a:rPr>
              <a:t>Robust control store methodology established</a:t>
            </a:r>
            <a:r>
              <a:rPr lang="en-US" altLang="en-US" sz="1200" dirty="0">
                <a:latin typeface="Arial" panose="020B0604020202020204" pitchFamily="34" charset="0"/>
              </a:rPr>
              <a:t> using 50% correlation + 50% magnitude distance scoring to identify best-matched control stores for each trial location. </a:t>
            </a:r>
          </a:p>
          <a:p>
            <a:pPr lvl="0" eaLnBrk="0" fontAlgn="base" hangingPunct="0">
              <a:spcBef>
                <a:spcPct val="0"/>
              </a:spcBef>
              <a:spcAft>
                <a:spcPct val="0"/>
              </a:spcAft>
              <a:buFontTx/>
              <a:buChar char="•"/>
            </a:pPr>
            <a:endParaRPr lang="en-US" altLang="en-US" sz="1200" dirty="0">
              <a:latin typeface="Arial" panose="020B0604020202020204" pitchFamily="34" charset="0"/>
            </a:endParaRPr>
          </a:p>
          <a:p>
            <a:pPr algn="l"/>
            <a:endParaRPr lang="en-I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3200" u="sng" dirty="0"/>
              <a:t>Key Callouts from Task-1</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2" name="TextBox 1">
            <a:extLst>
              <a:ext uri="{FF2B5EF4-FFF2-40B4-BE49-F238E27FC236}">
                <a16:creationId xmlns:a16="http://schemas.microsoft.com/office/drawing/2014/main" id="{A88D10D7-6580-64EB-1E32-FA6481E2D2DD}"/>
              </a:ext>
            </a:extLst>
          </p:cNvPr>
          <p:cNvSpPr txBox="1"/>
          <p:nvPr/>
        </p:nvSpPr>
        <p:spPr>
          <a:xfrm>
            <a:off x="1196975" y="1531345"/>
            <a:ext cx="10479600" cy="4439797"/>
          </a:xfrm>
          <a:prstGeom prst="rect">
            <a:avLst/>
          </a:prstGeom>
          <a:noFill/>
        </p:spPr>
        <p:txBody>
          <a:bodyPr wrap="square" lIns="0" tIns="0" rIns="0" bIns="0" rtlCol="0" anchor="t">
            <a:noAutofit/>
          </a:bodyPr>
          <a:lstStyle/>
          <a:p>
            <a:pPr lvl="0" eaLnBrk="0" fontAlgn="base" hangingPunct="0">
              <a:spcBef>
                <a:spcPct val="0"/>
              </a:spcBef>
              <a:spcAft>
                <a:spcPct val="0"/>
              </a:spcAft>
              <a:buFontTx/>
              <a:buChar char="•"/>
            </a:pPr>
            <a:r>
              <a:rPr lang="en-US" altLang="en-US" sz="2800" b="1">
                <a:latin typeface="Arial" panose="020B0604020202020204" pitchFamily="34" charset="0"/>
              </a:rPr>
              <a:t>Data spans 364 days</a:t>
            </a:r>
            <a:r>
              <a:rPr lang="en-US" altLang="en-US" sz="2800">
                <a:latin typeface="Arial" panose="020B0604020202020204" pitchFamily="34" charset="0"/>
              </a:rPr>
              <a:t> (July 2018 - June 2019) with one missing day identified and handled. </a:t>
            </a:r>
          </a:p>
          <a:p>
            <a:pPr lvl="0" eaLnBrk="0" fontAlgn="base" hangingPunct="0">
              <a:spcBef>
                <a:spcPct val="0"/>
              </a:spcBef>
              <a:spcAft>
                <a:spcPct val="0"/>
              </a:spcAft>
              <a:buFontTx/>
              <a:buChar char="•"/>
            </a:pPr>
            <a:r>
              <a:rPr lang="en-US" altLang="en-US" sz="2800" b="1">
                <a:latin typeface="Arial" panose="020B0604020202020204" pitchFamily="34" charset="0"/>
              </a:rPr>
              <a:t>December sales spike detected</a:t>
            </a:r>
            <a:r>
              <a:rPr lang="en-US" altLang="en-US" sz="2800">
                <a:latin typeface="Arial" panose="020B0604020202020204" pitchFamily="34" charset="0"/>
              </a:rPr>
              <a:t> - clear seasonal pattern shows increased chip purchases during holiday period. </a:t>
            </a:r>
          </a:p>
          <a:p>
            <a:pPr lvl="0" eaLnBrk="0" fontAlgn="base" hangingPunct="0">
              <a:spcBef>
                <a:spcPct val="0"/>
              </a:spcBef>
              <a:spcAft>
                <a:spcPct val="0"/>
              </a:spcAft>
              <a:buFontTx/>
              <a:buChar char="•"/>
            </a:pPr>
            <a:r>
              <a:rPr lang="en-US" altLang="en-US" sz="2800" b="1">
                <a:latin typeface="Arial" panose="020B0604020202020204" pitchFamily="34" charset="0"/>
              </a:rPr>
              <a:t>Outlier removal critical</a:t>
            </a:r>
            <a:r>
              <a:rPr lang="en-US" altLang="en-US" sz="2800">
                <a:latin typeface="Arial" panose="020B0604020202020204" pitchFamily="34" charset="0"/>
              </a:rPr>
              <a:t> - eliminated customer with 200-packet purchase that would skew analysis results. </a:t>
            </a:r>
          </a:p>
          <a:p>
            <a:pPr lvl="0" eaLnBrk="0" fontAlgn="base" hangingPunct="0">
              <a:spcBef>
                <a:spcPct val="0"/>
              </a:spcBef>
              <a:spcAft>
                <a:spcPct val="0"/>
              </a:spcAft>
              <a:buFontTx/>
              <a:buChar char="•"/>
            </a:pPr>
            <a:r>
              <a:rPr lang="en-US" altLang="en-US" sz="2800" b="1">
                <a:latin typeface="Arial" panose="020B0604020202020204" pitchFamily="34" charset="0"/>
              </a:rPr>
              <a:t>Mainstream Young Singles/Couples identified as primary target</a:t>
            </a:r>
            <a:r>
              <a:rPr lang="en-US" altLang="en-US" sz="2800">
                <a:latin typeface="Arial" panose="020B0604020202020204" pitchFamily="34" charset="0"/>
              </a:rPr>
              <a:t> for focused marketing and promotional strategies. </a:t>
            </a:r>
          </a:p>
          <a:p>
            <a:pPr lvl="0" eaLnBrk="0" fontAlgn="base" hangingPunct="0">
              <a:spcBef>
                <a:spcPct val="0"/>
              </a:spcBef>
              <a:spcAft>
                <a:spcPct val="0"/>
              </a:spcAft>
              <a:buFontTx/>
              <a:buChar char="•"/>
            </a:pPr>
            <a:r>
              <a:rPr lang="en-US" altLang="en-US" sz="2800" b="1">
                <a:latin typeface="Arial" panose="020B0604020202020204" pitchFamily="34" charset="0"/>
              </a:rPr>
              <a:t>Brand affinity analysis completed</a:t>
            </a:r>
            <a:r>
              <a:rPr lang="en-US" altLang="en-US" sz="2800">
                <a:latin typeface="Arial" panose="020B0604020202020204" pitchFamily="34" charset="0"/>
              </a:rPr>
              <a:t> - specific chip brands show strong preference patterns within target customer segments. </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u="sng" dirty="0"/>
              <a:t>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TextBox 2">
            <a:extLst>
              <a:ext uri="{FF2B5EF4-FFF2-40B4-BE49-F238E27FC236}">
                <a16:creationId xmlns:a16="http://schemas.microsoft.com/office/drawing/2014/main" id="{25283D2E-5622-D0DA-AE23-A3E17FFA4067}"/>
              </a:ext>
            </a:extLst>
          </p:cNvPr>
          <p:cNvSpPr txBox="1"/>
          <p:nvPr/>
        </p:nvSpPr>
        <p:spPr>
          <a:xfrm>
            <a:off x="954603" y="1434947"/>
            <a:ext cx="11130057" cy="3988106"/>
          </a:xfrm>
          <a:prstGeom prst="rect">
            <a:avLst/>
          </a:prstGeom>
          <a:noFill/>
        </p:spPr>
        <p:txBody>
          <a:bodyPr wrap="square" lIns="0" tIns="0" rIns="0" bIns="0" rtlCol="0" anchor="t">
            <a:noAutofit/>
          </a:bodyPr>
          <a:lstStyle/>
          <a:p>
            <a:pPr lvl="0" eaLnBrk="0" fontAlgn="base" hangingPunct="0">
              <a:spcBef>
                <a:spcPct val="0"/>
              </a:spcBef>
              <a:spcAft>
                <a:spcPct val="0"/>
              </a:spcAft>
              <a:buFontTx/>
              <a:buChar char="•"/>
            </a:pPr>
            <a:r>
              <a:rPr lang="en-US" altLang="en-US" sz="2400" b="1" dirty="0">
                <a:latin typeface="Arial" panose="020B0604020202020204" pitchFamily="34" charset="0"/>
              </a:rPr>
              <a:t>Price Premium Acceptance</a:t>
            </a:r>
            <a:r>
              <a:rPr lang="en-US" altLang="en-US" sz="2400" dirty="0">
                <a:latin typeface="Arial" panose="020B0604020202020204" pitchFamily="34" charset="0"/>
              </a:rPr>
              <a:t>: Mainstream customers pay 15-20% higher unit prices than Budget segments, showing decreased price sensitivity as affluence increases. </a:t>
            </a:r>
          </a:p>
          <a:p>
            <a:pPr lvl="0" eaLnBrk="0" fontAlgn="base" hangingPunct="0">
              <a:spcBef>
                <a:spcPct val="0"/>
              </a:spcBef>
              <a:spcAft>
                <a:spcPct val="0"/>
              </a:spcAft>
              <a:buFontTx/>
              <a:buChar char="•"/>
            </a:pPr>
            <a:r>
              <a:rPr lang="en-US" altLang="en-US" sz="2400" b="1" dirty="0">
                <a:latin typeface="Arial" panose="020B0604020202020204" pitchFamily="34" charset="0"/>
              </a:rPr>
              <a:t>Purchase Behavior Shifts</a:t>
            </a:r>
            <a:r>
              <a:rPr lang="en-US" altLang="en-US" sz="2400" dirty="0">
                <a:latin typeface="Arial" panose="020B0604020202020204" pitchFamily="34" charset="0"/>
              </a:rPr>
              <a:t>: Budget segments prioritize value through larger pack sizes, while Mainstream segments focus on convenience with frequent standard purchases. </a:t>
            </a:r>
          </a:p>
          <a:p>
            <a:pPr lvl="0" eaLnBrk="0" fontAlgn="base" hangingPunct="0">
              <a:spcBef>
                <a:spcPct val="0"/>
              </a:spcBef>
              <a:spcAft>
                <a:spcPct val="0"/>
              </a:spcAft>
              <a:buFontTx/>
              <a:buChar char="•"/>
            </a:pPr>
            <a:r>
              <a:rPr lang="en-US" altLang="en-US" sz="2400" b="1" dirty="0">
                <a:latin typeface="Arial" panose="020B0604020202020204" pitchFamily="34" charset="0"/>
              </a:rPr>
              <a:t>Category Perception Varies</a:t>
            </a:r>
            <a:r>
              <a:rPr lang="en-US" altLang="en-US" sz="2400" dirty="0">
                <a:latin typeface="Arial" panose="020B0604020202020204" pitchFamily="34" charset="0"/>
              </a:rPr>
              <a:t>: Lower affluence views chips as necessity/staple snack, while higher affluence treats them as lifestyle choice for social occasions. </a:t>
            </a:r>
          </a:p>
          <a:p>
            <a:pPr lvl="0" eaLnBrk="0" fontAlgn="base" hangingPunct="0">
              <a:spcBef>
                <a:spcPct val="0"/>
              </a:spcBef>
              <a:spcAft>
                <a:spcPct val="0"/>
              </a:spcAft>
              <a:buFontTx/>
              <a:buChar char="•"/>
            </a:pPr>
            <a:r>
              <a:rPr lang="en-US" altLang="en-US" sz="2400" b="1" dirty="0">
                <a:latin typeface="Arial" panose="020B0604020202020204" pitchFamily="34" charset="0"/>
              </a:rPr>
              <a:t>Brand Loyalty Increases</a:t>
            </a:r>
            <a:r>
              <a:rPr lang="en-US" altLang="en-US" sz="2400" dirty="0">
                <a:latin typeface="Arial" panose="020B0604020202020204" pitchFamily="34" charset="0"/>
              </a:rPr>
              <a:t>: Premium segments demonstrate consistent brand preference regardless of promotions, creating opportunities for higher-margin products. </a:t>
            </a:r>
          </a:p>
          <a:p>
            <a:pPr lvl="0" eaLnBrk="0" fontAlgn="base" hangingPunct="0">
              <a:spcBef>
                <a:spcPct val="0"/>
              </a:spcBef>
              <a:spcAft>
                <a:spcPct val="0"/>
              </a:spcAft>
              <a:buFontTx/>
              <a:buChar char="•"/>
            </a:pPr>
            <a:r>
              <a:rPr lang="en-US" altLang="en-US" sz="2400" b="1" dirty="0">
                <a:latin typeface="Arial" panose="020B0604020202020204" pitchFamily="34" charset="0"/>
              </a:rPr>
              <a:t>Strategic Growth Opportunity</a:t>
            </a:r>
            <a:r>
              <a:rPr lang="en-US" altLang="en-US" sz="2400" dirty="0">
                <a:latin typeface="Arial" panose="020B0604020202020204" pitchFamily="34" charset="0"/>
              </a:rPr>
              <a:t>: Mainstream segments offer largest potential due to substantial customer base combined with willingness to pay premium prices. </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u="sng" dirty="0"/>
              <a:t>Visualisation of the proportion of customers by affluence and life stage</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B7A5080A-787F-75D2-7C27-2435C4202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023" y="988486"/>
            <a:ext cx="2845387" cy="2845387"/>
          </a:xfrm>
          <a:prstGeom prst="rect">
            <a:avLst/>
          </a:prstGeom>
        </p:spPr>
      </p:pic>
      <p:pic>
        <p:nvPicPr>
          <p:cNvPr id="12" name="Picture 11">
            <a:extLst>
              <a:ext uri="{FF2B5EF4-FFF2-40B4-BE49-F238E27FC236}">
                <a16:creationId xmlns:a16="http://schemas.microsoft.com/office/drawing/2014/main" id="{36EC3B12-6B6F-F545-98B9-2650FB6C2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1189" y="988485"/>
            <a:ext cx="2845386" cy="2845386"/>
          </a:xfrm>
          <a:prstGeom prst="rect">
            <a:avLst/>
          </a:prstGeom>
        </p:spPr>
      </p:pic>
      <p:pic>
        <p:nvPicPr>
          <p:cNvPr id="14" name="Picture 13">
            <a:extLst>
              <a:ext uri="{FF2B5EF4-FFF2-40B4-BE49-F238E27FC236}">
                <a16:creationId xmlns:a16="http://schemas.microsoft.com/office/drawing/2014/main" id="{FF5C8A2B-EE60-40D6-703C-E36539286F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081" y="988485"/>
            <a:ext cx="2845387" cy="2845387"/>
          </a:xfrm>
          <a:prstGeom prst="rect">
            <a:avLst/>
          </a:prstGeom>
        </p:spPr>
      </p:pic>
      <p:pic>
        <p:nvPicPr>
          <p:cNvPr id="16" name="Picture 15">
            <a:extLst>
              <a:ext uri="{FF2B5EF4-FFF2-40B4-BE49-F238E27FC236}">
                <a16:creationId xmlns:a16="http://schemas.microsoft.com/office/drawing/2014/main" id="{20F67B8E-DFBE-773C-9A8A-E3536E5D29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0560" y="4004794"/>
            <a:ext cx="3170880" cy="2545962"/>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6602967" cy="405945"/>
          </a:xfrm>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5" name="TextBox 4">
            <a:extLst>
              <a:ext uri="{FF2B5EF4-FFF2-40B4-BE49-F238E27FC236}">
                <a16:creationId xmlns:a16="http://schemas.microsoft.com/office/drawing/2014/main" id="{1608B448-8EA1-B2CB-7736-7B20A16179B3}"/>
              </a:ext>
            </a:extLst>
          </p:cNvPr>
          <p:cNvSpPr txBox="1"/>
          <p:nvPr/>
        </p:nvSpPr>
        <p:spPr>
          <a:xfrm>
            <a:off x="987655" y="1166842"/>
            <a:ext cx="10734292" cy="4524315"/>
          </a:xfrm>
          <a:prstGeom prst="rect">
            <a:avLst/>
          </a:prstGeom>
          <a:noFill/>
        </p:spPr>
        <p:txBody>
          <a:bodyPr wrap="square">
            <a:spAutoFit/>
          </a:bodyPr>
          <a:lstStyle/>
          <a:p>
            <a:pPr>
              <a:buNone/>
            </a:pPr>
            <a:r>
              <a:rPr lang="en-US" b="1" dirty="0"/>
              <a:t>1. Selection Purpose</a:t>
            </a:r>
          </a:p>
          <a:p>
            <a:pPr>
              <a:buNone/>
            </a:pPr>
            <a:r>
              <a:rPr lang="en-US" dirty="0"/>
              <a:t>Control stores are specifically selected to match trial stores' historical performance patterns, while "other stores" represent the general population without matching.</a:t>
            </a:r>
          </a:p>
          <a:p>
            <a:pPr>
              <a:buNone/>
            </a:pPr>
            <a:r>
              <a:rPr lang="en-US" b="1" dirty="0"/>
              <a:t>2. Matching Algorithm</a:t>
            </a:r>
          </a:p>
          <a:p>
            <a:pPr>
              <a:buNone/>
            </a:pPr>
            <a:r>
              <a:rPr lang="en-US" dirty="0"/>
              <a:t>Uses correlation analysis + magnitude distance to find stores with similar sales and customer patterns to trial stores.</a:t>
            </a:r>
          </a:p>
          <a:p>
            <a:pPr>
              <a:buNone/>
            </a:pPr>
            <a:r>
              <a:rPr lang="en-US" b="1" dirty="0"/>
              <a:t>3. Statistical Testing</a:t>
            </a:r>
          </a:p>
          <a:p>
            <a:pPr>
              <a:buNone/>
            </a:pPr>
            <a:r>
              <a:rPr lang="en-US" dirty="0"/>
              <a:t>Enables precise impact measurement through t-tests and confidence intervals, unlike broad comparisons with "other stores."</a:t>
            </a:r>
          </a:p>
          <a:p>
            <a:pPr>
              <a:buNone/>
            </a:pPr>
            <a:r>
              <a:rPr lang="en-US" b="1" dirty="0"/>
              <a:t>4. Data Scaling</a:t>
            </a:r>
          </a:p>
          <a:p>
            <a:pPr>
              <a:buNone/>
            </a:pPr>
            <a:r>
              <a:rPr lang="en-US" dirty="0"/>
              <a:t>Control store data is scaled to match trial store baseline levels for accurate percentage difference calculations.</a:t>
            </a:r>
          </a:p>
          <a:p>
            <a:pPr>
              <a:buNone/>
            </a:pPr>
            <a:r>
              <a:rPr lang="en-US" b="1" dirty="0"/>
              <a:t>5. Results</a:t>
            </a:r>
          </a:p>
          <a:p>
            <a:pPr>
              <a:buFont typeface="Arial" panose="020B0604020202020204" pitchFamily="34" charset="0"/>
              <a:buChar char="•"/>
            </a:pPr>
            <a:r>
              <a:rPr lang="en-US" dirty="0"/>
              <a:t>Store 77 → Control 233 (significant sales increase)</a:t>
            </a:r>
          </a:p>
          <a:p>
            <a:pPr>
              <a:buFont typeface="Arial" panose="020B0604020202020204" pitchFamily="34" charset="0"/>
              <a:buChar char="•"/>
            </a:pPr>
            <a:r>
              <a:rPr lang="en-US" dirty="0"/>
              <a:t>Store 86 → Control 155 (customer increase only)</a:t>
            </a:r>
          </a:p>
          <a:p>
            <a:pPr>
              <a:buFont typeface="Arial" panose="020B0604020202020204" pitchFamily="34" charset="0"/>
              <a:buChar char="•"/>
            </a:pPr>
            <a:r>
              <a:rPr lang="en-US" dirty="0"/>
              <a:t>Store 88 → Control 237 (sales + customer increase)</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6353</TotalTime>
  <Words>974</Words>
  <Application>Microsoft Office PowerPoint</Application>
  <PresentationFormat>Widescreen</PresentationFormat>
  <Paragraphs>72</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Roboto Light</vt:lpstr>
      <vt:lpstr>Arial</vt:lpstr>
      <vt:lpstr>Calibri</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Vasu Agrawal</cp:lastModifiedBy>
  <cp:revision>465</cp:revision>
  <dcterms:created xsi:type="dcterms:W3CDTF">2018-02-07T23:23:24Z</dcterms:created>
  <dcterms:modified xsi:type="dcterms:W3CDTF">2025-06-12T10:24:42Z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