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4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1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0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1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43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3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3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D06B88-18F7-4DCB-90BF-0A35CE63D2F4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6C2C86-EDBA-468F-9742-8F08C8C8F1C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10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1B61-1A12-CECE-0663-BED363924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Denoising Depth images using Rgb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EC597-0D8B-61B3-39D5-0B427F428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Vasu Eranki</a:t>
            </a:r>
          </a:p>
        </p:txBody>
      </p:sp>
    </p:spTree>
    <p:extLst>
      <p:ext uri="{BB962C8B-B14F-4D97-AF65-F5344CB8AC3E}">
        <p14:creationId xmlns:p14="http://schemas.microsoft.com/office/powerpoint/2010/main" val="211561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F52F-E4D3-B619-34A1-66BCB599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&amp; Objectives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DA5382-A96F-F338-35D5-A5A12849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834963"/>
            <a:ext cx="11258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572A2-F46C-96F3-21DA-779643D8933A}"/>
              </a:ext>
            </a:extLst>
          </p:cNvPr>
          <p:cNvSpPr txBox="1"/>
          <p:nvPr/>
        </p:nvSpPr>
        <p:spPr>
          <a:xfrm>
            <a:off x="537882" y="4521013"/>
            <a:ext cx="11187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Practical Depth Images captured can be quite noisy and are usually not denoised which affects downstream tasks and datasets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/>
              <a:t>Color</a:t>
            </a:r>
            <a:r>
              <a:rPr lang="en-GB" dirty="0"/>
              <a:t> and Scene information can be used since its less noisy than the Depth Image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Having denoised depth images closer to the ground truth can help improve the confidence levels of downstream tasks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goal of this project is to leverage the information present inside the </a:t>
            </a:r>
            <a:r>
              <a:rPr lang="en-GB" dirty="0" err="1"/>
              <a:t>color</a:t>
            </a:r>
            <a:r>
              <a:rPr lang="en-GB" dirty="0"/>
              <a:t> image to help further denoise a depth image. (Without having access to pairs of clean-noisy depth images)</a:t>
            </a:r>
          </a:p>
        </p:txBody>
      </p:sp>
    </p:spTree>
    <p:extLst>
      <p:ext uri="{BB962C8B-B14F-4D97-AF65-F5344CB8AC3E}">
        <p14:creationId xmlns:p14="http://schemas.microsoft.com/office/powerpoint/2010/main" val="428401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246B-6B7B-1B36-3C13-E7EDE90F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43135"/>
            <a:ext cx="9720072" cy="1499616"/>
          </a:xfrm>
        </p:spPr>
        <p:txBody>
          <a:bodyPr/>
          <a:lstStyle/>
          <a:p>
            <a:r>
              <a:rPr lang="en-GB" dirty="0"/>
              <a:t>Technical Approach and novelty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7923E-E86E-9695-7D38-879ED370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482309"/>
            <a:ext cx="4754880" cy="82296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Current State of the Art (SOTA) [1] </a:t>
            </a:r>
          </a:p>
        </p:txBody>
      </p:sp>
      <p:pic>
        <p:nvPicPr>
          <p:cNvPr id="18" name="Content Placeholder 14">
            <a:extLst>
              <a:ext uri="{FF2B5EF4-FFF2-40B4-BE49-F238E27FC236}">
                <a16:creationId xmlns:a16="http://schemas.microsoft.com/office/drawing/2014/main" id="{6E5EC8A2-6B23-F643-80C0-516E9E92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36" y="1353823"/>
            <a:ext cx="4754562" cy="1738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7D5ED68-9605-84CD-D340-E401ACED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223247"/>
            <a:ext cx="4754880" cy="40861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Images captured at slightly different angles have: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Similar information about the scene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Different amounts of noise present in it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Trained in a self-supervised manner</a:t>
            </a:r>
          </a:p>
          <a:p>
            <a:pPr marL="128016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Proposed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Train a denoiser which is given both RGB and Depth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u="sng" dirty="0"/>
              <a:t>Should use the scene information from RGB to denoise the Depth in a self-supervised manner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093180-DF50-98DC-02BE-596D67204A11}"/>
              </a:ext>
            </a:extLst>
          </p:cNvPr>
          <p:cNvSpPr txBox="1"/>
          <p:nvPr/>
        </p:nvSpPr>
        <p:spPr>
          <a:xfrm>
            <a:off x="6431121" y="3400503"/>
            <a:ext cx="496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Limitations: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Requires 4 different depth images for training and there is no such dataset that is present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8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1E94-BDB4-EDBE-234A-23B670E2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A7B06F-8BEA-E3F5-78A7-3777987571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99893140"/>
              </p:ext>
            </p:extLst>
          </p:nvPr>
        </p:nvGraphicFramePr>
        <p:xfrm>
          <a:off x="831273" y="2084832"/>
          <a:ext cx="494722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614">
                  <a:extLst>
                    <a:ext uri="{9D8B030D-6E8A-4147-A177-3AD203B41FA5}">
                      <a16:colId xmlns:a16="http://schemas.microsoft.com/office/drawing/2014/main" val="2706646944"/>
                    </a:ext>
                  </a:extLst>
                </a:gridCol>
                <a:gridCol w="2473614">
                  <a:extLst>
                    <a:ext uri="{9D8B030D-6E8A-4147-A177-3AD203B41FA5}">
                      <a16:colId xmlns:a16="http://schemas.microsoft.com/office/drawing/2014/main" val="274414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Types of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NYU Depth Dataset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Microsoft Kinect – Noisy  and 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1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TransCG</a:t>
                      </a:r>
                      <a:r>
                        <a:rPr lang="en-GB" dirty="0"/>
                        <a:t>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Intel L515 – Noisy and Refined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CLUBS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Intel D415 – Noisy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62866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F5B7DAE-8022-882C-C174-01BBB5905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876357"/>
              </p:ext>
            </p:extLst>
          </p:nvPr>
        </p:nvGraphicFramePr>
        <p:xfrm>
          <a:off x="831273" y="4509008"/>
          <a:ext cx="494722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614">
                  <a:extLst>
                    <a:ext uri="{9D8B030D-6E8A-4147-A177-3AD203B41FA5}">
                      <a16:colId xmlns:a16="http://schemas.microsoft.com/office/drawing/2014/main" val="2706646944"/>
                    </a:ext>
                  </a:extLst>
                </a:gridCol>
                <a:gridCol w="2473614">
                  <a:extLst>
                    <a:ext uri="{9D8B030D-6E8A-4147-A177-3AD203B41FA5}">
                      <a16:colId xmlns:a16="http://schemas.microsoft.com/office/drawing/2014/main" val="274414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Intel RealSense L515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LiDAR based Depth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3409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AF44AB8D-DB60-8F92-1ECD-A57309B843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" r="122"/>
          <a:stretch/>
        </p:blipFill>
        <p:spPr bwMode="auto">
          <a:xfrm>
            <a:off x="5686136" y="500380"/>
            <a:ext cx="627033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7FA889-6723-C57E-F2BC-3FBA8DF83BCA}"/>
              </a:ext>
            </a:extLst>
          </p:cNvPr>
          <p:cNvCxnSpPr>
            <a:endCxn id="3074" idx="2"/>
          </p:cNvCxnSpPr>
          <p:nvPr/>
        </p:nvCxnSpPr>
        <p:spPr>
          <a:xfrm flipV="1">
            <a:off x="5778500" y="1999996"/>
            <a:ext cx="3042802" cy="97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B254AB17-5924-4134-5F87-8FEBCEF4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1018" y="3304043"/>
            <a:ext cx="5084329" cy="24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B71EFA-EED0-A251-E365-4B9759B0A161}"/>
              </a:ext>
            </a:extLst>
          </p:cNvPr>
          <p:cNvCxnSpPr>
            <a:cxnSpLocks/>
            <a:endCxn id="3076" idx="1"/>
          </p:cNvCxnSpPr>
          <p:nvPr/>
        </p:nvCxnSpPr>
        <p:spPr>
          <a:xfrm>
            <a:off x="5686136" y="3429000"/>
            <a:ext cx="1074882" cy="108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ACC0-0E0B-5647-2F97-21DAEADD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metrics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58DBD2-FAB6-E7D0-7B4E-A784475E27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5980905"/>
              </p:ext>
            </p:extLst>
          </p:nvPr>
        </p:nvGraphicFramePr>
        <p:xfrm>
          <a:off x="497661" y="2286000"/>
          <a:ext cx="538650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501">
                  <a:extLst>
                    <a:ext uri="{9D8B030D-6E8A-4147-A177-3AD203B41FA5}">
                      <a16:colId xmlns:a16="http://schemas.microsoft.com/office/drawing/2014/main" val="1652954520"/>
                    </a:ext>
                  </a:extLst>
                </a:gridCol>
                <a:gridCol w="1795501">
                  <a:extLst>
                    <a:ext uri="{9D8B030D-6E8A-4147-A177-3AD203B41FA5}">
                      <a16:colId xmlns:a16="http://schemas.microsoft.com/office/drawing/2014/main" val="2979723997"/>
                    </a:ext>
                  </a:extLst>
                </a:gridCol>
                <a:gridCol w="1795501">
                  <a:extLst>
                    <a:ext uri="{9D8B030D-6E8A-4147-A177-3AD203B41FA5}">
                      <a16:colId xmlns:a16="http://schemas.microsoft.com/office/drawing/2014/main" val="127091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NYU Depth Dataset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TransCG</a:t>
                      </a:r>
                      <a:r>
                        <a:rPr lang="en-GB" dirty="0"/>
                        <a:t> Dataset 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6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~12mm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RMSE (Root Mean Squared 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~21mm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~35mm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77755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1A12BE-1AB6-9764-99EA-B4E7B6D15F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RMSE and MAE are the most common metrics used for evaluating denoising based models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secondary goal of this project is to not make an overly complex system. A metric that helps this is the time taken to denoise a single depth frame. 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473DC4C-D74A-9FC0-C04F-2CB21BE6F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246346"/>
              </p:ext>
            </p:extLst>
          </p:nvPr>
        </p:nvGraphicFramePr>
        <p:xfrm>
          <a:off x="497660" y="4407408"/>
          <a:ext cx="53865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251">
                  <a:extLst>
                    <a:ext uri="{9D8B030D-6E8A-4147-A177-3AD203B41FA5}">
                      <a16:colId xmlns:a16="http://schemas.microsoft.com/office/drawing/2014/main" val="1652954520"/>
                    </a:ext>
                  </a:extLst>
                </a:gridCol>
                <a:gridCol w="2693251">
                  <a:extLst>
                    <a:ext uri="{9D8B030D-6E8A-4147-A177-3AD203B41FA5}">
                      <a16:colId xmlns:a16="http://schemas.microsoft.com/office/drawing/2014/main" val="29797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to denoise a single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6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Bilateral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Anisotropic 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7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SOTA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16ms – On a T4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407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393421C-9AA7-8960-670B-E6EA0BACA948}"/>
              </a:ext>
            </a:extLst>
          </p:cNvPr>
          <p:cNvSpPr txBox="1"/>
          <p:nvPr/>
        </p:nvSpPr>
        <p:spPr>
          <a:xfrm>
            <a:off x="1610350" y="1715500"/>
            <a:ext cx="316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Typical Values Seen in Literature</a:t>
            </a:r>
          </a:p>
        </p:txBody>
      </p:sp>
    </p:spTree>
    <p:extLst>
      <p:ext uri="{BB962C8B-B14F-4D97-AF65-F5344CB8AC3E}">
        <p14:creationId xmlns:p14="http://schemas.microsoft.com/office/powerpoint/2010/main" val="418852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C31-6F90-CE5C-7E75-D6B02501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E6D268-A7E5-CD35-8EE3-8E218124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210390" cy="40233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Simulated various colours through a monitor and captured the depth readings in a dark room:</a:t>
            </a:r>
          </a:p>
          <a:p>
            <a:pPr marL="0" indent="0">
              <a:buNone/>
            </a:pPr>
            <a:r>
              <a:rPr lang="en-GB" dirty="0"/>
              <a:t>Conclusions: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/>
              <a:t>Colors</a:t>
            </a:r>
            <a:r>
              <a:rPr lang="en-GB" dirty="0"/>
              <a:t> with stronger intensities generate more noise (like white, yellow, orange)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noise introduced by one channel is not independent of the others.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FF5FA3-46FE-90F5-4B1D-CD2C53B59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0335" y="329636"/>
            <a:ext cx="3761556" cy="2821167"/>
          </a:xfr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927105-202F-8156-4B9C-468D8A68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741" y="3707198"/>
            <a:ext cx="3761556" cy="2821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139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D1FE-7FF4-FC97-066A-E3035B6E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 and next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6C951-1053-A18A-534F-5D064C3F697B}"/>
              </a:ext>
            </a:extLst>
          </p:cNvPr>
          <p:cNvSpPr txBox="1"/>
          <p:nvPr/>
        </p:nvSpPr>
        <p:spPr>
          <a:xfrm>
            <a:off x="1602658" y="2104890"/>
            <a:ext cx="607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Setting Baseline Performance (Errors are in millimetre (mm))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AE59A-079E-DD32-7044-319EDAEB5E81}"/>
              </a:ext>
            </a:extLst>
          </p:cNvPr>
          <p:cNvSpPr txBox="1"/>
          <p:nvPr/>
        </p:nvSpPr>
        <p:spPr>
          <a:xfrm>
            <a:off x="8441767" y="2727237"/>
            <a:ext cx="38548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latin typeface="+mj-lt"/>
              </a:rPr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Develop a Noise model from the data collected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 Apply it during training in one of two 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By augmenting our training data with a colour-informed noise function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Create a loss function that forces the model to leverage the colour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E70D13-DC93-DF03-FB23-E1768FAB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47213"/>
              </p:ext>
            </p:extLst>
          </p:nvPr>
        </p:nvGraphicFramePr>
        <p:xfrm>
          <a:off x="313765" y="2727237"/>
          <a:ext cx="812800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14604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8296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73215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22857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88368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554245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NYU Depth Dataset[2]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 err="1"/>
                        <a:t>TransCG</a:t>
                      </a:r>
                      <a:r>
                        <a:rPr lang="en-GB" dirty="0"/>
                        <a:t> Dataset [3]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46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648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dirty="0"/>
                        <a:t>Classical 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Bilateral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16.41mm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37.62mm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41.03mm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84.90mm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254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Anisotropic Diffusion based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44.34mm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196.89mm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49.24mm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169.32mm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94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Data Driven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Current SOTA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8.58mm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30.15mm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11.02mm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37.78mm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8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4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FCE3-CD43-A382-D47A-806F22D1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79F7DF-C24C-6402-3AF0-71BEEF41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1400" dirty="0"/>
              <a:t>[1]</a:t>
            </a:r>
            <a:r>
              <a:rPr lang="en-GB" sz="1400" b="0" i="0" dirty="0">
                <a:effectLst/>
              </a:rPr>
              <a:t> </a:t>
            </a:r>
            <a:r>
              <a:rPr lang="en-GB" sz="1400" b="0" i="0" dirty="0" err="1">
                <a:effectLst/>
              </a:rPr>
              <a:t>Sterzentsenko</a:t>
            </a:r>
            <a:r>
              <a:rPr lang="en-GB" sz="1400" b="0" i="0" dirty="0">
                <a:effectLst/>
              </a:rPr>
              <a:t>, V., </a:t>
            </a:r>
            <a:r>
              <a:rPr lang="en-GB" sz="1400" b="0" i="0" dirty="0" err="1">
                <a:effectLst/>
              </a:rPr>
              <a:t>Saroglou</a:t>
            </a:r>
            <a:r>
              <a:rPr lang="en-GB" sz="1400" b="0" i="0" dirty="0">
                <a:effectLst/>
              </a:rPr>
              <a:t>, L., </a:t>
            </a:r>
            <a:r>
              <a:rPr lang="en-GB" sz="1400" b="0" i="0" dirty="0" err="1">
                <a:effectLst/>
              </a:rPr>
              <a:t>Chatzitofis</a:t>
            </a:r>
            <a:r>
              <a:rPr lang="en-GB" sz="1400" b="0" i="0" dirty="0">
                <a:effectLst/>
              </a:rPr>
              <a:t>, A., Thermos, S., </a:t>
            </a:r>
            <a:r>
              <a:rPr lang="en-GB" sz="1400" b="0" i="0" dirty="0" err="1">
                <a:effectLst/>
              </a:rPr>
              <a:t>Zioulis</a:t>
            </a:r>
            <a:r>
              <a:rPr lang="en-GB" sz="1400" b="0" i="0" dirty="0">
                <a:effectLst/>
              </a:rPr>
              <a:t>, N., </a:t>
            </a:r>
            <a:r>
              <a:rPr lang="en-GB" sz="1400" b="0" i="0" dirty="0" err="1">
                <a:effectLst/>
              </a:rPr>
              <a:t>Doumanoglou</a:t>
            </a:r>
            <a:r>
              <a:rPr lang="en-GB" sz="1400" b="0" i="0" dirty="0">
                <a:effectLst/>
              </a:rPr>
              <a:t>, A., </a:t>
            </a:r>
            <a:r>
              <a:rPr lang="en-GB" sz="1400" b="0" i="0" dirty="0" err="1">
                <a:effectLst/>
              </a:rPr>
              <a:t>Zarpalas</a:t>
            </a:r>
            <a:r>
              <a:rPr lang="en-GB" sz="1400" b="0" i="0" dirty="0">
                <a:effectLst/>
              </a:rPr>
              <a:t>, D. and </a:t>
            </a:r>
            <a:r>
              <a:rPr lang="en-GB" sz="1400" b="0" i="0" dirty="0" err="1">
                <a:effectLst/>
              </a:rPr>
              <a:t>Daras</a:t>
            </a:r>
            <a:r>
              <a:rPr lang="en-GB" sz="1400" b="0" i="0" dirty="0">
                <a:effectLst/>
              </a:rPr>
              <a:t>, P., 2019. Self-supervised deep depth denoising. In Proceedings of the IEEE/CVF International Conference on Computer Vision (pp. 1242-1251).</a:t>
            </a:r>
            <a:endParaRPr lang="en-GB" sz="1400" dirty="0"/>
          </a:p>
          <a:p>
            <a:pPr algn="just"/>
            <a:r>
              <a:rPr lang="en-GB" sz="1400" dirty="0"/>
              <a:t>[2]</a:t>
            </a:r>
            <a:r>
              <a:rPr lang="en-GB" sz="1100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400" b="0" i="0" dirty="0">
                <a:effectLst/>
              </a:rPr>
              <a:t>Silberman, N., </a:t>
            </a:r>
            <a:r>
              <a:rPr lang="en-GB" sz="1400" b="0" i="0" dirty="0" err="1">
                <a:effectLst/>
              </a:rPr>
              <a:t>Hoiem</a:t>
            </a:r>
            <a:r>
              <a:rPr lang="en-GB" sz="1400" b="0" i="0" dirty="0">
                <a:effectLst/>
              </a:rPr>
              <a:t>, D., Kohli, P. and Fergus, R., 2012. Indoor segmentation and support inference from </a:t>
            </a:r>
            <a:r>
              <a:rPr lang="en-GB" sz="1400" b="0" i="0" dirty="0" err="1">
                <a:effectLst/>
              </a:rPr>
              <a:t>rgbd</a:t>
            </a:r>
            <a:r>
              <a:rPr lang="en-GB" sz="1400" b="0" i="0" dirty="0">
                <a:effectLst/>
              </a:rPr>
              <a:t> images. In Computer Vision–ECCV 2012: 12th European Conference on Computer Vision, Florence, Italy, October 7-13, 2012, Proceedings, Part V 12 (pp. 746-760). Springer Berlin Heidelberg.</a:t>
            </a:r>
            <a:endParaRPr lang="en-GB" sz="1400" dirty="0"/>
          </a:p>
          <a:p>
            <a:r>
              <a:rPr lang="en-GB" sz="1400" dirty="0"/>
              <a:t>[3]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 Fang, H., Fang, H.S., Xu, S. and Lu, C., 2022. </a:t>
            </a:r>
            <a:r>
              <a:rPr lang="en-GB" sz="1400" b="0" i="0" dirty="0" err="1">
                <a:solidFill>
                  <a:srgbClr val="222222"/>
                </a:solidFill>
                <a:effectLst/>
              </a:rPr>
              <a:t>Transcg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: A large-scale real-world dataset for transparent object depth completion and a grasping baseline. </a:t>
            </a:r>
            <a:r>
              <a:rPr lang="en-GB" sz="1400" b="0" i="1" dirty="0">
                <a:solidFill>
                  <a:srgbClr val="222222"/>
                </a:solidFill>
                <a:effectLst/>
              </a:rPr>
              <a:t>IEEE Robotics and Automation Letters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GB" sz="1400" b="0" i="1" dirty="0">
                <a:solidFill>
                  <a:srgbClr val="222222"/>
                </a:solidFill>
                <a:effectLst/>
              </a:rPr>
              <a:t>7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(3), pp.7383-7390.</a:t>
            </a:r>
          </a:p>
          <a:p>
            <a:r>
              <a:rPr lang="en-GB" sz="1400" dirty="0">
                <a:solidFill>
                  <a:srgbClr val="222222"/>
                </a:solidFill>
              </a:rPr>
              <a:t>[4]</a:t>
            </a:r>
            <a:r>
              <a:rPr lang="en-GB" sz="11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en-GB" sz="1400" b="0" i="0" dirty="0" err="1">
                <a:effectLst/>
              </a:rPr>
              <a:t>Novkovic</a:t>
            </a:r>
            <a:r>
              <a:rPr lang="en-GB" sz="1400" b="0" i="0" dirty="0">
                <a:effectLst/>
              </a:rPr>
              <a:t>, T., </a:t>
            </a:r>
            <a:r>
              <a:rPr lang="en-GB" sz="1400" b="0" i="0" dirty="0" err="1">
                <a:effectLst/>
              </a:rPr>
              <a:t>Furrer</a:t>
            </a:r>
            <a:r>
              <a:rPr lang="en-GB" sz="1400" b="0" i="0" dirty="0">
                <a:effectLst/>
              </a:rPr>
              <a:t>, F., </a:t>
            </a:r>
            <a:r>
              <a:rPr lang="en-GB" sz="1400" b="0" i="0" dirty="0" err="1">
                <a:effectLst/>
              </a:rPr>
              <a:t>Panjek</a:t>
            </a:r>
            <a:r>
              <a:rPr lang="en-GB" sz="1400" b="0" i="0" dirty="0">
                <a:effectLst/>
              </a:rPr>
              <a:t>, M., </a:t>
            </a:r>
            <a:r>
              <a:rPr lang="en-GB" sz="1400" b="0" i="0" dirty="0" err="1">
                <a:effectLst/>
              </a:rPr>
              <a:t>Grinvald</a:t>
            </a:r>
            <a:r>
              <a:rPr lang="en-GB" sz="1400" b="0" i="0" dirty="0">
                <a:effectLst/>
              </a:rPr>
              <a:t>, M., Siegwart, R. and Nieto, J., 2019. CLUBS: An RGB-D dataset with cluttered box scenes containing household objects. The International Journal of Robotics Research, 38(14), pp.1538-1548</a:t>
            </a:r>
            <a:endParaRPr lang="en-GB" sz="1400" dirty="0"/>
          </a:p>
          <a:p>
            <a:r>
              <a:rPr lang="en-GB" sz="1400" dirty="0"/>
              <a:t>[5] https://www.intelrealsense.com/lidar-camera-l515/</a:t>
            </a:r>
          </a:p>
        </p:txBody>
      </p:sp>
    </p:spTree>
    <p:extLst>
      <p:ext uri="{BB962C8B-B14F-4D97-AF65-F5344CB8AC3E}">
        <p14:creationId xmlns:p14="http://schemas.microsoft.com/office/powerpoint/2010/main" val="2047718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451</TotalTime>
  <Words>741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Open Sans</vt:lpstr>
      <vt:lpstr>Tw Cen MT</vt:lpstr>
      <vt:lpstr>Tw Cen MT Condensed</vt:lpstr>
      <vt:lpstr>Wingdings</vt:lpstr>
      <vt:lpstr>Wingdings 3</vt:lpstr>
      <vt:lpstr>Integral</vt:lpstr>
      <vt:lpstr>Denoising Depth images using Rgb images</vt:lpstr>
      <vt:lpstr>Motivation &amp; Objectives</vt:lpstr>
      <vt:lpstr>Technical Approach and novelty</vt:lpstr>
      <vt:lpstr>Methods</vt:lpstr>
      <vt:lpstr>Evaluation and metrics</vt:lpstr>
      <vt:lpstr>Current status</vt:lpstr>
      <vt:lpstr>Current status and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Depth images using Rgb images</dc:title>
  <dc:creator>Vasu Eranki</dc:creator>
  <cp:lastModifiedBy>Vasu Eranki</cp:lastModifiedBy>
  <cp:revision>18</cp:revision>
  <dcterms:created xsi:type="dcterms:W3CDTF">2023-11-21T05:02:50Z</dcterms:created>
  <dcterms:modified xsi:type="dcterms:W3CDTF">2023-12-15T06:07:36Z</dcterms:modified>
</cp:coreProperties>
</file>