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hyperlink" Target="https://figshare.com/articles/dataset/Sleep_Health_and_Lifestyle_Data_Set_Part_2_/24803142/1" TargetMode="External"/><Relationship Id="rId1" Type="http://schemas.openxmlformats.org/officeDocument/2006/relationships/hyperlink" Target="Sleep_health_and_lifestyle_dataset.xlsx"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2" Type="http://schemas.openxmlformats.org/officeDocument/2006/relationships/hyperlink" Target="https://figshare.com/articles/dataset/Sleep_Health_and_Lifestyle_Data_Set_Part_2_/24803142/1" TargetMode="External"/><Relationship Id="rId1" Type="http://schemas.openxmlformats.org/officeDocument/2006/relationships/hyperlink" Target="Sleep_health_and_lifestyle_dataset.xlsx"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A672C8B-D3D8-4993-A556-E3161C66A4E1}"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69FA5B26-A33D-4254-B1D8-B3A85DFC81EF}">
      <dgm:prSet/>
      <dgm:spPr/>
      <dgm:t>
        <a:bodyPr/>
        <a:lstStyle/>
        <a:p>
          <a:r>
            <a:rPr lang="en-US" b="1" i="0"/>
            <a:t>Introduction</a:t>
          </a:r>
          <a:endParaRPr lang="en-US"/>
        </a:p>
      </dgm:t>
    </dgm:pt>
    <dgm:pt modelId="{B205CE84-E693-4C92-A697-1FF4C77EA2F3}" type="parTrans" cxnId="{7AB9FB45-274A-45C4-843C-CE98A07E920C}">
      <dgm:prSet/>
      <dgm:spPr/>
      <dgm:t>
        <a:bodyPr/>
        <a:lstStyle/>
        <a:p>
          <a:endParaRPr lang="en-US"/>
        </a:p>
      </dgm:t>
    </dgm:pt>
    <dgm:pt modelId="{63671D6D-F4FB-4D75-B275-979A19C9AD0C}" type="sibTrans" cxnId="{7AB9FB45-274A-45C4-843C-CE98A07E920C}">
      <dgm:prSet/>
      <dgm:spPr/>
      <dgm:t>
        <a:bodyPr/>
        <a:lstStyle/>
        <a:p>
          <a:endParaRPr lang="en-US"/>
        </a:p>
      </dgm:t>
    </dgm:pt>
    <dgm:pt modelId="{731FC57E-F241-4068-AA12-42D86979F489}">
      <dgm:prSet/>
      <dgm:spPr/>
      <dgm:t>
        <a:bodyPr/>
        <a:lstStyle/>
        <a:p>
          <a:r>
            <a:rPr lang="en-US" b="0" i="0"/>
            <a:t>Stress is a common issue in modern society and can have significant impacts on health and well-being. Being able to predict an individual's stress level could help in early detection and intervention, potentially preventing health issues and improving quality of life. Therefore, this project aims to predict the personalized stress detection based on various features. The dataset is downloaded from </a:t>
          </a:r>
          <a:r>
            <a:rPr lang="en-US" b="0" i="0">
              <a:hlinkClick xmlns:r="http://schemas.openxmlformats.org/officeDocument/2006/relationships" r:id="rId1"/>
            </a:rPr>
            <a:t>Kaggle</a:t>
          </a:r>
          <a:r>
            <a:rPr lang="en-US" b="0" i="0"/>
            <a:t> and </a:t>
          </a:r>
          <a:r>
            <a:rPr lang="en-US" b="0" i="0">
              <a:hlinkClick xmlns:r="http://schemas.openxmlformats.org/officeDocument/2006/relationships" r:id="rId2"/>
            </a:rPr>
            <a:t>Google Dataset Search</a:t>
          </a:r>
          <a:endParaRPr lang="en-US"/>
        </a:p>
      </dgm:t>
    </dgm:pt>
    <dgm:pt modelId="{68C675F1-33A6-4B1C-ACBC-61C62CAFFAD9}" type="parTrans" cxnId="{9EDBC3E0-313C-49F3-88C3-C44AECA6BB2C}">
      <dgm:prSet/>
      <dgm:spPr/>
      <dgm:t>
        <a:bodyPr/>
        <a:lstStyle/>
        <a:p>
          <a:endParaRPr lang="en-US"/>
        </a:p>
      </dgm:t>
    </dgm:pt>
    <dgm:pt modelId="{CAE5616B-D35F-4236-A7B0-1AE82FC43ED5}" type="sibTrans" cxnId="{9EDBC3E0-313C-49F3-88C3-C44AECA6BB2C}">
      <dgm:prSet/>
      <dgm:spPr/>
      <dgm:t>
        <a:bodyPr/>
        <a:lstStyle/>
        <a:p>
          <a:endParaRPr lang="en-US"/>
        </a:p>
      </dgm:t>
    </dgm:pt>
    <dgm:pt modelId="{354107E7-04F7-4D29-B1D3-A924FD229031}">
      <dgm:prSet/>
      <dgm:spPr/>
      <dgm:t>
        <a:bodyPr/>
        <a:lstStyle/>
        <a:p>
          <a:r>
            <a:rPr lang="en-US" b="1" i="0"/>
            <a:t>Describe Data</a:t>
          </a:r>
          <a:endParaRPr lang="en-US"/>
        </a:p>
      </dgm:t>
    </dgm:pt>
    <dgm:pt modelId="{D146C792-1DE7-4DBA-A59E-3FFCA2036A10}" type="parTrans" cxnId="{9D4E970C-6B20-4397-8318-064E3BA625ED}">
      <dgm:prSet/>
      <dgm:spPr/>
      <dgm:t>
        <a:bodyPr/>
        <a:lstStyle/>
        <a:p>
          <a:endParaRPr lang="en-US"/>
        </a:p>
      </dgm:t>
    </dgm:pt>
    <dgm:pt modelId="{C02522D2-F07D-453E-B963-BFE9981565FB}" type="sibTrans" cxnId="{9D4E970C-6B20-4397-8318-064E3BA625ED}">
      <dgm:prSet/>
      <dgm:spPr/>
      <dgm:t>
        <a:bodyPr/>
        <a:lstStyle/>
        <a:p>
          <a:endParaRPr lang="en-US"/>
        </a:p>
      </dgm:t>
    </dgm:pt>
    <dgm:pt modelId="{F6D0BFE2-24C0-480D-B4FF-6C0A883D5FFD}">
      <dgm:prSet/>
      <dgm:spPr/>
      <dgm:t>
        <a:bodyPr/>
        <a:lstStyle/>
        <a:p>
          <a:r>
            <a:rPr lang="en-US" b="0" i="0"/>
            <a:t>The dataset has 13 columns, and with 559 entries in total. The data types for the dataset consists of object type, integer type, and float type in which 1 columns are float type, 7 column is integer type, and 5 columns are object type.</a:t>
          </a:r>
          <a:endParaRPr lang="en-US"/>
        </a:p>
      </dgm:t>
    </dgm:pt>
    <dgm:pt modelId="{BD300C2C-B527-468B-8275-DCFAC559FDAD}" type="parTrans" cxnId="{1100E1DB-D8FA-4CBD-A918-9E8698D1A29A}">
      <dgm:prSet/>
      <dgm:spPr/>
      <dgm:t>
        <a:bodyPr/>
        <a:lstStyle/>
        <a:p>
          <a:endParaRPr lang="en-US"/>
        </a:p>
      </dgm:t>
    </dgm:pt>
    <dgm:pt modelId="{0BDADFBB-2E11-4ADD-8C1B-92A02EE09207}" type="sibTrans" cxnId="{1100E1DB-D8FA-4CBD-A918-9E8698D1A29A}">
      <dgm:prSet/>
      <dgm:spPr/>
      <dgm:t>
        <a:bodyPr/>
        <a:lstStyle/>
        <a:p>
          <a:endParaRPr lang="en-US"/>
        </a:p>
      </dgm:t>
    </dgm:pt>
    <dgm:pt modelId="{570D26D5-C5D3-4EF9-9EB0-1CB37ED9F193}">
      <dgm:prSet/>
      <dgm:spPr/>
      <dgm:t>
        <a:bodyPr/>
        <a:lstStyle/>
        <a:p>
          <a:r>
            <a:rPr lang="en-US" b="1" i="0"/>
            <a:t>Data Dictionary</a:t>
          </a:r>
          <a:endParaRPr lang="en-US"/>
        </a:p>
      </dgm:t>
    </dgm:pt>
    <dgm:pt modelId="{77720821-EEDA-4657-8357-80CE381BE20C}" type="parTrans" cxnId="{00ED8947-9454-4000-BBCB-D2D100367403}">
      <dgm:prSet/>
      <dgm:spPr/>
      <dgm:t>
        <a:bodyPr/>
        <a:lstStyle/>
        <a:p>
          <a:endParaRPr lang="en-US"/>
        </a:p>
      </dgm:t>
    </dgm:pt>
    <dgm:pt modelId="{010A910F-26B4-44DF-9EEC-A0720863B4BC}" type="sibTrans" cxnId="{00ED8947-9454-4000-BBCB-D2D100367403}">
      <dgm:prSet/>
      <dgm:spPr/>
      <dgm:t>
        <a:bodyPr/>
        <a:lstStyle/>
        <a:p>
          <a:endParaRPr lang="en-US"/>
        </a:p>
      </dgm:t>
    </dgm:pt>
    <dgm:pt modelId="{507218E6-73E8-4136-8D10-A811A18F7F9A}">
      <dgm:prSet/>
      <dgm:spPr/>
      <dgm:t>
        <a:bodyPr/>
        <a:lstStyle/>
        <a:p>
          <a:r>
            <a:rPr lang="en-US" b="1"/>
            <a:t>Person ID:</a:t>
          </a:r>
          <a:r>
            <a:rPr lang="en-US"/>
            <a:t> An identifier for each individual.</a:t>
          </a:r>
        </a:p>
      </dgm:t>
    </dgm:pt>
    <dgm:pt modelId="{12D60705-0B16-4BD1-A74C-F314B9286FDE}" type="parTrans" cxnId="{2A67EE37-A5BB-46BF-8115-D05A34854461}">
      <dgm:prSet/>
      <dgm:spPr/>
      <dgm:t>
        <a:bodyPr/>
        <a:lstStyle/>
        <a:p>
          <a:endParaRPr lang="en-US"/>
        </a:p>
      </dgm:t>
    </dgm:pt>
    <dgm:pt modelId="{2448FD64-D899-4537-84A1-48DE0F7A9587}" type="sibTrans" cxnId="{2A67EE37-A5BB-46BF-8115-D05A34854461}">
      <dgm:prSet/>
      <dgm:spPr/>
      <dgm:t>
        <a:bodyPr/>
        <a:lstStyle/>
        <a:p>
          <a:endParaRPr lang="en-US"/>
        </a:p>
      </dgm:t>
    </dgm:pt>
    <dgm:pt modelId="{59783C7C-32B5-4D55-A7D5-E08BD3E4040E}">
      <dgm:prSet/>
      <dgm:spPr/>
      <dgm:t>
        <a:bodyPr/>
        <a:lstStyle/>
        <a:p>
          <a:r>
            <a:rPr lang="en-US" b="1"/>
            <a:t>Gender:</a:t>
          </a:r>
          <a:r>
            <a:rPr lang="en-US"/>
            <a:t> The gender of the person (Male/Female).</a:t>
          </a:r>
        </a:p>
      </dgm:t>
    </dgm:pt>
    <dgm:pt modelId="{16225F86-F021-4DD3-9967-9C9B2E75781A}" type="parTrans" cxnId="{B69A58AE-97EB-4F5A-8308-B46DD7BFBEA4}">
      <dgm:prSet/>
      <dgm:spPr/>
      <dgm:t>
        <a:bodyPr/>
        <a:lstStyle/>
        <a:p>
          <a:endParaRPr lang="en-US"/>
        </a:p>
      </dgm:t>
    </dgm:pt>
    <dgm:pt modelId="{DBBF7984-5019-4098-B5F0-03F4A4FC96A3}" type="sibTrans" cxnId="{B69A58AE-97EB-4F5A-8308-B46DD7BFBEA4}">
      <dgm:prSet/>
      <dgm:spPr/>
      <dgm:t>
        <a:bodyPr/>
        <a:lstStyle/>
        <a:p>
          <a:endParaRPr lang="en-US"/>
        </a:p>
      </dgm:t>
    </dgm:pt>
    <dgm:pt modelId="{84CFADD7-01C3-4259-8ADC-55CE125689F6}">
      <dgm:prSet/>
      <dgm:spPr/>
      <dgm:t>
        <a:bodyPr/>
        <a:lstStyle/>
        <a:p>
          <a:r>
            <a:rPr lang="en-US" b="1"/>
            <a:t>Ag</a:t>
          </a:r>
          <a:r>
            <a:rPr lang="en-US"/>
            <a:t>e</a:t>
          </a:r>
          <a:r>
            <a:rPr lang="en-US" b="1"/>
            <a:t>:</a:t>
          </a:r>
          <a:r>
            <a:rPr lang="en-US"/>
            <a:t> The age of the person in years.</a:t>
          </a:r>
        </a:p>
      </dgm:t>
    </dgm:pt>
    <dgm:pt modelId="{C6BDF549-4DC3-43D6-8C60-A749E6F70B86}" type="parTrans" cxnId="{FEF9273A-3536-44E7-B626-0973319C5ADE}">
      <dgm:prSet/>
      <dgm:spPr/>
      <dgm:t>
        <a:bodyPr/>
        <a:lstStyle/>
        <a:p>
          <a:endParaRPr lang="en-US"/>
        </a:p>
      </dgm:t>
    </dgm:pt>
    <dgm:pt modelId="{37EAAE26-C4A3-4497-B4F9-37594D56B4E9}" type="sibTrans" cxnId="{FEF9273A-3536-44E7-B626-0973319C5ADE}">
      <dgm:prSet/>
      <dgm:spPr/>
      <dgm:t>
        <a:bodyPr/>
        <a:lstStyle/>
        <a:p>
          <a:endParaRPr lang="en-US"/>
        </a:p>
      </dgm:t>
    </dgm:pt>
    <dgm:pt modelId="{FE96F1BA-775B-4E40-9B2F-DDD1DBC713AF}">
      <dgm:prSet/>
      <dgm:spPr/>
      <dgm:t>
        <a:bodyPr/>
        <a:lstStyle/>
        <a:p>
          <a:r>
            <a:rPr lang="en-US" b="1"/>
            <a:t>Occupation:</a:t>
          </a:r>
          <a:r>
            <a:rPr lang="en-US"/>
            <a:t> The occupation or profession of the person.</a:t>
          </a:r>
        </a:p>
      </dgm:t>
    </dgm:pt>
    <dgm:pt modelId="{C9D4D696-9BE0-472B-B051-3715B7531F5F}" type="parTrans" cxnId="{3CB53ACF-C62A-4E77-AF5B-A4C8397518B5}">
      <dgm:prSet/>
      <dgm:spPr/>
      <dgm:t>
        <a:bodyPr/>
        <a:lstStyle/>
        <a:p>
          <a:endParaRPr lang="en-US"/>
        </a:p>
      </dgm:t>
    </dgm:pt>
    <dgm:pt modelId="{C91D68EF-2AF3-4C63-BEFB-8733A15909D7}" type="sibTrans" cxnId="{3CB53ACF-C62A-4E77-AF5B-A4C8397518B5}">
      <dgm:prSet/>
      <dgm:spPr/>
      <dgm:t>
        <a:bodyPr/>
        <a:lstStyle/>
        <a:p>
          <a:endParaRPr lang="en-US"/>
        </a:p>
      </dgm:t>
    </dgm:pt>
    <dgm:pt modelId="{AC64FF31-AD76-480A-8E5D-6DCD4DB48052}">
      <dgm:prSet/>
      <dgm:spPr/>
      <dgm:t>
        <a:bodyPr/>
        <a:lstStyle/>
        <a:p>
          <a:r>
            <a:rPr lang="en-US" b="1"/>
            <a:t>Sleep Duration (hours): </a:t>
          </a:r>
          <a:r>
            <a:rPr lang="en-US"/>
            <a:t>The number of hours the person sleeps per day.</a:t>
          </a:r>
        </a:p>
      </dgm:t>
    </dgm:pt>
    <dgm:pt modelId="{6E9D7C76-2F7E-407C-8572-D6DE2E26908F}" type="parTrans" cxnId="{F0E3F405-2064-45CE-9AC9-2FDF938EFCCE}">
      <dgm:prSet/>
      <dgm:spPr/>
      <dgm:t>
        <a:bodyPr/>
        <a:lstStyle/>
        <a:p>
          <a:endParaRPr lang="en-US"/>
        </a:p>
      </dgm:t>
    </dgm:pt>
    <dgm:pt modelId="{98E0E9E4-1963-4F30-9BD6-F9A28C0D08BC}" type="sibTrans" cxnId="{F0E3F405-2064-45CE-9AC9-2FDF938EFCCE}">
      <dgm:prSet/>
      <dgm:spPr/>
      <dgm:t>
        <a:bodyPr/>
        <a:lstStyle/>
        <a:p>
          <a:endParaRPr lang="en-US"/>
        </a:p>
      </dgm:t>
    </dgm:pt>
    <dgm:pt modelId="{B4534560-D82E-44DF-8655-98F34747FB56}">
      <dgm:prSet/>
      <dgm:spPr/>
      <dgm:t>
        <a:bodyPr/>
        <a:lstStyle/>
        <a:p>
          <a:r>
            <a:rPr lang="en-US" b="1"/>
            <a:t>Quality of Sleep (scale: 1-10): </a:t>
          </a:r>
          <a:r>
            <a:rPr lang="en-US"/>
            <a:t>A subjective rating of the quality of sleep, ranging from 1 to 10.</a:t>
          </a:r>
        </a:p>
      </dgm:t>
    </dgm:pt>
    <dgm:pt modelId="{1F355EEC-FDEB-4820-9534-81F9FC8DC6A3}" type="parTrans" cxnId="{7E8F064D-BA42-4CC9-9E8F-E4E67039CC92}">
      <dgm:prSet/>
      <dgm:spPr/>
      <dgm:t>
        <a:bodyPr/>
        <a:lstStyle/>
        <a:p>
          <a:endParaRPr lang="en-US"/>
        </a:p>
      </dgm:t>
    </dgm:pt>
    <dgm:pt modelId="{C7F9AD96-C442-4FC1-9623-360C549D0B16}" type="sibTrans" cxnId="{7E8F064D-BA42-4CC9-9E8F-E4E67039CC92}">
      <dgm:prSet/>
      <dgm:spPr/>
      <dgm:t>
        <a:bodyPr/>
        <a:lstStyle/>
        <a:p>
          <a:endParaRPr lang="en-US"/>
        </a:p>
      </dgm:t>
    </dgm:pt>
    <dgm:pt modelId="{1A0E668C-B928-4008-AA38-C076D00896DE}">
      <dgm:prSet/>
      <dgm:spPr/>
      <dgm:t>
        <a:bodyPr/>
        <a:lstStyle/>
        <a:p>
          <a:r>
            <a:rPr lang="en-US" b="1"/>
            <a:t>Physical Activity Level (minutes/day): </a:t>
          </a:r>
          <a:r>
            <a:rPr lang="en-US"/>
            <a:t>The number of minutes the person engages in physical activity daily.</a:t>
          </a:r>
        </a:p>
      </dgm:t>
    </dgm:pt>
    <dgm:pt modelId="{166F6FCC-5ED1-4D13-9087-5F445A9FFA86}" type="parTrans" cxnId="{E9488DE2-4D74-453C-BF84-5AD9BFE6273F}">
      <dgm:prSet/>
      <dgm:spPr/>
      <dgm:t>
        <a:bodyPr/>
        <a:lstStyle/>
        <a:p>
          <a:endParaRPr lang="en-US"/>
        </a:p>
      </dgm:t>
    </dgm:pt>
    <dgm:pt modelId="{4B84FC1E-10DE-42B7-AD33-24B84D6AA779}" type="sibTrans" cxnId="{E9488DE2-4D74-453C-BF84-5AD9BFE6273F}">
      <dgm:prSet/>
      <dgm:spPr/>
      <dgm:t>
        <a:bodyPr/>
        <a:lstStyle/>
        <a:p>
          <a:endParaRPr lang="en-US"/>
        </a:p>
      </dgm:t>
    </dgm:pt>
    <dgm:pt modelId="{D2DE209F-3CC7-4870-9E97-AB79D5AA5F92}">
      <dgm:prSet/>
      <dgm:spPr/>
      <dgm:t>
        <a:bodyPr/>
        <a:lstStyle/>
        <a:p>
          <a:r>
            <a:rPr lang="en-US" b="1"/>
            <a:t>Stress Level (scale: 1-10): </a:t>
          </a:r>
          <a:r>
            <a:rPr lang="en-US"/>
            <a:t>A subjective rating of the stress level experienced by the person, ranging from 1 to 10.</a:t>
          </a:r>
        </a:p>
      </dgm:t>
    </dgm:pt>
    <dgm:pt modelId="{9A33DBF4-ADD8-403A-AADD-F99A2D86A7DF}" type="parTrans" cxnId="{1BA48542-DE9C-4E59-AA7C-74D2D6B0A561}">
      <dgm:prSet/>
      <dgm:spPr/>
      <dgm:t>
        <a:bodyPr/>
        <a:lstStyle/>
        <a:p>
          <a:endParaRPr lang="en-US"/>
        </a:p>
      </dgm:t>
    </dgm:pt>
    <dgm:pt modelId="{B4D1BEF4-0421-4BD7-9DFD-C73184199637}" type="sibTrans" cxnId="{1BA48542-DE9C-4E59-AA7C-74D2D6B0A561}">
      <dgm:prSet/>
      <dgm:spPr/>
      <dgm:t>
        <a:bodyPr/>
        <a:lstStyle/>
        <a:p>
          <a:endParaRPr lang="en-US"/>
        </a:p>
      </dgm:t>
    </dgm:pt>
    <dgm:pt modelId="{601FD6E9-44F7-4D3C-88A1-4DF6D4C0F109}">
      <dgm:prSet/>
      <dgm:spPr/>
      <dgm:t>
        <a:bodyPr/>
        <a:lstStyle/>
        <a:p>
          <a:r>
            <a:rPr lang="en-US" b="1"/>
            <a:t>BMI Category: </a:t>
          </a:r>
          <a:r>
            <a:rPr lang="en-US"/>
            <a:t>The BMI category of the person (e.g., Underweight, Normal, Overweight).</a:t>
          </a:r>
        </a:p>
      </dgm:t>
    </dgm:pt>
    <dgm:pt modelId="{94BD7197-A0D2-44AB-B231-A9288B00DCD2}" type="parTrans" cxnId="{405F52F8-2365-4F2C-B9BF-BAE90C1837AA}">
      <dgm:prSet/>
      <dgm:spPr/>
      <dgm:t>
        <a:bodyPr/>
        <a:lstStyle/>
        <a:p>
          <a:endParaRPr lang="en-US"/>
        </a:p>
      </dgm:t>
    </dgm:pt>
    <dgm:pt modelId="{03271FD7-9193-41F8-87AA-6F3067AC2B4E}" type="sibTrans" cxnId="{405F52F8-2365-4F2C-B9BF-BAE90C1837AA}">
      <dgm:prSet/>
      <dgm:spPr/>
      <dgm:t>
        <a:bodyPr/>
        <a:lstStyle/>
        <a:p>
          <a:endParaRPr lang="en-US"/>
        </a:p>
      </dgm:t>
    </dgm:pt>
    <dgm:pt modelId="{493CAF7D-408A-4662-9FEF-D20D3F361A7B}">
      <dgm:prSet/>
      <dgm:spPr/>
      <dgm:t>
        <a:bodyPr/>
        <a:lstStyle/>
        <a:p>
          <a:r>
            <a:rPr lang="en-US" b="1"/>
            <a:t>Blood Pressure (systolic/diastolic): </a:t>
          </a:r>
          <a:r>
            <a:rPr lang="en-US"/>
            <a:t>The blood pressure measurement of the person, indicated as systolic pressure over diastolic pressure.</a:t>
          </a:r>
        </a:p>
      </dgm:t>
    </dgm:pt>
    <dgm:pt modelId="{0FED70D3-E647-43C4-A628-36FDF259BECE}" type="parTrans" cxnId="{9650F0B6-856D-432A-80EB-2F1BFAE5FBED}">
      <dgm:prSet/>
      <dgm:spPr/>
      <dgm:t>
        <a:bodyPr/>
        <a:lstStyle/>
        <a:p>
          <a:endParaRPr lang="en-US"/>
        </a:p>
      </dgm:t>
    </dgm:pt>
    <dgm:pt modelId="{86605ECF-9FC4-4C6E-9B89-945E2B48165F}" type="sibTrans" cxnId="{9650F0B6-856D-432A-80EB-2F1BFAE5FBED}">
      <dgm:prSet/>
      <dgm:spPr/>
      <dgm:t>
        <a:bodyPr/>
        <a:lstStyle/>
        <a:p>
          <a:endParaRPr lang="en-US"/>
        </a:p>
      </dgm:t>
    </dgm:pt>
    <dgm:pt modelId="{88C171F4-C229-4C0F-A312-FADC24A5B0AA}">
      <dgm:prSet/>
      <dgm:spPr/>
      <dgm:t>
        <a:bodyPr/>
        <a:lstStyle/>
        <a:p>
          <a:r>
            <a:rPr lang="en-US" b="1"/>
            <a:t>Heart Rate (bpm): </a:t>
          </a:r>
          <a:r>
            <a:rPr lang="en-US"/>
            <a:t>The resting heart rate of the person in beats per minute.</a:t>
          </a:r>
        </a:p>
      </dgm:t>
    </dgm:pt>
    <dgm:pt modelId="{3FB6FA70-95FE-493C-8332-0E7481E6E5CC}" type="parTrans" cxnId="{84028348-4221-4771-A1AE-9D338985B4F0}">
      <dgm:prSet/>
      <dgm:spPr/>
      <dgm:t>
        <a:bodyPr/>
        <a:lstStyle/>
        <a:p>
          <a:endParaRPr lang="en-US"/>
        </a:p>
      </dgm:t>
    </dgm:pt>
    <dgm:pt modelId="{6130108C-3DD6-4ED5-8E3B-CBE754BB3268}" type="sibTrans" cxnId="{84028348-4221-4771-A1AE-9D338985B4F0}">
      <dgm:prSet/>
      <dgm:spPr/>
      <dgm:t>
        <a:bodyPr/>
        <a:lstStyle/>
        <a:p>
          <a:endParaRPr lang="en-US"/>
        </a:p>
      </dgm:t>
    </dgm:pt>
    <dgm:pt modelId="{358FABA7-A30D-4033-A77E-6AD7DE1D5663}">
      <dgm:prSet/>
      <dgm:spPr/>
      <dgm:t>
        <a:bodyPr/>
        <a:lstStyle/>
        <a:p>
          <a:r>
            <a:rPr lang="en-US" b="1"/>
            <a:t>Daily Steps: </a:t>
          </a:r>
          <a:r>
            <a:rPr lang="en-US"/>
            <a:t>The number of steps the person takes per day.</a:t>
          </a:r>
        </a:p>
      </dgm:t>
    </dgm:pt>
    <dgm:pt modelId="{D2296C0A-6A9C-4E6B-9A63-4764DD17B5A2}" type="parTrans" cxnId="{77557DA6-4D2C-4F08-A22F-C6DE6C262218}">
      <dgm:prSet/>
      <dgm:spPr/>
      <dgm:t>
        <a:bodyPr/>
        <a:lstStyle/>
        <a:p>
          <a:endParaRPr lang="en-US"/>
        </a:p>
      </dgm:t>
    </dgm:pt>
    <dgm:pt modelId="{661C5AE8-803E-4D5E-A8B2-6B18AB77FC7E}" type="sibTrans" cxnId="{77557DA6-4D2C-4F08-A22F-C6DE6C262218}">
      <dgm:prSet/>
      <dgm:spPr/>
      <dgm:t>
        <a:bodyPr/>
        <a:lstStyle/>
        <a:p>
          <a:endParaRPr lang="en-US"/>
        </a:p>
      </dgm:t>
    </dgm:pt>
    <dgm:pt modelId="{F316BDBA-CC0A-4499-9227-1FE4D839237D}" type="pres">
      <dgm:prSet presAssocID="{5A672C8B-D3D8-4993-A556-E3161C66A4E1}" presName="linear" presStyleCnt="0">
        <dgm:presLayoutVars>
          <dgm:animLvl val="lvl"/>
          <dgm:resizeHandles val="exact"/>
        </dgm:presLayoutVars>
      </dgm:prSet>
      <dgm:spPr/>
    </dgm:pt>
    <dgm:pt modelId="{9C4047D3-7A63-4EA1-9D54-B2F9BF8ACA85}" type="pres">
      <dgm:prSet presAssocID="{69FA5B26-A33D-4254-B1D8-B3A85DFC81EF}" presName="parentText" presStyleLbl="node1" presStyleIdx="0" presStyleCnt="3">
        <dgm:presLayoutVars>
          <dgm:chMax val="0"/>
          <dgm:bulletEnabled val="1"/>
        </dgm:presLayoutVars>
      </dgm:prSet>
      <dgm:spPr/>
    </dgm:pt>
    <dgm:pt modelId="{05DBEC56-CBFC-4EA0-A25F-48981018FAA2}" type="pres">
      <dgm:prSet presAssocID="{69FA5B26-A33D-4254-B1D8-B3A85DFC81EF}" presName="childText" presStyleLbl="revTx" presStyleIdx="0" presStyleCnt="3">
        <dgm:presLayoutVars>
          <dgm:bulletEnabled val="1"/>
        </dgm:presLayoutVars>
      </dgm:prSet>
      <dgm:spPr/>
    </dgm:pt>
    <dgm:pt modelId="{B74EBB0B-0ED3-46D1-BA5E-6797C792E905}" type="pres">
      <dgm:prSet presAssocID="{354107E7-04F7-4D29-B1D3-A924FD229031}" presName="parentText" presStyleLbl="node1" presStyleIdx="1" presStyleCnt="3">
        <dgm:presLayoutVars>
          <dgm:chMax val="0"/>
          <dgm:bulletEnabled val="1"/>
        </dgm:presLayoutVars>
      </dgm:prSet>
      <dgm:spPr/>
    </dgm:pt>
    <dgm:pt modelId="{1F9CD790-1891-4574-8ED6-B9D560AE1E39}" type="pres">
      <dgm:prSet presAssocID="{354107E7-04F7-4D29-B1D3-A924FD229031}" presName="childText" presStyleLbl="revTx" presStyleIdx="1" presStyleCnt="3">
        <dgm:presLayoutVars>
          <dgm:bulletEnabled val="1"/>
        </dgm:presLayoutVars>
      </dgm:prSet>
      <dgm:spPr/>
    </dgm:pt>
    <dgm:pt modelId="{DDC2EB36-1E34-4682-BD7E-DEDF8793B9B3}" type="pres">
      <dgm:prSet presAssocID="{570D26D5-C5D3-4EF9-9EB0-1CB37ED9F193}" presName="parentText" presStyleLbl="node1" presStyleIdx="2" presStyleCnt="3">
        <dgm:presLayoutVars>
          <dgm:chMax val="0"/>
          <dgm:bulletEnabled val="1"/>
        </dgm:presLayoutVars>
      </dgm:prSet>
      <dgm:spPr/>
    </dgm:pt>
    <dgm:pt modelId="{6532A1DF-B11C-41C9-8ECD-52BF2B5D8F6D}" type="pres">
      <dgm:prSet presAssocID="{570D26D5-C5D3-4EF9-9EB0-1CB37ED9F193}" presName="childText" presStyleLbl="revTx" presStyleIdx="2" presStyleCnt="3">
        <dgm:presLayoutVars>
          <dgm:bulletEnabled val="1"/>
        </dgm:presLayoutVars>
      </dgm:prSet>
      <dgm:spPr/>
    </dgm:pt>
  </dgm:ptLst>
  <dgm:cxnLst>
    <dgm:cxn modelId="{F0E3F405-2064-45CE-9AC9-2FDF938EFCCE}" srcId="{570D26D5-C5D3-4EF9-9EB0-1CB37ED9F193}" destId="{AC64FF31-AD76-480A-8E5D-6DCD4DB48052}" srcOrd="4" destOrd="0" parTransId="{6E9D7C76-2F7E-407C-8572-D6DE2E26908F}" sibTransId="{98E0E9E4-1963-4F30-9BD6-F9A28C0D08BC}"/>
    <dgm:cxn modelId="{9D4E970C-6B20-4397-8318-064E3BA625ED}" srcId="{5A672C8B-D3D8-4993-A556-E3161C66A4E1}" destId="{354107E7-04F7-4D29-B1D3-A924FD229031}" srcOrd="1" destOrd="0" parTransId="{D146C792-1DE7-4DBA-A59E-3FFCA2036A10}" sibTransId="{C02522D2-F07D-453E-B963-BFE9981565FB}"/>
    <dgm:cxn modelId="{58FF5711-4D67-419B-BD1D-D2F96E1BD244}" type="presOf" srcId="{358FABA7-A30D-4033-A77E-6AD7DE1D5663}" destId="{6532A1DF-B11C-41C9-8ECD-52BF2B5D8F6D}" srcOrd="0" destOrd="11" presId="urn:microsoft.com/office/officeart/2005/8/layout/vList2"/>
    <dgm:cxn modelId="{EAF88316-DC72-467A-AE1A-613DBC1FACD8}" type="presOf" srcId="{5A672C8B-D3D8-4993-A556-E3161C66A4E1}" destId="{F316BDBA-CC0A-4499-9227-1FE4D839237D}" srcOrd="0" destOrd="0" presId="urn:microsoft.com/office/officeart/2005/8/layout/vList2"/>
    <dgm:cxn modelId="{1A4DD321-8B1F-47DB-95D1-E585CAD48C13}" type="presOf" srcId="{69FA5B26-A33D-4254-B1D8-B3A85DFC81EF}" destId="{9C4047D3-7A63-4EA1-9D54-B2F9BF8ACA85}" srcOrd="0" destOrd="0" presId="urn:microsoft.com/office/officeart/2005/8/layout/vList2"/>
    <dgm:cxn modelId="{2A67EE37-A5BB-46BF-8115-D05A34854461}" srcId="{570D26D5-C5D3-4EF9-9EB0-1CB37ED9F193}" destId="{507218E6-73E8-4136-8D10-A811A18F7F9A}" srcOrd="0" destOrd="0" parTransId="{12D60705-0B16-4BD1-A74C-F314B9286FDE}" sibTransId="{2448FD64-D899-4537-84A1-48DE0F7A9587}"/>
    <dgm:cxn modelId="{FEF9273A-3536-44E7-B626-0973319C5ADE}" srcId="{570D26D5-C5D3-4EF9-9EB0-1CB37ED9F193}" destId="{84CFADD7-01C3-4259-8ADC-55CE125689F6}" srcOrd="2" destOrd="0" parTransId="{C6BDF549-4DC3-43D6-8C60-A749E6F70B86}" sibTransId="{37EAAE26-C4A3-4497-B4F9-37594D56B4E9}"/>
    <dgm:cxn modelId="{C1F77C3A-F3DF-46D8-BF85-3BC02C24E112}" type="presOf" srcId="{FE96F1BA-775B-4E40-9B2F-DDD1DBC713AF}" destId="{6532A1DF-B11C-41C9-8ECD-52BF2B5D8F6D}" srcOrd="0" destOrd="3" presId="urn:microsoft.com/office/officeart/2005/8/layout/vList2"/>
    <dgm:cxn modelId="{1BA48542-DE9C-4E59-AA7C-74D2D6B0A561}" srcId="{570D26D5-C5D3-4EF9-9EB0-1CB37ED9F193}" destId="{D2DE209F-3CC7-4870-9E97-AB79D5AA5F92}" srcOrd="7" destOrd="0" parTransId="{9A33DBF4-ADD8-403A-AADD-F99A2D86A7DF}" sibTransId="{B4D1BEF4-0421-4BD7-9DFD-C73184199637}"/>
    <dgm:cxn modelId="{7AB9FB45-274A-45C4-843C-CE98A07E920C}" srcId="{5A672C8B-D3D8-4993-A556-E3161C66A4E1}" destId="{69FA5B26-A33D-4254-B1D8-B3A85DFC81EF}" srcOrd="0" destOrd="0" parTransId="{B205CE84-E693-4C92-A697-1FF4C77EA2F3}" sibTransId="{63671D6D-F4FB-4D75-B275-979A19C9AD0C}"/>
    <dgm:cxn modelId="{00ED8947-9454-4000-BBCB-D2D100367403}" srcId="{5A672C8B-D3D8-4993-A556-E3161C66A4E1}" destId="{570D26D5-C5D3-4EF9-9EB0-1CB37ED9F193}" srcOrd="2" destOrd="0" parTransId="{77720821-EEDA-4657-8357-80CE381BE20C}" sibTransId="{010A910F-26B4-44DF-9EEC-A0720863B4BC}"/>
    <dgm:cxn modelId="{84028348-4221-4771-A1AE-9D338985B4F0}" srcId="{570D26D5-C5D3-4EF9-9EB0-1CB37ED9F193}" destId="{88C171F4-C229-4C0F-A312-FADC24A5B0AA}" srcOrd="10" destOrd="0" parTransId="{3FB6FA70-95FE-493C-8332-0E7481E6E5CC}" sibTransId="{6130108C-3DD6-4ED5-8E3B-CBE754BB3268}"/>
    <dgm:cxn modelId="{FB86D06A-FA49-42CD-99C5-52AB876C9DA0}" type="presOf" srcId="{1A0E668C-B928-4008-AA38-C076D00896DE}" destId="{6532A1DF-B11C-41C9-8ECD-52BF2B5D8F6D}" srcOrd="0" destOrd="6" presId="urn:microsoft.com/office/officeart/2005/8/layout/vList2"/>
    <dgm:cxn modelId="{7E8F064D-BA42-4CC9-9E8F-E4E67039CC92}" srcId="{570D26D5-C5D3-4EF9-9EB0-1CB37ED9F193}" destId="{B4534560-D82E-44DF-8655-98F34747FB56}" srcOrd="5" destOrd="0" parTransId="{1F355EEC-FDEB-4820-9534-81F9FC8DC6A3}" sibTransId="{C7F9AD96-C442-4FC1-9623-360C549D0B16}"/>
    <dgm:cxn modelId="{D78D6D52-EDAA-4D76-9AED-62D40CD4448F}" type="presOf" srcId="{493CAF7D-408A-4662-9FEF-D20D3F361A7B}" destId="{6532A1DF-B11C-41C9-8ECD-52BF2B5D8F6D}" srcOrd="0" destOrd="9" presId="urn:microsoft.com/office/officeart/2005/8/layout/vList2"/>
    <dgm:cxn modelId="{927A9058-3CE6-4634-AD3D-1DE1C233D942}" type="presOf" srcId="{F6D0BFE2-24C0-480D-B4FF-6C0A883D5FFD}" destId="{1F9CD790-1891-4574-8ED6-B9D560AE1E39}" srcOrd="0" destOrd="0" presId="urn:microsoft.com/office/officeart/2005/8/layout/vList2"/>
    <dgm:cxn modelId="{6B4F0381-880B-4BDE-9A4D-62F7911D6C47}" type="presOf" srcId="{354107E7-04F7-4D29-B1D3-A924FD229031}" destId="{B74EBB0B-0ED3-46D1-BA5E-6797C792E905}" srcOrd="0" destOrd="0" presId="urn:microsoft.com/office/officeart/2005/8/layout/vList2"/>
    <dgm:cxn modelId="{C95E0084-A750-41E5-9276-83DBD6DE1006}" type="presOf" srcId="{AC64FF31-AD76-480A-8E5D-6DCD4DB48052}" destId="{6532A1DF-B11C-41C9-8ECD-52BF2B5D8F6D}" srcOrd="0" destOrd="4" presId="urn:microsoft.com/office/officeart/2005/8/layout/vList2"/>
    <dgm:cxn modelId="{4849DB84-FB3B-4724-9890-E24434A7198B}" type="presOf" srcId="{84CFADD7-01C3-4259-8ADC-55CE125689F6}" destId="{6532A1DF-B11C-41C9-8ECD-52BF2B5D8F6D}" srcOrd="0" destOrd="2" presId="urn:microsoft.com/office/officeart/2005/8/layout/vList2"/>
    <dgm:cxn modelId="{77557DA6-4D2C-4F08-A22F-C6DE6C262218}" srcId="{570D26D5-C5D3-4EF9-9EB0-1CB37ED9F193}" destId="{358FABA7-A30D-4033-A77E-6AD7DE1D5663}" srcOrd="11" destOrd="0" parTransId="{D2296C0A-6A9C-4E6B-9A63-4764DD17B5A2}" sibTransId="{661C5AE8-803E-4D5E-A8B2-6B18AB77FC7E}"/>
    <dgm:cxn modelId="{5ECE48AB-8438-43E7-B0B7-7E606D301E20}" type="presOf" srcId="{731FC57E-F241-4068-AA12-42D86979F489}" destId="{05DBEC56-CBFC-4EA0-A25F-48981018FAA2}" srcOrd="0" destOrd="0" presId="urn:microsoft.com/office/officeart/2005/8/layout/vList2"/>
    <dgm:cxn modelId="{B69A58AE-97EB-4F5A-8308-B46DD7BFBEA4}" srcId="{570D26D5-C5D3-4EF9-9EB0-1CB37ED9F193}" destId="{59783C7C-32B5-4D55-A7D5-E08BD3E4040E}" srcOrd="1" destOrd="0" parTransId="{16225F86-F021-4DD3-9967-9C9B2E75781A}" sibTransId="{DBBF7984-5019-4098-B5F0-03F4A4FC96A3}"/>
    <dgm:cxn modelId="{BF5372B2-C6EF-44F9-9743-6D22DB7340DD}" type="presOf" srcId="{88C171F4-C229-4C0F-A312-FADC24A5B0AA}" destId="{6532A1DF-B11C-41C9-8ECD-52BF2B5D8F6D}" srcOrd="0" destOrd="10" presId="urn:microsoft.com/office/officeart/2005/8/layout/vList2"/>
    <dgm:cxn modelId="{64B441B4-418A-4B8F-B2D5-C60750CA56AA}" type="presOf" srcId="{B4534560-D82E-44DF-8655-98F34747FB56}" destId="{6532A1DF-B11C-41C9-8ECD-52BF2B5D8F6D}" srcOrd="0" destOrd="5" presId="urn:microsoft.com/office/officeart/2005/8/layout/vList2"/>
    <dgm:cxn modelId="{9650F0B6-856D-432A-80EB-2F1BFAE5FBED}" srcId="{570D26D5-C5D3-4EF9-9EB0-1CB37ED9F193}" destId="{493CAF7D-408A-4662-9FEF-D20D3F361A7B}" srcOrd="9" destOrd="0" parTransId="{0FED70D3-E647-43C4-A628-36FDF259BECE}" sibTransId="{86605ECF-9FC4-4C6E-9B89-945E2B48165F}"/>
    <dgm:cxn modelId="{C6BFD7C8-C9BB-460E-AB9B-4D83C715C519}" type="presOf" srcId="{59783C7C-32B5-4D55-A7D5-E08BD3E4040E}" destId="{6532A1DF-B11C-41C9-8ECD-52BF2B5D8F6D}" srcOrd="0" destOrd="1" presId="urn:microsoft.com/office/officeart/2005/8/layout/vList2"/>
    <dgm:cxn modelId="{2BBC6CCB-A7B6-4D9D-AF38-4AEFF7303172}" type="presOf" srcId="{570D26D5-C5D3-4EF9-9EB0-1CB37ED9F193}" destId="{DDC2EB36-1E34-4682-BD7E-DEDF8793B9B3}" srcOrd="0" destOrd="0" presId="urn:microsoft.com/office/officeart/2005/8/layout/vList2"/>
    <dgm:cxn modelId="{3CB53ACF-C62A-4E77-AF5B-A4C8397518B5}" srcId="{570D26D5-C5D3-4EF9-9EB0-1CB37ED9F193}" destId="{FE96F1BA-775B-4E40-9B2F-DDD1DBC713AF}" srcOrd="3" destOrd="0" parTransId="{C9D4D696-9BE0-472B-B051-3715B7531F5F}" sibTransId="{C91D68EF-2AF3-4C63-BEFB-8733A15909D7}"/>
    <dgm:cxn modelId="{1100E1DB-D8FA-4CBD-A918-9E8698D1A29A}" srcId="{354107E7-04F7-4D29-B1D3-A924FD229031}" destId="{F6D0BFE2-24C0-480D-B4FF-6C0A883D5FFD}" srcOrd="0" destOrd="0" parTransId="{BD300C2C-B527-468B-8275-DCFAC559FDAD}" sibTransId="{0BDADFBB-2E11-4ADD-8C1B-92A02EE09207}"/>
    <dgm:cxn modelId="{9EDBC3E0-313C-49F3-88C3-C44AECA6BB2C}" srcId="{69FA5B26-A33D-4254-B1D8-B3A85DFC81EF}" destId="{731FC57E-F241-4068-AA12-42D86979F489}" srcOrd="0" destOrd="0" parTransId="{68C675F1-33A6-4B1C-ACBC-61C62CAFFAD9}" sibTransId="{CAE5616B-D35F-4236-A7B0-1AE82FC43ED5}"/>
    <dgm:cxn modelId="{E9488DE2-4D74-453C-BF84-5AD9BFE6273F}" srcId="{570D26D5-C5D3-4EF9-9EB0-1CB37ED9F193}" destId="{1A0E668C-B928-4008-AA38-C076D00896DE}" srcOrd="6" destOrd="0" parTransId="{166F6FCC-5ED1-4D13-9087-5F445A9FFA86}" sibTransId="{4B84FC1E-10DE-42B7-AD33-24B84D6AA779}"/>
    <dgm:cxn modelId="{0DB4BAE4-5A27-4063-8E6E-42823B632E27}" type="presOf" srcId="{D2DE209F-3CC7-4870-9E97-AB79D5AA5F92}" destId="{6532A1DF-B11C-41C9-8ECD-52BF2B5D8F6D}" srcOrd="0" destOrd="7" presId="urn:microsoft.com/office/officeart/2005/8/layout/vList2"/>
    <dgm:cxn modelId="{1EE5D4E5-E105-4215-822F-DCF20D3A07B1}" type="presOf" srcId="{601FD6E9-44F7-4D3C-88A1-4DF6D4C0F109}" destId="{6532A1DF-B11C-41C9-8ECD-52BF2B5D8F6D}" srcOrd="0" destOrd="8" presId="urn:microsoft.com/office/officeart/2005/8/layout/vList2"/>
    <dgm:cxn modelId="{405F52F8-2365-4F2C-B9BF-BAE90C1837AA}" srcId="{570D26D5-C5D3-4EF9-9EB0-1CB37ED9F193}" destId="{601FD6E9-44F7-4D3C-88A1-4DF6D4C0F109}" srcOrd="8" destOrd="0" parTransId="{94BD7197-A0D2-44AB-B231-A9288B00DCD2}" sibTransId="{03271FD7-9193-41F8-87AA-6F3067AC2B4E}"/>
    <dgm:cxn modelId="{4C6C13FF-2DB7-413B-B3F2-45C1C2B76EC6}" type="presOf" srcId="{507218E6-73E8-4136-8D10-A811A18F7F9A}" destId="{6532A1DF-B11C-41C9-8ECD-52BF2B5D8F6D}" srcOrd="0" destOrd="0" presId="urn:microsoft.com/office/officeart/2005/8/layout/vList2"/>
    <dgm:cxn modelId="{365EE923-7845-4016-8375-ED354403EB84}" type="presParOf" srcId="{F316BDBA-CC0A-4499-9227-1FE4D839237D}" destId="{9C4047D3-7A63-4EA1-9D54-B2F9BF8ACA85}" srcOrd="0" destOrd="0" presId="urn:microsoft.com/office/officeart/2005/8/layout/vList2"/>
    <dgm:cxn modelId="{BC90ACED-F12C-4D77-884F-F5FFC1CE1FBB}" type="presParOf" srcId="{F316BDBA-CC0A-4499-9227-1FE4D839237D}" destId="{05DBEC56-CBFC-4EA0-A25F-48981018FAA2}" srcOrd="1" destOrd="0" presId="urn:microsoft.com/office/officeart/2005/8/layout/vList2"/>
    <dgm:cxn modelId="{FDCC321D-E20E-4782-8018-E5EBCBD7B17F}" type="presParOf" srcId="{F316BDBA-CC0A-4499-9227-1FE4D839237D}" destId="{B74EBB0B-0ED3-46D1-BA5E-6797C792E905}" srcOrd="2" destOrd="0" presId="urn:microsoft.com/office/officeart/2005/8/layout/vList2"/>
    <dgm:cxn modelId="{EA6DD5FF-178F-4DF7-8531-747A41F68DFB}" type="presParOf" srcId="{F316BDBA-CC0A-4499-9227-1FE4D839237D}" destId="{1F9CD790-1891-4574-8ED6-B9D560AE1E39}" srcOrd="3" destOrd="0" presId="urn:microsoft.com/office/officeart/2005/8/layout/vList2"/>
    <dgm:cxn modelId="{1D558D75-28BF-46F2-9F3F-EA4F98F251A9}" type="presParOf" srcId="{F316BDBA-CC0A-4499-9227-1FE4D839237D}" destId="{DDC2EB36-1E34-4682-BD7E-DEDF8793B9B3}" srcOrd="4" destOrd="0" presId="urn:microsoft.com/office/officeart/2005/8/layout/vList2"/>
    <dgm:cxn modelId="{E029F815-87AF-4A67-86B8-B5B102828415}" type="presParOf" srcId="{F316BDBA-CC0A-4499-9227-1FE4D839237D}" destId="{6532A1DF-B11C-41C9-8ECD-52BF2B5D8F6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549AA-3A80-4AE7-ABF1-D0D2A06A5B1A}" type="doc">
      <dgm:prSet loTypeId="urn:microsoft.com/office/officeart/2005/8/layout/process2" loCatId="process" qsTypeId="urn:microsoft.com/office/officeart/2005/8/quickstyle/simple4" qsCatId="simple" csTypeId="urn:microsoft.com/office/officeart/2005/8/colors/colorful2" csCatId="colorful" phldr="1"/>
      <dgm:spPr/>
      <dgm:t>
        <a:bodyPr/>
        <a:lstStyle/>
        <a:p>
          <a:endParaRPr lang="en-US"/>
        </a:p>
      </dgm:t>
    </dgm:pt>
    <dgm:pt modelId="{ACAB3BB7-4484-4BB9-8A21-AFFC30D8C604}">
      <dgm:prSet/>
      <dgm:spPr/>
      <dgm:t>
        <a:bodyPr/>
        <a:lstStyle/>
        <a:p>
          <a:r>
            <a:rPr lang="en-US" b="0" i="0" dirty="0"/>
            <a:t>There are total 6 supervised learning algorithms selected to model the dataset to find the best modelling technique to detect the stress level of an individual.</a:t>
          </a:r>
          <a:endParaRPr lang="en-US" dirty="0"/>
        </a:p>
      </dgm:t>
    </dgm:pt>
    <dgm:pt modelId="{52D5D58D-B52A-49D6-B940-6A92FB9662DF}" type="parTrans" cxnId="{16E877A4-9072-43C5-BDF5-B2B94A14EF2F}">
      <dgm:prSet/>
      <dgm:spPr/>
      <dgm:t>
        <a:bodyPr/>
        <a:lstStyle/>
        <a:p>
          <a:endParaRPr lang="en-US"/>
        </a:p>
      </dgm:t>
    </dgm:pt>
    <dgm:pt modelId="{25199EA3-48CA-484D-BE11-D124A0BD965E}" type="sibTrans" cxnId="{16E877A4-9072-43C5-BDF5-B2B94A14EF2F}">
      <dgm:prSet/>
      <dgm:spPr/>
      <dgm:t>
        <a:bodyPr/>
        <a:lstStyle/>
        <a:p>
          <a:endParaRPr lang="en-US"/>
        </a:p>
      </dgm:t>
    </dgm:pt>
    <dgm:pt modelId="{CCA45127-F797-49F4-A10D-44A66EE961E9}">
      <dgm:prSet/>
      <dgm:spPr/>
      <dgm:t>
        <a:bodyPr/>
        <a:lstStyle/>
        <a:p>
          <a:r>
            <a:rPr lang="en-US"/>
            <a:t>Random Forest Classifiers: An ensemble learning method that constructs multiple decision trees and outputs the mode of the classes predicted by individual trees.</a:t>
          </a:r>
        </a:p>
      </dgm:t>
    </dgm:pt>
    <dgm:pt modelId="{16F15893-DA90-41F6-87BF-8404A473265C}" type="parTrans" cxnId="{CB6B87D2-9507-4BF1-82E9-71246D42EC09}">
      <dgm:prSet/>
      <dgm:spPr/>
      <dgm:t>
        <a:bodyPr/>
        <a:lstStyle/>
        <a:p>
          <a:endParaRPr lang="en-US"/>
        </a:p>
      </dgm:t>
    </dgm:pt>
    <dgm:pt modelId="{3D59803C-897F-40D4-9DC3-B29D811EF749}" type="sibTrans" cxnId="{CB6B87D2-9507-4BF1-82E9-71246D42EC09}">
      <dgm:prSet/>
      <dgm:spPr/>
      <dgm:t>
        <a:bodyPr/>
        <a:lstStyle/>
        <a:p>
          <a:endParaRPr lang="en-US"/>
        </a:p>
      </dgm:t>
    </dgm:pt>
    <dgm:pt modelId="{A1EEE80D-013A-4A66-B09C-2B77350C4268}">
      <dgm:prSet/>
      <dgm:spPr/>
      <dgm:t>
        <a:bodyPr/>
        <a:lstStyle/>
        <a:p>
          <a:r>
            <a:rPr lang="en-US"/>
            <a:t>K-nearest Neighbors (KNN): A type of instance-based learning that classifies a data point based on the classes of its nearest neighbors in the feature space.</a:t>
          </a:r>
        </a:p>
      </dgm:t>
    </dgm:pt>
    <dgm:pt modelId="{514D8BC3-8A6C-4073-BA0C-5D64E81C376F}" type="parTrans" cxnId="{227E70AF-ACEB-476F-BDB3-CD63E1C9EEF7}">
      <dgm:prSet/>
      <dgm:spPr/>
      <dgm:t>
        <a:bodyPr/>
        <a:lstStyle/>
        <a:p>
          <a:endParaRPr lang="en-US"/>
        </a:p>
      </dgm:t>
    </dgm:pt>
    <dgm:pt modelId="{1E30D280-8AFA-4B29-BB85-2134682B18D9}" type="sibTrans" cxnId="{227E70AF-ACEB-476F-BDB3-CD63E1C9EEF7}">
      <dgm:prSet/>
      <dgm:spPr/>
      <dgm:t>
        <a:bodyPr/>
        <a:lstStyle/>
        <a:p>
          <a:endParaRPr lang="en-US"/>
        </a:p>
      </dgm:t>
    </dgm:pt>
    <dgm:pt modelId="{04C1047E-0CEB-48E3-BE31-2AA35110DDD9}">
      <dgm:prSet/>
      <dgm:spPr/>
      <dgm:t>
        <a:bodyPr/>
        <a:lstStyle/>
        <a:p>
          <a:r>
            <a:rPr lang="en-US"/>
            <a:t>Logistic Regression: A statistical model that uses a logistic function to model a binary dependent variable, used for classification problems.</a:t>
          </a:r>
        </a:p>
      </dgm:t>
    </dgm:pt>
    <dgm:pt modelId="{4C04C82F-2F89-4C0B-89E1-FB0B861DF94A}" type="parTrans" cxnId="{EFD51CCD-B624-47D1-9005-54291E70B3AF}">
      <dgm:prSet/>
      <dgm:spPr/>
      <dgm:t>
        <a:bodyPr/>
        <a:lstStyle/>
        <a:p>
          <a:endParaRPr lang="en-US"/>
        </a:p>
      </dgm:t>
    </dgm:pt>
    <dgm:pt modelId="{CCD87210-BA62-4B56-8A7A-A533C48C2C83}" type="sibTrans" cxnId="{EFD51CCD-B624-47D1-9005-54291E70B3AF}">
      <dgm:prSet/>
      <dgm:spPr/>
      <dgm:t>
        <a:bodyPr/>
        <a:lstStyle/>
        <a:p>
          <a:endParaRPr lang="en-US"/>
        </a:p>
      </dgm:t>
    </dgm:pt>
    <dgm:pt modelId="{ECC591A9-C9B5-4C60-92F7-E13E63E88F1E}">
      <dgm:prSet/>
      <dgm:spPr/>
      <dgm:t>
        <a:bodyPr/>
        <a:lstStyle/>
        <a:p>
          <a:r>
            <a:rPr lang="en-US"/>
            <a:t>Support Vector Classifier (SVC): A type of Support Vector Machine that finds the best boundary to divide data into classes, effective in high dimensional spaces.</a:t>
          </a:r>
        </a:p>
      </dgm:t>
    </dgm:pt>
    <dgm:pt modelId="{4D8D9E8E-7F6E-4738-8E47-4F606D08D788}" type="parTrans" cxnId="{52FEB50F-F7FD-413D-BFFF-BF0140E46551}">
      <dgm:prSet/>
      <dgm:spPr/>
      <dgm:t>
        <a:bodyPr/>
        <a:lstStyle/>
        <a:p>
          <a:endParaRPr lang="en-US"/>
        </a:p>
      </dgm:t>
    </dgm:pt>
    <dgm:pt modelId="{13C6D8C3-35F0-4497-9B5C-3CC3DA630F14}" type="sibTrans" cxnId="{52FEB50F-F7FD-413D-BFFF-BF0140E46551}">
      <dgm:prSet/>
      <dgm:spPr/>
      <dgm:t>
        <a:bodyPr/>
        <a:lstStyle/>
        <a:p>
          <a:endParaRPr lang="en-US"/>
        </a:p>
      </dgm:t>
    </dgm:pt>
    <dgm:pt modelId="{5285C29D-74CA-47B4-8F73-D9576B4C2E1F}">
      <dgm:prSet/>
      <dgm:spPr/>
      <dgm:t>
        <a:bodyPr/>
        <a:lstStyle/>
        <a:p>
          <a:r>
            <a:rPr lang="en-US"/>
            <a:t>Gaussian Naive Bayes: A variant of Naive Bayes that follows Gaussian normal distribution and supports continuous data, making it simple and fast for large datasets.</a:t>
          </a:r>
        </a:p>
      </dgm:t>
    </dgm:pt>
    <dgm:pt modelId="{91969BD5-7A06-4FBB-B0CD-58024428B8B7}" type="parTrans" cxnId="{24D93B9D-24C1-437B-9666-D0D2171C3783}">
      <dgm:prSet/>
      <dgm:spPr/>
      <dgm:t>
        <a:bodyPr/>
        <a:lstStyle/>
        <a:p>
          <a:endParaRPr lang="en-US"/>
        </a:p>
      </dgm:t>
    </dgm:pt>
    <dgm:pt modelId="{39777476-95B1-440B-8E71-8037AA94BCDE}" type="sibTrans" cxnId="{24D93B9D-24C1-437B-9666-D0D2171C3783}">
      <dgm:prSet/>
      <dgm:spPr/>
      <dgm:t>
        <a:bodyPr/>
        <a:lstStyle/>
        <a:p>
          <a:endParaRPr lang="en-US"/>
        </a:p>
      </dgm:t>
    </dgm:pt>
    <dgm:pt modelId="{06E87F84-3A73-448A-A96B-1F33AC4C6AE6}">
      <dgm:prSet/>
      <dgm:spPr/>
      <dgm:t>
        <a:bodyPr/>
        <a:lstStyle/>
        <a:p>
          <a:r>
            <a:rPr lang="en-US"/>
            <a:t>Decision Tree: A flowchart-like structure where each internal node represents a feature, each branch represents a decision rule, and each leaf node represents an outcome.</a:t>
          </a:r>
        </a:p>
      </dgm:t>
    </dgm:pt>
    <dgm:pt modelId="{C4525367-F52C-4801-B4CC-7789341B2ED9}" type="parTrans" cxnId="{C02CF68C-5B23-4661-85B8-EF30D73EAC54}">
      <dgm:prSet/>
      <dgm:spPr/>
      <dgm:t>
        <a:bodyPr/>
        <a:lstStyle/>
        <a:p>
          <a:endParaRPr lang="en-US"/>
        </a:p>
      </dgm:t>
    </dgm:pt>
    <dgm:pt modelId="{487DB3DA-C3BD-4E32-A2B8-1A5612B4FD5F}" type="sibTrans" cxnId="{C02CF68C-5B23-4661-85B8-EF30D73EAC54}">
      <dgm:prSet/>
      <dgm:spPr/>
      <dgm:t>
        <a:bodyPr/>
        <a:lstStyle/>
        <a:p>
          <a:endParaRPr lang="en-US"/>
        </a:p>
      </dgm:t>
    </dgm:pt>
    <dgm:pt modelId="{2912D9C9-CA71-403A-9A9C-AA9BB9BF4FEA}" type="pres">
      <dgm:prSet presAssocID="{21E549AA-3A80-4AE7-ABF1-D0D2A06A5B1A}" presName="linearFlow" presStyleCnt="0">
        <dgm:presLayoutVars>
          <dgm:resizeHandles val="exact"/>
        </dgm:presLayoutVars>
      </dgm:prSet>
      <dgm:spPr/>
    </dgm:pt>
    <dgm:pt modelId="{E9DA5FE2-F772-44C4-AFFD-B20738DC94AB}" type="pres">
      <dgm:prSet presAssocID="{ACAB3BB7-4484-4BB9-8A21-AFFC30D8C604}" presName="node" presStyleLbl="node1" presStyleIdx="0" presStyleCnt="1">
        <dgm:presLayoutVars>
          <dgm:bulletEnabled val="1"/>
        </dgm:presLayoutVars>
      </dgm:prSet>
      <dgm:spPr/>
    </dgm:pt>
  </dgm:ptLst>
  <dgm:cxnLst>
    <dgm:cxn modelId="{9954010A-2263-4581-BA34-2AE38C08548F}" type="presOf" srcId="{04C1047E-0CEB-48E3-BE31-2AA35110DDD9}" destId="{E9DA5FE2-F772-44C4-AFFD-B20738DC94AB}" srcOrd="0" destOrd="3" presId="urn:microsoft.com/office/officeart/2005/8/layout/process2"/>
    <dgm:cxn modelId="{52FEB50F-F7FD-413D-BFFF-BF0140E46551}" srcId="{ACAB3BB7-4484-4BB9-8A21-AFFC30D8C604}" destId="{ECC591A9-C9B5-4C60-92F7-E13E63E88F1E}" srcOrd="3" destOrd="0" parTransId="{4D8D9E8E-7F6E-4738-8E47-4F606D08D788}" sibTransId="{13C6D8C3-35F0-4497-9B5C-3CC3DA630F14}"/>
    <dgm:cxn modelId="{0CF15E32-8424-4B4B-B7EF-A010D5EE0C84}" type="presOf" srcId="{ACAB3BB7-4484-4BB9-8A21-AFFC30D8C604}" destId="{E9DA5FE2-F772-44C4-AFFD-B20738DC94AB}" srcOrd="0" destOrd="0" presId="urn:microsoft.com/office/officeart/2005/8/layout/process2"/>
    <dgm:cxn modelId="{D0000E68-043C-4EF6-9F85-A516D82CE3E8}" type="presOf" srcId="{5285C29D-74CA-47B4-8F73-D9576B4C2E1F}" destId="{E9DA5FE2-F772-44C4-AFFD-B20738DC94AB}" srcOrd="0" destOrd="5" presId="urn:microsoft.com/office/officeart/2005/8/layout/process2"/>
    <dgm:cxn modelId="{286E1A73-9590-4797-8E8B-A48E9653B05B}" type="presOf" srcId="{ECC591A9-C9B5-4C60-92F7-E13E63E88F1E}" destId="{E9DA5FE2-F772-44C4-AFFD-B20738DC94AB}" srcOrd="0" destOrd="4" presId="urn:microsoft.com/office/officeart/2005/8/layout/process2"/>
    <dgm:cxn modelId="{C02CF68C-5B23-4661-85B8-EF30D73EAC54}" srcId="{ACAB3BB7-4484-4BB9-8A21-AFFC30D8C604}" destId="{06E87F84-3A73-448A-A96B-1F33AC4C6AE6}" srcOrd="5" destOrd="0" parTransId="{C4525367-F52C-4801-B4CC-7789341B2ED9}" sibTransId="{487DB3DA-C3BD-4E32-A2B8-1A5612B4FD5F}"/>
    <dgm:cxn modelId="{F09D3E8F-C42B-4565-85FE-BBE0CE150608}" type="presOf" srcId="{CCA45127-F797-49F4-A10D-44A66EE961E9}" destId="{E9DA5FE2-F772-44C4-AFFD-B20738DC94AB}" srcOrd="0" destOrd="1" presId="urn:microsoft.com/office/officeart/2005/8/layout/process2"/>
    <dgm:cxn modelId="{743EE68F-773B-4076-AD04-6BC218AE893E}" type="presOf" srcId="{21E549AA-3A80-4AE7-ABF1-D0D2A06A5B1A}" destId="{2912D9C9-CA71-403A-9A9C-AA9BB9BF4FEA}" srcOrd="0" destOrd="0" presId="urn:microsoft.com/office/officeart/2005/8/layout/process2"/>
    <dgm:cxn modelId="{24D93B9D-24C1-437B-9666-D0D2171C3783}" srcId="{ACAB3BB7-4484-4BB9-8A21-AFFC30D8C604}" destId="{5285C29D-74CA-47B4-8F73-D9576B4C2E1F}" srcOrd="4" destOrd="0" parTransId="{91969BD5-7A06-4FBB-B0CD-58024428B8B7}" sibTransId="{39777476-95B1-440B-8E71-8037AA94BCDE}"/>
    <dgm:cxn modelId="{16E877A4-9072-43C5-BDF5-B2B94A14EF2F}" srcId="{21E549AA-3A80-4AE7-ABF1-D0D2A06A5B1A}" destId="{ACAB3BB7-4484-4BB9-8A21-AFFC30D8C604}" srcOrd="0" destOrd="0" parTransId="{52D5D58D-B52A-49D6-B940-6A92FB9662DF}" sibTransId="{25199EA3-48CA-484D-BE11-D124A0BD965E}"/>
    <dgm:cxn modelId="{03FD52AD-B2E0-4EE8-920A-094AE4804953}" type="presOf" srcId="{06E87F84-3A73-448A-A96B-1F33AC4C6AE6}" destId="{E9DA5FE2-F772-44C4-AFFD-B20738DC94AB}" srcOrd="0" destOrd="6" presId="urn:microsoft.com/office/officeart/2005/8/layout/process2"/>
    <dgm:cxn modelId="{227E70AF-ACEB-476F-BDB3-CD63E1C9EEF7}" srcId="{ACAB3BB7-4484-4BB9-8A21-AFFC30D8C604}" destId="{A1EEE80D-013A-4A66-B09C-2B77350C4268}" srcOrd="1" destOrd="0" parTransId="{514D8BC3-8A6C-4073-BA0C-5D64E81C376F}" sibTransId="{1E30D280-8AFA-4B29-BB85-2134682B18D9}"/>
    <dgm:cxn modelId="{EFD51CCD-B624-47D1-9005-54291E70B3AF}" srcId="{ACAB3BB7-4484-4BB9-8A21-AFFC30D8C604}" destId="{04C1047E-0CEB-48E3-BE31-2AA35110DDD9}" srcOrd="2" destOrd="0" parTransId="{4C04C82F-2F89-4C0B-89E1-FB0B861DF94A}" sibTransId="{CCD87210-BA62-4B56-8A7A-A533C48C2C83}"/>
    <dgm:cxn modelId="{CB6B87D2-9507-4BF1-82E9-71246D42EC09}" srcId="{ACAB3BB7-4484-4BB9-8A21-AFFC30D8C604}" destId="{CCA45127-F797-49F4-A10D-44A66EE961E9}" srcOrd="0" destOrd="0" parTransId="{16F15893-DA90-41F6-87BF-8404A473265C}" sibTransId="{3D59803C-897F-40D4-9DC3-B29D811EF749}"/>
    <dgm:cxn modelId="{B5D47EFA-FDE6-4741-8AFF-89F6FC67FB94}" type="presOf" srcId="{A1EEE80D-013A-4A66-B09C-2B77350C4268}" destId="{E9DA5FE2-F772-44C4-AFFD-B20738DC94AB}" srcOrd="0" destOrd="2" presId="urn:microsoft.com/office/officeart/2005/8/layout/process2"/>
    <dgm:cxn modelId="{2ADDE927-381E-4FFB-8311-D62BFB1D6608}" type="presParOf" srcId="{2912D9C9-CA71-403A-9A9C-AA9BB9BF4FEA}" destId="{E9DA5FE2-F772-44C4-AFFD-B20738DC94AB}"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07CCB-79AA-45D6-833A-98D0E68116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BD7C57-8B55-4C8E-B009-B0365718B3ED}">
      <dgm:prSet/>
      <dgm:spPr/>
      <dgm:t>
        <a:bodyPr/>
        <a:lstStyle/>
        <a:p>
          <a:r>
            <a:rPr lang="en-US"/>
            <a:t>The primary goal of this system is to provide personalized insights into stress management. By accurately detecting stress levels, the system can help individuals understand their stress triggers and patterns. This understanding can be a powerful tool for managing stress and promoting healthier lifestyle choices.</a:t>
          </a:r>
        </a:p>
      </dgm:t>
    </dgm:pt>
    <dgm:pt modelId="{71982931-7142-459B-96FD-471985328409}" type="parTrans" cxnId="{D3C4F365-C434-4AED-B9FB-157FD4773573}">
      <dgm:prSet/>
      <dgm:spPr/>
      <dgm:t>
        <a:bodyPr/>
        <a:lstStyle/>
        <a:p>
          <a:endParaRPr lang="en-US"/>
        </a:p>
      </dgm:t>
    </dgm:pt>
    <dgm:pt modelId="{D77557F5-3529-4BEB-BE57-EF8C9EEF75EC}" type="sibTrans" cxnId="{D3C4F365-C434-4AED-B9FB-157FD4773573}">
      <dgm:prSet/>
      <dgm:spPr/>
      <dgm:t>
        <a:bodyPr/>
        <a:lstStyle/>
        <a:p>
          <a:endParaRPr lang="en-US"/>
        </a:p>
      </dgm:t>
    </dgm:pt>
    <dgm:pt modelId="{B25CACB7-FE28-4684-8CE9-27F759A3BFE0}">
      <dgm:prSet/>
      <dgm:spPr/>
      <dgm:t>
        <a:bodyPr/>
        <a:lstStyle/>
        <a:p>
          <a:r>
            <a:rPr lang="en-US"/>
            <a:t>Furthermore, the system can be used by healthcare professionals to monitor their patients' stress levels and provide more targeted and effective treatments. It can also be used by organizations to understand the stress levels of their employees and create a healthier and more productive work environment.</a:t>
          </a:r>
        </a:p>
      </dgm:t>
    </dgm:pt>
    <dgm:pt modelId="{139140F5-5A8B-48DC-B8AE-6A773C162B92}" type="parTrans" cxnId="{622E2404-7D05-42A1-9081-70AF2EE5BB06}">
      <dgm:prSet/>
      <dgm:spPr/>
      <dgm:t>
        <a:bodyPr/>
        <a:lstStyle/>
        <a:p>
          <a:endParaRPr lang="en-US"/>
        </a:p>
      </dgm:t>
    </dgm:pt>
    <dgm:pt modelId="{AB073EC2-2254-4F86-87EE-1282DCC49D9C}" type="sibTrans" cxnId="{622E2404-7D05-42A1-9081-70AF2EE5BB06}">
      <dgm:prSet/>
      <dgm:spPr/>
      <dgm:t>
        <a:bodyPr/>
        <a:lstStyle/>
        <a:p>
          <a:endParaRPr lang="en-US"/>
        </a:p>
      </dgm:t>
    </dgm:pt>
    <dgm:pt modelId="{107799F7-4A8E-4B20-B8BB-6B46EEC9C782}" type="pres">
      <dgm:prSet presAssocID="{85907CCB-79AA-45D6-833A-98D0E6811605}" presName="root" presStyleCnt="0">
        <dgm:presLayoutVars>
          <dgm:dir/>
          <dgm:resizeHandles val="exact"/>
        </dgm:presLayoutVars>
      </dgm:prSet>
      <dgm:spPr/>
    </dgm:pt>
    <dgm:pt modelId="{E6EB61D2-EC38-4B97-A278-25C9123C573C}" type="pres">
      <dgm:prSet presAssocID="{47BD7C57-8B55-4C8E-B009-B0365718B3ED}" presName="compNode" presStyleCnt="0"/>
      <dgm:spPr/>
    </dgm:pt>
    <dgm:pt modelId="{884A51AC-2EC4-477A-99D8-D0CDB21254B7}" type="pres">
      <dgm:prSet presAssocID="{47BD7C57-8B55-4C8E-B009-B0365718B3ED}" presName="bgRect" presStyleLbl="bgShp" presStyleIdx="0" presStyleCnt="2"/>
      <dgm:spPr/>
    </dgm:pt>
    <dgm:pt modelId="{3B85E7BA-8002-4326-B4CB-39AE195A8047}" type="pres">
      <dgm:prSet presAssocID="{47BD7C57-8B55-4C8E-B009-B0365718B3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DB1E661-30CD-44A6-B691-F95913F44D4C}" type="pres">
      <dgm:prSet presAssocID="{47BD7C57-8B55-4C8E-B009-B0365718B3ED}" presName="spaceRect" presStyleCnt="0"/>
      <dgm:spPr/>
    </dgm:pt>
    <dgm:pt modelId="{B453ED7D-9E37-4C8C-B7D0-A9A68A7BE350}" type="pres">
      <dgm:prSet presAssocID="{47BD7C57-8B55-4C8E-B009-B0365718B3ED}" presName="parTx" presStyleLbl="revTx" presStyleIdx="0" presStyleCnt="2">
        <dgm:presLayoutVars>
          <dgm:chMax val="0"/>
          <dgm:chPref val="0"/>
        </dgm:presLayoutVars>
      </dgm:prSet>
      <dgm:spPr/>
    </dgm:pt>
    <dgm:pt modelId="{B9543EB2-3274-4908-BF4E-7111199095EF}" type="pres">
      <dgm:prSet presAssocID="{D77557F5-3529-4BEB-BE57-EF8C9EEF75EC}" presName="sibTrans" presStyleCnt="0"/>
      <dgm:spPr/>
    </dgm:pt>
    <dgm:pt modelId="{CC7FB8E4-1A7D-4142-8BCA-B70E6E437097}" type="pres">
      <dgm:prSet presAssocID="{B25CACB7-FE28-4684-8CE9-27F759A3BFE0}" presName="compNode" presStyleCnt="0"/>
      <dgm:spPr/>
    </dgm:pt>
    <dgm:pt modelId="{226569ED-C2C1-4588-BBC8-6D924ECFE302}" type="pres">
      <dgm:prSet presAssocID="{B25CACB7-FE28-4684-8CE9-27F759A3BFE0}" presName="bgRect" presStyleLbl="bgShp" presStyleIdx="1" presStyleCnt="2"/>
      <dgm:spPr/>
    </dgm:pt>
    <dgm:pt modelId="{4665EF14-FA7C-452F-AD95-AF4317FA633D}" type="pres">
      <dgm:prSet presAssocID="{B25CACB7-FE28-4684-8CE9-27F759A3BF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84AE2299-C070-4EB5-960C-AB5D0F4ABB94}" type="pres">
      <dgm:prSet presAssocID="{B25CACB7-FE28-4684-8CE9-27F759A3BFE0}" presName="spaceRect" presStyleCnt="0"/>
      <dgm:spPr/>
    </dgm:pt>
    <dgm:pt modelId="{0608E0F6-2EC6-46A5-AB9A-A07C0BF43198}" type="pres">
      <dgm:prSet presAssocID="{B25CACB7-FE28-4684-8CE9-27F759A3BFE0}" presName="parTx" presStyleLbl="revTx" presStyleIdx="1" presStyleCnt="2">
        <dgm:presLayoutVars>
          <dgm:chMax val="0"/>
          <dgm:chPref val="0"/>
        </dgm:presLayoutVars>
      </dgm:prSet>
      <dgm:spPr/>
    </dgm:pt>
  </dgm:ptLst>
  <dgm:cxnLst>
    <dgm:cxn modelId="{622E2404-7D05-42A1-9081-70AF2EE5BB06}" srcId="{85907CCB-79AA-45D6-833A-98D0E6811605}" destId="{B25CACB7-FE28-4684-8CE9-27F759A3BFE0}" srcOrd="1" destOrd="0" parTransId="{139140F5-5A8B-48DC-B8AE-6A773C162B92}" sibTransId="{AB073EC2-2254-4F86-87EE-1282DCC49D9C}"/>
    <dgm:cxn modelId="{D3C4F365-C434-4AED-B9FB-157FD4773573}" srcId="{85907CCB-79AA-45D6-833A-98D0E6811605}" destId="{47BD7C57-8B55-4C8E-B009-B0365718B3ED}" srcOrd="0" destOrd="0" parTransId="{71982931-7142-459B-96FD-471985328409}" sibTransId="{D77557F5-3529-4BEB-BE57-EF8C9EEF75EC}"/>
    <dgm:cxn modelId="{7419947D-4FC1-4621-BD2E-717FAE93D851}" type="presOf" srcId="{47BD7C57-8B55-4C8E-B009-B0365718B3ED}" destId="{B453ED7D-9E37-4C8C-B7D0-A9A68A7BE350}" srcOrd="0" destOrd="0" presId="urn:microsoft.com/office/officeart/2018/2/layout/IconVerticalSolidList"/>
    <dgm:cxn modelId="{03A25492-4233-494A-A56D-F4F6F0DC8510}" type="presOf" srcId="{B25CACB7-FE28-4684-8CE9-27F759A3BFE0}" destId="{0608E0F6-2EC6-46A5-AB9A-A07C0BF43198}" srcOrd="0" destOrd="0" presId="urn:microsoft.com/office/officeart/2018/2/layout/IconVerticalSolidList"/>
    <dgm:cxn modelId="{DD4F3694-C2A6-4A29-98EE-10670C631B9A}" type="presOf" srcId="{85907CCB-79AA-45D6-833A-98D0E6811605}" destId="{107799F7-4A8E-4B20-B8BB-6B46EEC9C782}" srcOrd="0" destOrd="0" presId="urn:microsoft.com/office/officeart/2018/2/layout/IconVerticalSolidList"/>
    <dgm:cxn modelId="{DC21F06C-6B6D-4EA9-9B11-F56CD261E211}" type="presParOf" srcId="{107799F7-4A8E-4B20-B8BB-6B46EEC9C782}" destId="{E6EB61D2-EC38-4B97-A278-25C9123C573C}" srcOrd="0" destOrd="0" presId="urn:microsoft.com/office/officeart/2018/2/layout/IconVerticalSolidList"/>
    <dgm:cxn modelId="{140C77CA-88A9-4C75-82F3-DE26C66DAA6B}" type="presParOf" srcId="{E6EB61D2-EC38-4B97-A278-25C9123C573C}" destId="{884A51AC-2EC4-477A-99D8-D0CDB21254B7}" srcOrd="0" destOrd="0" presId="urn:microsoft.com/office/officeart/2018/2/layout/IconVerticalSolidList"/>
    <dgm:cxn modelId="{8B3B3B33-F8EC-40D1-8934-36B8F1EFA68F}" type="presParOf" srcId="{E6EB61D2-EC38-4B97-A278-25C9123C573C}" destId="{3B85E7BA-8002-4326-B4CB-39AE195A8047}" srcOrd="1" destOrd="0" presId="urn:microsoft.com/office/officeart/2018/2/layout/IconVerticalSolidList"/>
    <dgm:cxn modelId="{6B3B943B-9B40-4818-A780-E1418ACF0FAA}" type="presParOf" srcId="{E6EB61D2-EC38-4B97-A278-25C9123C573C}" destId="{EDB1E661-30CD-44A6-B691-F95913F44D4C}" srcOrd="2" destOrd="0" presId="urn:microsoft.com/office/officeart/2018/2/layout/IconVerticalSolidList"/>
    <dgm:cxn modelId="{ABAC31E5-8641-4746-B620-39EC9A876DF0}" type="presParOf" srcId="{E6EB61D2-EC38-4B97-A278-25C9123C573C}" destId="{B453ED7D-9E37-4C8C-B7D0-A9A68A7BE350}" srcOrd="3" destOrd="0" presId="urn:microsoft.com/office/officeart/2018/2/layout/IconVerticalSolidList"/>
    <dgm:cxn modelId="{011801F4-BAB9-4817-B395-421EA300BC86}" type="presParOf" srcId="{107799F7-4A8E-4B20-B8BB-6B46EEC9C782}" destId="{B9543EB2-3274-4908-BF4E-7111199095EF}" srcOrd="1" destOrd="0" presId="urn:microsoft.com/office/officeart/2018/2/layout/IconVerticalSolidList"/>
    <dgm:cxn modelId="{C2F4CE85-724C-425D-809E-A38BFA732BFE}" type="presParOf" srcId="{107799F7-4A8E-4B20-B8BB-6B46EEC9C782}" destId="{CC7FB8E4-1A7D-4142-8BCA-B70E6E437097}" srcOrd="2" destOrd="0" presId="urn:microsoft.com/office/officeart/2018/2/layout/IconVerticalSolidList"/>
    <dgm:cxn modelId="{59DE4406-9A9F-4B33-A0B7-0E513063AB1E}" type="presParOf" srcId="{CC7FB8E4-1A7D-4142-8BCA-B70E6E437097}" destId="{226569ED-C2C1-4588-BBC8-6D924ECFE302}" srcOrd="0" destOrd="0" presId="urn:microsoft.com/office/officeart/2018/2/layout/IconVerticalSolidList"/>
    <dgm:cxn modelId="{4BEA107B-4FF6-4479-9FAB-A91482B6AF33}" type="presParOf" srcId="{CC7FB8E4-1A7D-4142-8BCA-B70E6E437097}" destId="{4665EF14-FA7C-452F-AD95-AF4317FA633D}" srcOrd="1" destOrd="0" presId="urn:microsoft.com/office/officeart/2018/2/layout/IconVerticalSolidList"/>
    <dgm:cxn modelId="{13714074-7AF6-409C-AC60-B74810F12125}" type="presParOf" srcId="{CC7FB8E4-1A7D-4142-8BCA-B70E6E437097}" destId="{84AE2299-C070-4EB5-960C-AB5D0F4ABB94}" srcOrd="2" destOrd="0" presId="urn:microsoft.com/office/officeart/2018/2/layout/IconVerticalSolidList"/>
    <dgm:cxn modelId="{1012C165-FA33-4079-82D0-AB05E672AA74}" type="presParOf" srcId="{CC7FB8E4-1A7D-4142-8BCA-B70E6E437097}" destId="{0608E0F6-2EC6-46A5-AB9A-A07C0BF431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047D3-7A63-4EA1-9D54-B2F9BF8ACA85}">
      <dsp:nvSpPr>
        <dsp:cNvPr id="0" name=""/>
        <dsp:cNvSpPr/>
      </dsp:nvSpPr>
      <dsp:spPr>
        <a:xfrm>
          <a:off x="0" y="8131"/>
          <a:ext cx="626364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Introduction</a:t>
          </a:r>
          <a:endParaRPr lang="en-US" sz="1500" kern="1200"/>
        </a:p>
      </dsp:txBody>
      <dsp:txXfrm>
        <a:off x="17563" y="25694"/>
        <a:ext cx="6228514" cy="324648"/>
      </dsp:txXfrm>
    </dsp:sp>
    <dsp:sp modelId="{05DBEC56-CBFC-4EA0-A25F-48981018FAA2}">
      <dsp:nvSpPr>
        <dsp:cNvPr id="0" name=""/>
        <dsp:cNvSpPr/>
      </dsp:nvSpPr>
      <dsp:spPr>
        <a:xfrm>
          <a:off x="0" y="367906"/>
          <a:ext cx="6263640" cy="884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0" i="0" kern="1200"/>
            <a:t>Stress is a common issue in modern society and can have significant impacts on health and well-being. Being able to predict an individual's stress level could help in early detection and intervention, potentially preventing health issues and improving quality of life. Therefore, this project aims to predict the personalized stress detection based on various features. The dataset is downloaded from </a:t>
          </a:r>
          <a:r>
            <a:rPr lang="en-US" sz="1200" b="0" i="0" kern="1200">
              <a:hlinkClick xmlns:r="http://schemas.openxmlformats.org/officeDocument/2006/relationships" r:id="rId1"/>
            </a:rPr>
            <a:t>Kaggle</a:t>
          </a:r>
          <a:r>
            <a:rPr lang="en-US" sz="1200" b="0" i="0" kern="1200"/>
            <a:t> and </a:t>
          </a:r>
          <a:r>
            <a:rPr lang="en-US" sz="1200" b="0" i="0" kern="1200">
              <a:hlinkClick xmlns:r="http://schemas.openxmlformats.org/officeDocument/2006/relationships" r:id="rId2"/>
            </a:rPr>
            <a:t>Google Dataset Search</a:t>
          </a:r>
          <a:endParaRPr lang="en-US" sz="1200" kern="1200"/>
        </a:p>
      </dsp:txBody>
      <dsp:txXfrm>
        <a:off x="0" y="367906"/>
        <a:ext cx="6263640" cy="884925"/>
      </dsp:txXfrm>
    </dsp:sp>
    <dsp:sp modelId="{B74EBB0B-0ED3-46D1-BA5E-6797C792E905}">
      <dsp:nvSpPr>
        <dsp:cNvPr id="0" name=""/>
        <dsp:cNvSpPr/>
      </dsp:nvSpPr>
      <dsp:spPr>
        <a:xfrm>
          <a:off x="0" y="1252831"/>
          <a:ext cx="626364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Describe Data</a:t>
          </a:r>
          <a:endParaRPr lang="en-US" sz="1500" kern="1200"/>
        </a:p>
      </dsp:txBody>
      <dsp:txXfrm>
        <a:off x="17563" y="1270394"/>
        <a:ext cx="6228514" cy="324648"/>
      </dsp:txXfrm>
    </dsp:sp>
    <dsp:sp modelId="{1F9CD790-1891-4574-8ED6-B9D560AE1E39}">
      <dsp:nvSpPr>
        <dsp:cNvPr id="0" name=""/>
        <dsp:cNvSpPr/>
      </dsp:nvSpPr>
      <dsp:spPr>
        <a:xfrm>
          <a:off x="0" y="1612606"/>
          <a:ext cx="6263640"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0" i="0" kern="1200"/>
            <a:t>The dataset has 13 columns, and with 559 entries in total. The data types for the dataset consists of object type, integer type, and float type in which 1 columns are float type, 7 column is integer type, and 5 columns are object type.</a:t>
          </a:r>
          <a:endParaRPr lang="en-US" sz="1200" kern="1200"/>
        </a:p>
      </dsp:txBody>
      <dsp:txXfrm>
        <a:off x="0" y="1612606"/>
        <a:ext cx="6263640" cy="543375"/>
      </dsp:txXfrm>
    </dsp:sp>
    <dsp:sp modelId="{DDC2EB36-1E34-4682-BD7E-DEDF8793B9B3}">
      <dsp:nvSpPr>
        <dsp:cNvPr id="0" name=""/>
        <dsp:cNvSpPr/>
      </dsp:nvSpPr>
      <dsp:spPr>
        <a:xfrm>
          <a:off x="0" y="2155981"/>
          <a:ext cx="626364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Data Dictionary</a:t>
          </a:r>
          <a:endParaRPr lang="en-US" sz="1500" kern="1200"/>
        </a:p>
      </dsp:txBody>
      <dsp:txXfrm>
        <a:off x="17563" y="2173544"/>
        <a:ext cx="6228514" cy="324648"/>
      </dsp:txXfrm>
    </dsp:sp>
    <dsp:sp modelId="{6532A1DF-B11C-41C9-8ECD-52BF2B5D8F6D}">
      <dsp:nvSpPr>
        <dsp:cNvPr id="0" name=""/>
        <dsp:cNvSpPr/>
      </dsp:nvSpPr>
      <dsp:spPr>
        <a:xfrm>
          <a:off x="0" y="2515756"/>
          <a:ext cx="6263640"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a:t>Person ID:</a:t>
          </a:r>
          <a:r>
            <a:rPr lang="en-US" sz="1200" kern="1200"/>
            <a:t> An identifier for each individual.</a:t>
          </a:r>
        </a:p>
        <a:p>
          <a:pPr marL="114300" lvl="1" indent="-114300" algn="l" defTabSz="533400">
            <a:lnSpc>
              <a:spcPct val="90000"/>
            </a:lnSpc>
            <a:spcBef>
              <a:spcPct val="0"/>
            </a:spcBef>
            <a:spcAft>
              <a:spcPct val="20000"/>
            </a:spcAft>
            <a:buChar char="•"/>
          </a:pPr>
          <a:r>
            <a:rPr lang="en-US" sz="1200" b="1" kern="1200"/>
            <a:t>Gender:</a:t>
          </a:r>
          <a:r>
            <a:rPr lang="en-US" sz="1200" kern="1200"/>
            <a:t> The gender of the person (Male/Female).</a:t>
          </a:r>
        </a:p>
        <a:p>
          <a:pPr marL="114300" lvl="1" indent="-114300" algn="l" defTabSz="533400">
            <a:lnSpc>
              <a:spcPct val="90000"/>
            </a:lnSpc>
            <a:spcBef>
              <a:spcPct val="0"/>
            </a:spcBef>
            <a:spcAft>
              <a:spcPct val="20000"/>
            </a:spcAft>
            <a:buChar char="•"/>
          </a:pPr>
          <a:r>
            <a:rPr lang="en-US" sz="1200" b="1" kern="1200"/>
            <a:t>Ag</a:t>
          </a:r>
          <a:r>
            <a:rPr lang="en-US" sz="1200" kern="1200"/>
            <a:t>e</a:t>
          </a:r>
          <a:r>
            <a:rPr lang="en-US" sz="1200" b="1" kern="1200"/>
            <a:t>:</a:t>
          </a:r>
          <a:r>
            <a:rPr lang="en-US" sz="1200" kern="1200"/>
            <a:t> The age of the person in years.</a:t>
          </a:r>
        </a:p>
        <a:p>
          <a:pPr marL="114300" lvl="1" indent="-114300" algn="l" defTabSz="533400">
            <a:lnSpc>
              <a:spcPct val="90000"/>
            </a:lnSpc>
            <a:spcBef>
              <a:spcPct val="0"/>
            </a:spcBef>
            <a:spcAft>
              <a:spcPct val="20000"/>
            </a:spcAft>
            <a:buChar char="•"/>
          </a:pPr>
          <a:r>
            <a:rPr lang="en-US" sz="1200" b="1" kern="1200"/>
            <a:t>Occupation:</a:t>
          </a:r>
          <a:r>
            <a:rPr lang="en-US" sz="1200" kern="1200"/>
            <a:t> The occupation or profession of the person.</a:t>
          </a:r>
        </a:p>
        <a:p>
          <a:pPr marL="114300" lvl="1" indent="-114300" algn="l" defTabSz="533400">
            <a:lnSpc>
              <a:spcPct val="90000"/>
            </a:lnSpc>
            <a:spcBef>
              <a:spcPct val="0"/>
            </a:spcBef>
            <a:spcAft>
              <a:spcPct val="20000"/>
            </a:spcAft>
            <a:buChar char="•"/>
          </a:pPr>
          <a:r>
            <a:rPr lang="en-US" sz="1200" b="1" kern="1200"/>
            <a:t>Sleep Duration (hours): </a:t>
          </a:r>
          <a:r>
            <a:rPr lang="en-US" sz="1200" kern="1200"/>
            <a:t>The number of hours the person sleeps per day.</a:t>
          </a:r>
        </a:p>
        <a:p>
          <a:pPr marL="114300" lvl="1" indent="-114300" algn="l" defTabSz="533400">
            <a:lnSpc>
              <a:spcPct val="90000"/>
            </a:lnSpc>
            <a:spcBef>
              <a:spcPct val="0"/>
            </a:spcBef>
            <a:spcAft>
              <a:spcPct val="20000"/>
            </a:spcAft>
            <a:buChar char="•"/>
          </a:pPr>
          <a:r>
            <a:rPr lang="en-US" sz="1200" b="1" kern="1200"/>
            <a:t>Quality of Sleep (scale: 1-10): </a:t>
          </a:r>
          <a:r>
            <a:rPr lang="en-US" sz="1200" kern="1200"/>
            <a:t>A subjective rating of the quality of sleep, ranging from 1 to 10.</a:t>
          </a:r>
        </a:p>
        <a:p>
          <a:pPr marL="114300" lvl="1" indent="-114300" algn="l" defTabSz="533400">
            <a:lnSpc>
              <a:spcPct val="90000"/>
            </a:lnSpc>
            <a:spcBef>
              <a:spcPct val="0"/>
            </a:spcBef>
            <a:spcAft>
              <a:spcPct val="20000"/>
            </a:spcAft>
            <a:buChar char="•"/>
          </a:pPr>
          <a:r>
            <a:rPr lang="en-US" sz="1200" b="1" kern="1200"/>
            <a:t>Physical Activity Level (minutes/day): </a:t>
          </a:r>
          <a:r>
            <a:rPr lang="en-US" sz="1200" kern="1200"/>
            <a:t>The number of minutes the person engages in physical activity daily.</a:t>
          </a:r>
        </a:p>
        <a:p>
          <a:pPr marL="114300" lvl="1" indent="-114300" algn="l" defTabSz="533400">
            <a:lnSpc>
              <a:spcPct val="90000"/>
            </a:lnSpc>
            <a:spcBef>
              <a:spcPct val="0"/>
            </a:spcBef>
            <a:spcAft>
              <a:spcPct val="20000"/>
            </a:spcAft>
            <a:buChar char="•"/>
          </a:pPr>
          <a:r>
            <a:rPr lang="en-US" sz="1200" b="1" kern="1200"/>
            <a:t>Stress Level (scale: 1-10): </a:t>
          </a:r>
          <a:r>
            <a:rPr lang="en-US" sz="1200" kern="1200"/>
            <a:t>A subjective rating of the stress level experienced by the person, ranging from 1 to 10.</a:t>
          </a:r>
        </a:p>
        <a:p>
          <a:pPr marL="114300" lvl="1" indent="-114300" algn="l" defTabSz="533400">
            <a:lnSpc>
              <a:spcPct val="90000"/>
            </a:lnSpc>
            <a:spcBef>
              <a:spcPct val="0"/>
            </a:spcBef>
            <a:spcAft>
              <a:spcPct val="20000"/>
            </a:spcAft>
            <a:buChar char="•"/>
          </a:pPr>
          <a:r>
            <a:rPr lang="en-US" sz="1200" b="1" kern="1200"/>
            <a:t>BMI Category: </a:t>
          </a:r>
          <a:r>
            <a:rPr lang="en-US" sz="1200" kern="1200"/>
            <a:t>The BMI category of the person (e.g., Underweight, Normal, Overweight).</a:t>
          </a:r>
        </a:p>
        <a:p>
          <a:pPr marL="114300" lvl="1" indent="-114300" algn="l" defTabSz="533400">
            <a:lnSpc>
              <a:spcPct val="90000"/>
            </a:lnSpc>
            <a:spcBef>
              <a:spcPct val="0"/>
            </a:spcBef>
            <a:spcAft>
              <a:spcPct val="20000"/>
            </a:spcAft>
            <a:buChar char="•"/>
          </a:pPr>
          <a:r>
            <a:rPr lang="en-US" sz="1200" b="1" kern="1200"/>
            <a:t>Blood Pressure (systolic/diastolic): </a:t>
          </a:r>
          <a:r>
            <a:rPr lang="en-US" sz="1200" kern="1200"/>
            <a:t>The blood pressure measurement of the person, indicated as systolic pressure over diastolic pressure.</a:t>
          </a:r>
        </a:p>
        <a:p>
          <a:pPr marL="114300" lvl="1" indent="-114300" algn="l" defTabSz="533400">
            <a:lnSpc>
              <a:spcPct val="90000"/>
            </a:lnSpc>
            <a:spcBef>
              <a:spcPct val="0"/>
            </a:spcBef>
            <a:spcAft>
              <a:spcPct val="20000"/>
            </a:spcAft>
            <a:buChar char="•"/>
          </a:pPr>
          <a:r>
            <a:rPr lang="en-US" sz="1200" b="1" kern="1200"/>
            <a:t>Heart Rate (bpm): </a:t>
          </a:r>
          <a:r>
            <a:rPr lang="en-US" sz="1200" kern="1200"/>
            <a:t>The resting heart rate of the person in beats per minute.</a:t>
          </a:r>
        </a:p>
        <a:p>
          <a:pPr marL="114300" lvl="1" indent="-114300" algn="l" defTabSz="533400">
            <a:lnSpc>
              <a:spcPct val="90000"/>
            </a:lnSpc>
            <a:spcBef>
              <a:spcPct val="0"/>
            </a:spcBef>
            <a:spcAft>
              <a:spcPct val="20000"/>
            </a:spcAft>
            <a:buChar char="•"/>
          </a:pPr>
          <a:r>
            <a:rPr lang="en-US" sz="1200" b="1" kern="1200"/>
            <a:t>Daily Steps: </a:t>
          </a:r>
          <a:r>
            <a:rPr lang="en-US" sz="1200" kern="1200"/>
            <a:t>The number of steps the person takes per day.</a:t>
          </a:r>
        </a:p>
      </dsp:txBody>
      <dsp:txXfrm>
        <a:off x="0" y="2515756"/>
        <a:ext cx="6263640" cy="2980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5FE2-F772-44C4-AFFD-B20738DC94AB}">
      <dsp:nvSpPr>
        <dsp:cNvPr id="0" name=""/>
        <dsp:cNvSpPr/>
      </dsp:nvSpPr>
      <dsp:spPr>
        <a:xfrm>
          <a:off x="0" y="2663"/>
          <a:ext cx="6666833" cy="544859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There are total 6 supervised learning algorithms selected to model the dataset to find the best modelling technique to detect the stress level of an individual.</a:t>
          </a:r>
          <a:endParaRPr lang="en-US" sz="2000" kern="1200" dirty="0"/>
        </a:p>
        <a:p>
          <a:pPr marL="171450" lvl="1" indent="-171450" algn="l" defTabSz="711200">
            <a:lnSpc>
              <a:spcPct val="90000"/>
            </a:lnSpc>
            <a:spcBef>
              <a:spcPct val="0"/>
            </a:spcBef>
            <a:spcAft>
              <a:spcPct val="15000"/>
            </a:spcAft>
            <a:buChar char="•"/>
          </a:pPr>
          <a:r>
            <a:rPr lang="en-US" sz="1600" kern="1200"/>
            <a:t>Random Forest Classifiers: An ensemble learning method that constructs multiple decision trees and outputs the mode of the classes predicted by individual trees.</a:t>
          </a:r>
        </a:p>
        <a:p>
          <a:pPr marL="171450" lvl="1" indent="-171450" algn="l" defTabSz="711200">
            <a:lnSpc>
              <a:spcPct val="90000"/>
            </a:lnSpc>
            <a:spcBef>
              <a:spcPct val="0"/>
            </a:spcBef>
            <a:spcAft>
              <a:spcPct val="15000"/>
            </a:spcAft>
            <a:buChar char="•"/>
          </a:pPr>
          <a:r>
            <a:rPr lang="en-US" sz="1600" kern="1200"/>
            <a:t>K-nearest Neighbors (KNN): A type of instance-based learning that classifies a data point based on the classes of its nearest neighbors in the feature space.</a:t>
          </a:r>
        </a:p>
        <a:p>
          <a:pPr marL="171450" lvl="1" indent="-171450" algn="l" defTabSz="711200">
            <a:lnSpc>
              <a:spcPct val="90000"/>
            </a:lnSpc>
            <a:spcBef>
              <a:spcPct val="0"/>
            </a:spcBef>
            <a:spcAft>
              <a:spcPct val="15000"/>
            </a:spcAft>
            <a:buChar char="•"/>
          </a:pPr>
          <a:r>
            <a:rPr lang="en-US" sz="1600" kern="1200"/>
            <a:t>Logistic Regression: A statistical model that uses a logistic function to model a binary dependent variable, used for classification problems.</a:t>
          </a:r>
        </a:p>
        <a:p>
          <a:pPr marL="171450" lvl="1" indent="-171450" algn="l" defTabSz="711200">
            <a:lnSpc>
              <a:spcPct val="90000"/>
            </a:lnSpc>
            <a:spcBef>
              <a:spcPct val="0"/>
            </a:spcBef>
            <a:spcAft>
              <a:spcPct val="15000"/>
            </a:spcAft>
            <a:buChar char="•"/>
          </a:pPr>
          <a:r>
            <a:rPr lang="en-US" sz="1600" kern="1200"/>
            <a:t>Support Vector Classifier (SVC): A type of Support Vector Machine that finds the best boundary to divide data into classes, effective in high dimensional spaces.</a:t>
          </a:r>
        </a:p>
        <a:p>
          <a:pPr marL="171450" lvl="1" indent="-171450" algn="l" defTabSz="711200">
            <a:lnSpc>
              <a:spcPct val="90000"/>
            </a:lnSpc>
            <a:spcBef>
              <a:spcPct val="0"/>
            </a:spcBef>
            <a:spcAft>
              <a:spcPct val="15000"/>
            </a:spcAft>
            <a:buChar char="•"/>
          </a:pPr>
          <a:r>
            <a:rPr lang="en-US" sz="1600" kern="1200"/>
            <a:t>Gaussian Naive Bayes: A variant of Naive Bayes that follows Gaussian normal distribution and supports continuous data, making it simple and fast for large datasets.</a:t>
          </a:r>
        </a:p>
        <a:p>
          <a:pPr marL="171450" lvl="1" indent="-171450" algn="l" defTabSz="711200">
            <a:lnSpc>
              <a:spcPct val="90000"/>
            </a:lnSpc>
            <a:spcBef>
              <a:spcPct val="0"/>
            </a:spcBef>
            <a:spcAft>
              <a:spcPct val="15000"/>
            </a:spcAft>
            <a:buChar char="•"/>
          </a:pPr>
          <a:r>
            <a:rPr lang="en-US" sz="1600" kern="1200"/>
            <a:t>Decision Tree: A flowchart-like structure where each internal node represents a feature, each branch represents a decision rule, and each leaf node represents an outcome.</a:t>
          </a:r>
        </a:p>
      </dsp:txBody>
      <dsp:txXfrm>
        <a:off x="159584" y="162247"/>
        <a:ext cx="6347665" cy="5129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A51AC-2EC4-477A-99D8-D0CDB21254B7}">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5E7BA-8002-4326-B4CB-39AE195A804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3ED7D-9E37-4C8C-B7D0-A9A68A7BE35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The primary goal of this system is to provide personalized insights into stress management. By accurately detecting stress levels, the system can help individuals understand their stress triggers and patterns. This understanding can be a powerful tool for managing stress and promoting healthier lifestyle choices.</a:t>
          </a:r>
        </a:p>
      </dsp:txBody>
      <dsp:txXfrm>
        <a:off x="1507738" y="707092"/>
        <a:ext cx="9007861" cy="1305401"/>
      </dsp:txXfrm>
    </dsp:sp>
    <dsp:sp modelId="{226569ED-C2C1-4588-BBC8-6D924ECFE302}">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5EF14-FA7C-452F-AD95-AF4317FA633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8E0F6-2EC6-46A5-AB9A-A07C0BF4319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Furthermore, the system can be used by healthcare professionals to monitor their patients' stress levels and provide more targeted and effective treatments. It can also be used by organizations to understand the stress levels of their employees and create a healthier and more productive work environment.</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A657-EC8C-6CE5-26BB-B27F00EDD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014BEC-B2CC-8DE2-D7F2-5CD860C74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43D7B-EC93-E9AD-7F1E-DAA084DEE9FB}"/>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176809AE-3556-E065-60CD-213C7291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155FC-BAFA-04A4-BCD6-EADD74C3D352}"/>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277813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60F2-5C21-DF70-558D-1E4315677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E081BF-EF1F-D286-8706-9279225D2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06314-1CB3-3E8F-773A-E265DB480D3F}"/>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9EB9E80C-0351-4914-A898-1EB0624B6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D7EEE-12F8-BC1F-4AED-48407D96BFAF}"/>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215578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D3011-3D69-ED5E-06E4-A76F3AC7CD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9F2E67-7B0D-AD4C-5DEB-1B1AD67A9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6C74-A66A-560A-EF05-34F91C81E9DC}"/>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7E29C990-F63C-62BC-5FED-E204E7021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CD975-A389-A9F2-18F8-4FB29FF8F493}"/>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313223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71BE-FDEB-A8FB-3EEB-7DD9697EF6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2106D-0D93-09D9-9520-C3ED5DE9FA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4050A-2AE4-7B6C-F082-86E3C48BAA99}"/>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7F98AD11-505F-F60A-8A26-C0C0136C4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77F1-9CA0-3AEC-14C0-2A2D2A13CFE0}"/>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379973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6735-CD75-8D64-DC6C-BCA05FE0F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9A6CD5-D835-92BA-58B4-CB1C0A2AF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A19F1-D643-7311-B511-FD202EE9B37E}"/>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E381172B-1C3C-62BD-284C-15EDA3356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A7A13-CEC4-E7FE-389A-3F0E3D5A86F6}"/>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78686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76FB-EC5B-B0C4-BB37-C3536024D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DD163-5932-1FDE-A377-6666F6161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151FC-5468-7E3E-0952-80F27CB77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CECD5-43DD-ED03-8CC8-3BBB0D551408}"/>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6" name="Footer Placeholder 5">
            <a:extLst>
              <a:ext uri="{FF2B5EF4-FFF2-40B4-BE49-F238E27FC236}">
                <a16:creationId xmlns:a16="http://schemas.microsoft.com/office/drawing/2014/main" id="{E54E34EC-111B-BE47-8285-CDE42F89A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A3894-E6D5-1360-B65B-7A0140466115}"/>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274766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BF16-9B9C-7FB1-1BDE-AD6ED782BF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CF2E1-3EF6-AFA6-3DB4-C393433A7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A152B-E022-3306-7F3A-0EF9C348F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D45281-BEBC-64A7-085A-657581C38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491501-3687-7F0D-F779-6109FCF5E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A2D2E-903A-CD9C-B517-894FADBD8B01}"/>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8" name="Footer Placeholder 7">
            <a:extLst>
              <a:ext uri="{FF2B5EF4-FFF2-40B4-BE49-F238E27FC236}">
                <a16:creationId xmlns:a16="http://schemas.microsoft.com/office/drawing/2014/main" id="{B12DCB16-91D2-717F-87A6-8E8866F4E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BF165B-C6E9-F346-CC14-2DC81B3BBFB8}"/>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156415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CD9A-6346-0318-391D-6AD3A6AB1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5CCA10-D4BB-78D9-356A-E32DAAA7E987}"/>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4" name="Footer Placeholder 3">
            <a:extLst>
              <a:ext uri="{FF2B5EF4-FFF2-40B4-BE49-F238E27FC236}">
                <a16:creationId xmlns:a16="http://schemas.microsoft.com/office/drawing/2014/main" id="{2F5E49B3-C132-F28B-E3CB-1E228DC56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825EE-DC42-314F-D9AA-FAC46A82EEAB}"/>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282615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841F-4DFB-5C6A-4D14-0AE51B0FB0AE}"/>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3" name="Footer Placeholder 2">
            <a:extLst>
              <a:ext uri="{FF2B5EF4-FFF2-40B4-BE49-F238E27FC236}">
                <a16:creationId xmlns:a16="http://schemas.microsoft.com/office/drawing/2014/main" id="{828B706F-B87D-8992-2A37-97BC0BE7C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B739D-6EE4-CBD1-946C-68D0CF4535CD}"/>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22155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49BD-43A2-5D12-D88F-90EB9B88D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7F28E8-FA00-D8D5-5A41-2096C748F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A8399-8D1C-26C0-13CC-148E6E5EA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7544A-1531-1E98-49D2-50DC90543694}"/>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6" name="Footer Placeholder 5">
            <a:extLst>
              <a:ext uri="{FF2B5EF4-FFF2-40B4-BE49-F238E27FC236}">
                <a16:creationId xmlns:a16="http://schemas.microsoft.com/office/drawing/2014/main" id="{7CAA92A0-9901-7EB2-5619-4C39C094D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90A0B-33BA-BB32-CBD6-68894553B2E4}"/>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356902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47F5-CE0D-1886-72B4-6CCEC8A7C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14DE-BE58-1D22-44E0-C73A7A255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8CBA6E-9DCC-E483-D063-372A4C0D4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DA6A9-0BC8-5B1D-1B65-07D237F2C9C1}"/>
              </a:ext>
            </a:extLst>
          </p:cNvPr>
          <p:cNvSpPr>
            <a:spLocks noGrp="1"/>
          </p:cNvSpPr>
          <p:nvPr>
            <p:ph type="dt" sz="half" idx="10"/>
          </p:nvPr>
        </p:nvSpPr>
        <p:spPr/>
        <p:txBody>
          <a:bodyPr/>
          <a:lstStyle/>
          <a:p>
            <a:fld id="{F54D14E6-F36F-4704-BCB1-1E5EF4DE3F4B}" type="datetimeFigureOut">
              <a:rPr lang="en-US" smtClean="0"/>
              <a:t>5/7/2024</a:t>
            </a:fld>
            <a:endParaRPr lang="en-US"/>
          </a:p>
        </p:txBody>
      </p:sp>
      <p:sp>
        <p:nvSpPr>
          <p:cNvPr id="6" name="Footer Placeholder 5">
            <a:extLst>
              <a:ext uri="{FF2B5EF4-FFF2-40B4-BE49-F238E27FC236}">
                <a16:creationId xmlns:a16="http://schemas.microsoft.com/office/drawing/2014/main" id="{B17B9242-E1A2-7D56-5B96-3F9419EB0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4DD3D-A1E3-23D4-29FA-060D10368F62}"/>
              </a:ext>
            </a:extLst>
          </p:cNvPr>
          <p:cNvSpPr>
            <a:spLocks noGrp="1"/>
          </p:cNvSpPr>
          <p:nvPr>
            <p:ph type="sldNum" sz="quarter" idx="12"/>
          </p:nvPr>
        </p:nvSpPr>
        <p:spPr/>
        <p:txBody>
          <a:bodyPr/>
          <a:lstStyle/>
          <a:p>
            <a:fld id="{2D3CBA29-8D90-44CF-A273-6D0A712ECFE7}" type="slidenum">
              <a:rPr lang="en-US" smtClean="0"/>
              <a:t>‹#›</a:t>
            </a:fld>
            <a:endParaRPr lang="en-US"/>
          </a:p>
        </p:txBody>
      </p:sp>
    </p:spTree>
    <p:extLst>
      <p:ext uri="{BB962C8B-B14F-4D97-AF65-F5344CB8AC3E}">
        <p14:creationId xmlns:p14="http://schemas.microsoft.com/office/powerpoint/2010/main" val="387723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06973-7EEA-7E13-C01C-72906A87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BF7B32-0DEB-00F4-7773-4AA2B912B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C3793-EC92-F62A-8D71-EBDC3EA31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D14E6-F36F-4704-BCB1-1E5EF4DE3F4B}" type="datetimeFigureOut">
              <a:rPr lang="en-US" smtClean="0"/>
              <a:t>5/7/2024</a:t>
            </a:fld>
            <a:endParaRPr lang="en-US"/>
          </a:p>
        </p:txBody>
      </p:sp>
      <p:sp>
        <p:nvSpPr>
          <p:cNvPr id="5" name="Footer Placeholder 4">
            <a:extLst>
              <a:ext uri="{FF2B5EF4-FFF2-40B4-BE49-F238E27FC236}">
                <a16:creationId xmlns:a16="http://schemas.microsoft.com/office/drawing/2014/main" id="{51599D48-D3FB-685E-CF63-9D3335D67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6D3ACD-D674-7953-FD95-031E69EAE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CBA29-8D90-44CF-A273-6D0A712ECFE7}" type="slidenum">
              <a:rPr lang="en-US" smtClean="0"/>
              <a:t>‹#›</a:t>
            </a:fld>
            <a:endParaRPr lang="en-US"/>
          </a:p>
        </p:txBody>
      </p:sp>
    </p:spTree>
    <p:extLst>
      <p:ext uri="{BB962C8B-B14F-4D97-AF65-F5344CB8AC3E}">
        <p14:creationId xmlns:p14="http://schemas.microsoft.com/office/powerpoint/2010/main" val="176685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BF2C8AA-C39E-B8AA-21A8-C65CFEE8F601}"/>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0" i="0" kern="1200">
                <a:solidFill>
                  <a:srgbClr val="FFFFFF"/>
                </a:solidFill>
                <a:effectLst/>
                <a:latin typeface="+mj-lt"/>
                <a:ea typeface="+mj-ea"/>
                <a:cs typeface="+mj-cs"/>
              </a:rPr>
              <a:t>Personalized Stress Detection System</a:t>
            </a:r>
            <a:endParaRPr lang="en-US" sz="62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FFFF5242-3F7E-EA99-6945-9BD42329E37C}"/>
              </a:ext>
            </a:extLst>
          </p:cNvPr>
          <p:cNvSpPr>
            <a:spLocks/>
          </p:cNvSpPr>
          <p:nvPr/>
        </p:nvSpPr>
        <p:spPr>
          <a:xfrm>
            <a:off x="457200" y="5350213"/>
            <a:ext cx="4412417" cy="1031537"/>
          </a:xfrm>
          <a:prstGeom prst="rect">
            <a:avLst/>
          </a:prstGeom>
        </p:spPr>
        <p:txBody>
          <a:bodyPr vert="horz" lIns="91440" tIns="45720" rIns="91440" bIns="45720" rtlCol="0">
            <a:normAutofit/>
          </a:bodyPr>
          <a:lstStyle/>
          <a:p>
            <a:pPr algn="r">
              <a:lnSpc>
                <a:spcPct val="90000"/>
              </a:lnSpc>
              <a:spcBef>
                <a:spcPts val="1000"/>
              </a:spcBef>
              <a:spcAft>
                <a:spcPts val="600"/>
              </a:spcAft>
            </a:pPr>
            <a:r>
              <a:rPr lang="en-US" sz="3200" kern="1200">
                <a:solidFill>
                  <a:srgbClr val="FFFFFF"/>
                </a:solidFill>
                <a:latin typeface="+mn-lt"/>
                <a:ea typeface="+mn-ea"/>
                <a:cs typeface="+mn-cs"/>
              </a:rPr>
              <a:t>Predicting Stress Level for Better Health</a:t>
            </a: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3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
        <p:nvSpPr>
          <p:cNvPr id="4" name="TextBox 3">
            <a:extLst>
              <a:ext uri="{FF2B5EF4-FFF2-40B4-BE49-F238E27FC236}">
                <a16:creationId xmlns:a16="http://schemas.microsoft.com/office/drawing/2014/main" id="{D2B68EFE-412D-0490-33B1-7949D27D78BB}"/>
              </a:ext>
            </a:extLst>
          </p:cNvPr>
          <p:cNvSpPr txBox="1"/>
          <p:nvPr/>
        </p:nvSpPr>
        <p:spPr>
          <a:xfrm>
            <a:off x="9360896" y="5661300"/>
            <a:ext cx="1922146" cy="399984"/>
          </a:xfrm>
          <a:prstGeom prst="rect">
            <a:avLst/>
          </a:prstGeom>
          <a:noFill/>
        </p:spPr>
        <p:txBody>
          <a:bodyPr wrap="none" rtlCol="0">
            <a:spAutoFit/>
          </a:bodyPr>
          <a:lstStyle/>
          <a:p>
            <a:pPr defTabSz="987552">
              <a:spcAft>
                <a:spcPts val="600"/>
              </a:spcAft>
            </a:pPr>
            <a:r>
              <a:rPr lang="en-US" sz="1944" kern="1200">
                <a:solidFill>
                  <a:schemeClr val="tx1"/>
                </a:solidFill>
                <a:latin typeface="+mn-lt"/>
                <a:ea typeface="+mn-ea"/>
                <a:cs typeface="+mn-cs"/>
              </a:rPr>
              <a:t>Vasu Seelamneni</a:t>
            </a:r>
            <a:endParaRPr lang="en-US" dirty="0"/>
          </a:p>
        </p:txBody>
      </p:sp>
    </p:spTree>
    <p:extLst>
      <p:ext uri="{BB962C8B-B14F-4D97-AF65-F5344CB8AC3E}">
        <p14:creationId xmlns:p14="http://schemas.microsoft.com/office/powerpoint/2010/main" val="67882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6CB5-0AE0-0670-8145-8147EF7B7819}"/>
              </a:ext>
            </a:extLst>
          </p:cNvPr>
          <p:cNvSpPr>
            <a:spLocks noGrp="1"/>
          </p:cNvSpPr>
          <p:nvPr>
            <p:ph type="title"/>
          </p:nvPr>
        </p:nvSpPr>
        <p:spPr>
          <a:xfrm>
            <a:off x="7910285" y="741391"/>
            <a:ext cx="3443514" cy="1616203"/>
          </a:xfrm>
        </p:spPr>
        <p:txBody>
          <a:bodyPr anchor="b">
            <a:normAutofit/>
          </a:bodyPr>
          <a:lstStyle/>
          <a:p>
            <a:r>
              <a:rPr lang="en-US" sz="3000"/>
              <a:t>What had been done in the ML lifecycle of this project</a:t>
            </a:r>
          </a:p>
        </p:txBody>
      </p:sp>
      <p:pic>
        <p:nvPicPr>
          <p:cNvPr id="3074" name="Picture 2" descr="CRISP DM">
            <a:extLst>
              <a:ext uri="{FF2B5EF4-FFF2-40B4-BE49-F238E27FC236}">
                <a16:creationId xmlns:a16="http://schemas.microsoft.com/office/drawing/2014/main" id="{40A275B0-4D3B-C29E-E0A9-64FB890B5B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8047" y="805657"/>
            <a:ext cx="6327682" cy="5176044"/>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5BE7C029-9F9F-65A7-7311-1E2D09BC4D3C}"/>
              </a:ext>
            </a:extLst>
          </p:cNvPr>
          <p:cNvSpPr>
            <a:spLocks noGrp="1"/>
          </p:cNvSpPr>
          <p:nvPr>
            <p:ph idx="1"/>
          </p:nvPr>
        </p:nvSpPr>
        <p:spPr>
          <a:xfrm>
            <a:off x="7910285" y="2533476"/>
            <a:ext cx="3443514" cy="3447832"/>
          </a:xfrm>
        </p:spPr>
        <p:txBody>
          <a:bodyPr anchor="t">
            <a:normAutofit/>
          </a:bodyPr>
          <a:lstStyle/>
          <a:p>
            <a:pPr fontAlgn="base">
              <a:buFont typeface="+mj-lt"/>
              <a:buAutoNum type="arabicPeriod"/>
            </a:pPr>
            <a:r>
              <a:rPr lang="en-US" sz="1400" b="1" i="0">
                <a:effectLst/>
                <a:latin typeface="Open Sans" panose="020F0502020204030204" pitchFamily="34" charset="0"/>
              </a:rPr>
              <a:t>Business understanding</a:t>
            </a:r>
            <a:r>
              <a:rPr lang="en-US" sz="1400" b="0" i="0">
                <a:effectLst/>
                <a:latin typeface="Open Sans" panose="020F0502020204030204" pitchFamily="34" charset="0"/>
              </a:rPr>
              <a:t> – What does the business need?</a:t>
            </a:r>
          </a:p>
          <a:p>
            <a:pPr fontAlgn="base">
              <a:buFont typeface="+mj-lt"/>
              <a:buAutoNum type="arabicPeriod"/>
            </a:pPr>
            <a:r>
              <a:rPr lang="en-US" sz="1400" b="1" i="0">
                <a:effectLst/>
                <a:latin typeface="Open Sans" panose="020F0502020204030204" pitchFamily="34" charset="0"/>
              </a:rPr>
              <a:t>Data understanding</a:t>
            </a:r>
            <a:r>
              <a:rPr lang="en-US" sz="1400" b="0" i="0">
                <a:effectLst/>
                <a:latin typeface="Open Sans" panose="020F0502020204030204" pitchFamily="34" charset="0"/>
              </a:rPr>
              <a:t> – What data do we have / need? Is it clean?</a:t>
            </a:r>
          </a:p>
          <a:p>
            <a:pPr fontAlgn="base">
              <a:buFont typeface="+mj-lt"/>
              <a:buAutoNum type="arabicPeriod"/>
            </a:pPr>
            <a:r>
              <a:rPr lang="en-US" sz="1400" b="1" i="0">
                <a:effectLst/>
                <a:latin typeface="Open Sans" panose="020F0502020204030204" pitchFamily="34" charset="0"/>
              </a:rPr>
              <a:t>Data preparation</a:t>
            </a:r>
            <a:r>
              <a:rPr lang="en-US" sz="1400" b="0" i="0">
                <a:effectLst/>
                <a:latin typeface="Open Sans" panose="020F0502020204030204" pitchFamily="34" charset="0"/>
              </a:rPr>
              <a:t> – How do we organize the data for modeling?</a:t>
            </a:r>
          </a:p>
          <a:p>
            <a:pPr fontAlgn="base">
              <a:buFont typeface="+mj-lt"/>
              <a:buAutoNum type="arabicPeriod"/>
            </a:pPr>
            <a:r>
              <a:rPr lang="en-US" sz="1400" b="1" i="0">
                <a:effectLst/>
                <a:latin typeface="Open Sans" panose="020F0502020204030204" pitchFamily="34" charset="0"/>
              </a:rPr>
              <a:t>Modeling</a:t>
            </a:r>
            <a:r>
              <a:rPr lang="en-US" sz="1400" b="0" i="0">
                <a:effectLst/>
                <a:latin typeface="Open Sans" panose="020F0502020204030204" pitchFamily="34" charset="0"/>
              </a:rPr>
              <a:t> – What modeling techniques should we apply?</a:t>
            </a:r>
          </a:p>
          <a:p>
            <a:pPr fontAlgn="base">
              <a:buFont typeface="+mj-lt"/>
              <a:buAutoNum type="arabicPeriod"/>
            </a:pPr>
            <a:r>
              <a:rPr lang="en-US" sz="1400" b="1" i="0">
                <a:effectLst/>
                <a:latin typeface="Open Sans" panose="020F0502020204030204" pitchFamily="34" charset="0"/>
              </a:rPr>
              <a:t>Evaluation</a:t>
            </a:r>
            <a:r>
              <a:rPr lang="en-US" sz="1400" b="0" i="0">
                <a:effectLst/>
                <a:latin typeface="Open Sans" panose="020F0502020204030204" pitchFamily="34" charset="0"/>
              </a:rPr>
              <a:t> – Which model best meets the business objectives?</a:t>
            </a:r>
          </a:p>
          <a:p>
            <a:pPr fontAlgn="base">
              <a:buFont typeface="+mj-lt"/>
              <a:buAutoNum type="arabicPeriod"/>
            </a:pPr>
            <a:r>
              <a:rPr lang="en-US" sz="1400" b="1" i="0">
                <a:effectLst/>
                <a:latin typeface="Open Sans" panose="020F0502020204030204" pitchFamily="34" charset="0"/>
              </a:rPr>
              <a:t>Deployment</a:t>
            </a:r>
            <a:r>
              <a:rPr lang="en-US" sz="1400" b="0" i="0">
                <a:effectLst/>
                <a:latin typeface="Open Sans" panose="020F0502020204030204" pitchFamily="34" charset="0"/>
              </a:rPr>
              <a:t> – How do stakeholders access the results?</a:t>
            </a:r>
          </a:p>
          <a:p>
            <a:endParaRPr lang="en-US" sz="1400"/>
          </a:p>
        </p:txBody>
      </p:sp>
      <p:grpSp>
        <p:nvGrpSpPr>
          <p:cNvPr id="3095" name="Group 3094">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096" name="Rectangle 3095">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491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9326B-7358-F7E7-DBAC-B682E282E95F}"/>
              </a:ext>
            </a:extLst>
          </p:cNvPr>
          <p:cNvSpPr>
            <a:spLocks noGrp="1"/>
          </p:cNvSpPr>
          <p:nvPr>
            <p:ph type="title"/>
          </p:nvPr>
        </p:nvSpPr>
        <p:spPr>
          <a:xfrm>
            <a:off x="838200" y="557189"/>
            <a:ext cx="3374136" cy="5567891"/>
          </a:xfrm>
        </p:spPr>
        <p:txBody>
          <a:bodyPr>
            <a:normAutofit/>
          </a:bodyPr>
          <a:lstStyle/>
          <a:p>
            <a:r>
              <a:rPr lang="en-US" sz="4000"/>
              <a:t>Background &amp; Data Understanding</a:t>
            </a:r>
          </a:p>
        </p:txBody>
      </p:sp>
      <p:graphicFrame>
        <p:nvGraphicFramePr>
          <p:cNvPr id="5" name="Content Placeholder 2">
            <a:extLst>
              <a:ext uri="{FF2B5EF4-FFF2-40B4-BE49-F238E27FC236}">
                <a16:creationId xmlns:a16="http://schemas.microsoft.com/office/drawing/2014/main" id="{8867AFD9-BA54-DA6C-CA5B-05BA6A63F65C}"/>
              </a:ext>
            </a:extLst>
          </p:cNvPr>
          <p:cNvGraphicFramePr>
            <a:graphicFrameLocks noGrp="1"/>
          </p:cNvGraphicFramePr>
          <p:nvPr>
            <p:ph idx="1"/>
            <p:extLst>
              <p:ext uri="{D42A27DB-BD31-4B8C-83A1-F6EECF244321}">
                <p14:modId xmlns:p14="http://schemas.microsoft.com/office/powerpoint/2010/main" val="158088217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34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Arc 2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45795E-12F9-FA21-D076-963CCCF7E3E8}"/>
              </a:ext>
            </a:extLst>
          </p:cNvPr>
          <p:cNvSpPr>
            <a:spLocks noGrp="1"/>
          </p:cNvSpPr>
          <p:nvPr>
            <p:ph type="title"/>
          </p:nvPr>
        </p:nvSpPr>
        <p:spPr>
          <a:xfrm>
            <a:off x="838201" y="479493"/>
            <a:ext cx="5257800" cy="1325563"/>
          </a:xfrm>
        </p:spPr>
        <p:txBody>
          <a:bodyPr>
            <a:normAutofit/>
          </a:bodyPr>
          <a:lstStyle/>
          <a:p>
            <a:r>
              <a:rPr lang="en-US" b="0" i="0">
                <a:effectLst/>
                <a:latin typeface="Söhne"/>
              </a:rPr>
              <a:t>Data Preparation</a:t>
            </a:r>
            <a:endParaRPr lang="en-US" dirty="0"/>
          </a:p>
        </p:txBody>
      </p:sp>
      <p:sp>
        <p:nvSpPr>
          <p:cNvPr id="3" name="Content Placeholder 2">
            <a:extLst>
              <a:ext uri="{FF2B5EF4-FFF2-40B4-BE49-F238E27FC236}">
                <a16:creationId xmlns:a16="http://schemas.microsoft.com/office/drawing/2014/main" id="{36432AE9-EF4C-5958-6051-D61412CF797B}"/>
              </a:ext>
            </a:extLst>
          </p:cNvPr>
          <p:cNvSpPr>
            <a:spLocks noGrp="1"/>
          </p:cNvSpPr>
          <p:nvPr>
            <p:ph idx="1"/>
          </p:nvPr>
        </p:nvSpPr>
        <p:spPr>
          <a:xfrm>
            <a:off x="838201" y="1984443"/>
            <a:ext cx="5257800" cy="4192520"/>
          </a:xfrm>
        </p:spPr>
        <p:txBody>
          <a:bodyPr>
            <a:normAutofit/>
          </a:bodyPr>
          <a:lstStyle/>
          <a:p>
            <a:r>
              <a:rPr lang="en-US" sz="1500" b="0" i="0">
                <a:effectLst/>
                <a:latin typeface="Arial" panose="020B0604020202020204" pitchFamily="34" charset="0"/>
                <a:cs typeface="Arial" panose="020B0604020202020204" pitchFamily="34" charset="0"/>
              </a:rPr>
              <a:t>All the data columns are selected in predicting the outcome of the stress level. The missing values that exist in the dataset are handled in a proper and formal way to maximize the accuracy, precision and recall of the results.</a:t>
            </a:r>
          </a:p>
          <a:p>
            <a:pPr marL="0" indent="0">
              <a:buNone/>
            </a:pPr>
            <a:r>
              <a:rPr lang="en-US" sz="1500" b="1" i="0">
                <a:effectLst/>
                <a:latin typeface="Arial" panose="020B0604020202020204" pitchFamily="34" charset="0"/>
                <a:cs typeface="Arial" panose="020B0604020202020204" pitchFamily="34" charset="0"/>
              </a:rPr>
              <a:t>Handle Missing Values</a:t>
            </a:r>
          </a:p>
          <a:p>
            <a:r>
              <a:rPr lang="en-US" sz="1500">
                <a:latin typeface="Arial" panose="020B0604020202020204" pitchFamily="34" charset="0"/>
                <a:cs typeface="Arial" panose="020B0604020202020204" pitchFamily="34" charset="0"/>
              </a:rPr>
              <a:t>As we can observe that there are 375 null values for Sleep Disorder column in the dataset. The presence of "Nan" value indicates that the individual does not have sleep disorder. Therefore, we will replace it with the term "Nothing".</a:t>
            </a:r>
          </a:p>
          <a:p>
            <a:r>
              <a:rPr lang="en-US" sz="1500">
                <a:latin typeface="Arial" panose="020B0604020202020204" pitchFamily="34" charset="0"/>
                <a:cs typeface="Arial" panose="020B0604020202020204" pitchFamily="34" charset="0"/>
              </a:rPr>
              <a:t>Also, we can observe that in the "BMI Category" column, the term "Normal" and "Normal Weight" have same meant. Hence, we replace the value with "Normal" for consistency.</a:t>
            </a:r>
          </a:p>
          <a:p>
            <a:pPr marL="0" indent="0">
              <a:buNone/>
            </a:pPr>
            <a:r>
              <a:rPr lang="en-US" sz="1500" b="1">
                <a:latin typeface="Arial" panose="020B0604020202020204" pitchFamily="34" charset="0"/>
                <a:cs typeface="Arial" panose="020B0604020202020204" pitchFamily="34" charset="0"/>
              </a:rPr>
              <a:t>Handle Data Transformation</a:t>
            </a:r>
          </a:p>
          <a:p>
            <a:pPr marL="0" indent="0">
              <a:buNone/>
            </a:pPr>
            <a:endParaRPr lang="en-US" sz="1500"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24BA336-B6E2-B7F9-CA0E-637609222416}"/>
              </a:ext>
            </a:extLst>
          </p:cNvPr>
          <p:cNvGraphicFramePr>
            <a:graphicFrameLocks noGrp="1"/>
          </p:cNvGraphicFramePr>
          <p:nvPr>
            <p:extLst>
              <p:ext uri="{D42A27DB-BD31-4B8C-83A1-F6EECF244321}">
                <p14:modId xmlns:p14="http://schemas.microsoft.com/office/powerpoint/2010/main" val="891686155"/>
              </p:ext>
            </p:extLst>
          </p:nvPr>
        </p:nvGraphicFramePr>
        <p:xfrm>
          <a:off x="6541053" y="2215626"/>
          <a:ext cx="4777382" cy="2306761"/>
        </p:xfrm>
        <a:graphic>
          <a:graphicData uri="http://schemas.openxmlformats.org/drawingml/2006/table">
            <a:tbl>
              <a:tblPr firstRow="1" bandRow="1">
                <a:solidFill>
                  <a:srgbClr val="F2F2F2">
                    <a:alpha val="30196"/>
                  </a:srgbClr>
                </a:solidFill>
              </a:tblPr>
              <a:tblGrid>
                <a:gridCol w="2377953">
                  <a:extLst>
                    <a:ext uri="{9D8B030D-6E8A-4147-A177-3AD203B41FA5}">
                      <a16:colId xmlns:a16="http://schemas.microsoft.com/office/drawing/2014/main" val="1253036482"/>
                    </a:ext>
                  </a:extLst>
                </a:gridCol>
                <a:gridCol w="2399429">
                  <a:extLst>
                    <a:ext uri="{9D8B030D-6E8A-4147-A177-3AD203B41FA5}">
                      <a16:colId xmlns:a16="http://schemas.microsoft.com/office/drawing/2014/main" val="1778372654"/>
                    </a:ext>
                  </a:extLst>
                </a:gridCol>
              </a:tblGrid>
              <a:tr h="325279">
                <a:tc>
                  <a:txBody>
                    <a:bodyPr/>
                    <a:lstStyle/>
                    <a:p>
                      <a:pPr algn="ctr" fontAlgn="ctr"/>
                      <a:r>
                        <a:rPr lang="en-US" sz="1100" b="0" cap="none" spc="0">
                          <a:solidFill>
                            <a:schemeClr val="bg1"/>
                          </a:solidFill>
                          <a:effectLst/>
                        </a:rPr>
                        <a:t>Numerical Data</a:t>
                      </a:r>
                    </a:p>
                  </a:txBody>
                  <a:tcPr marL="89337" marR="3825" marT="68721" marB="68721" anchor="ctr">
                    <a:lnL w="19050" cap="flat" cmpd="sng" algn="ctr">
                      <a:noFill/>
                      <a:prstDash val="solid"/>
                    </a:lnL>
                    <a:lnR w="6350" cap="flat" cmpd="sng" algn="ctr">
                      <a:solidFill>
                        <a:schemeClr val="tx1">
                          <a:lumMod val="75000"/>
                          <a:lumOff val="25000"/>
                        </a:schemeClr>
                      </a:solidFill>
                      <a:prstDash val="solid"/>
                    </a:lnR>
                    <a:lnT w="19050" cap="flat" cmpd="sng" algn="ctr">
                      <a:noFill/>
                      <a:prstDash val="solid"/>
                    </a:lnT>
                    <a:lnB w="6350" cap="flat" cmpd="sng" algn="ctr">
                      <a:solidFill>
                        <a:schemeClr val="tx1">
                          <a:lumMod val="75000"/>
                          <a:lumOff val="25000"/>
                        </a:schemeClr>
                      </a:solidFill>
                      <a:prstDash val="solid"/>
                    </a:lnB>
                    <a:solidFill>
                      <a:schemeClr val="accent1"/>
                    </a:solidFill>
                  </a:tcPr>
                </a:tc>
                <a:tc>
                  <a:txBody>
                    <a:bodyPr/>
                    <a:lstStyle/>
                    <a:p>
                      <a:pPr algn="ctr" fontAlgn="ctr"/>
                      <a:r>
                        <a:rPr lang="en-US" sz="1100" b="0" cap="none" spc="0">
                          <a:solidFill>
                            <a:schemeClr val="bg1"/>
                          </a:solidFill>
                          <a:effectLst/>
                        </a:rPr>
                        <a:t>Categorical Data</a:t>
                      </a:r>
                    </a:p>
                  </a:txBody>
                  <a:tcPr marL="89337" marR="3825" marT="68721" marB="68721" anchor="ctr">
                    <a:lnL w="6350" cap="flat" cmpd="sng" algn="ctr">
                      <a:solidFill>
                        <a:schemeClr val="tx1">
                          <a:lumMod val="75000"/>
                          <a:lumOff val="25000"/>
                        </a:schemeClr>
                      </a:solidFill>
                      <a:prstDash val="solid"/>
                    </a:lnL>
                    <a:lnR w="38100" cap="flat" cmpd="sng" algn="ctr">
                      <a:noFill/>
                      <a:prstDash val="solid"/>
                    </a:lnR>
                    <a:lnT w="19050" cap="flat" cmpd="sng" algn="ctr">
                      <a:noFill/>
                      <a:prstDash val="solid"/>
                    </a:lnT>
                    <a:lnB w="6350" cap="flat" cmpd="sng" algn="ctr">
                      <a:solidFill>
                        <a:schemeClr val="tx1">
                          <a:lumMod val="75000"/>
                          <a:lumOff val="25000"/>
                        </a:schemeClr>
                      </a:solidFill>
                      <a:prstDash val="solid"/>
                    </a:lnB>
                    <a:solidFill>
                      <a:schemeClr val="accent1"/>
                    </a:solidFill>
                  </a:tcPr>
                </a:tc>
                <a:extLst>
                  <a:ext uri="{0D108BD9-81ED-4DB2-BD59-A6C34878D82A}">
                    <a16:rowId xmlns:a16="http://schemas.microsoft.com/office/drawing/2014/main" val="1626610547"/>
                  </a:ext>
                </a:extLst>
              </a:tr>
              <a:tr h="1928762">
                <a:tc>
                  <a:txBody>
                    <a:bodyPr/>
                    <a:lstStyle/>
                    <a:p>
                      <a:pPr algn="l" fontAlgn="ctr"/>
                      <a:r>
                        <a:rPr lang="en-US" sz="1100" cap="none" spc="0">
                          <a:solidFill>
                            <a:schemeClr val="tx1"/>
                          </a:solidFill>
                          <a:effectLst/>
                        </a:rPr>
                        <a:t>The numerical data that present in the dataset are transformed by standardizing the values using StandardScaler in the sklearn.preprocessing library after the missing values have been handled. Stadardizing is required as the column values of the categorical data is within the range 0-4 while the column values of numerical data can be range to thousands.</a:t>
                      </a:r>
                    </a:p>
                  </a:txBody>
                  <a:tcPr marL="89337" marR="38251" marT="68721" marB="68721"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fontAlgn="ctr"/>
                      <a:r>
                        <a:rPr lang="en-US" sz="1100" cap="none" spc="0">
                          <a:solidFill>
                            <a:schemeClr val="tx1"/>
                          </a:solidFill>
                          <a:effectLst/>
                        </a:rPr>
                        <a:t>The categorical data that present in the dataset are transformed to numerical representations (string to numeric) before handling the missing values by using the categorical function in the pandas library. It is required to transform the data because most of the machine learning algorithms can only process numerical values.</a:t>
                      </a:r>
                    </a:p>
                  </a:txBody>
                  <a:tcPr marL="89337" marR="38251" marT="68721" marB="68721"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483687926"/>
                  </a:ext>
                </a:extLst>
              </a:tr>
            </a:tbl>
          </a:graphicData>
        </a:graphic>
      </p:graphicFrame>
    </p:spTree>
    <p:extLst>
      <p:ext uri="{BB962C8B-B14F-4D97-AF65-F5344CB8AC3E}">
        <p14:creationId xmlns:p14="http://schemas.microsoft.com/office/powerpoint/2010/main" val="408404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D97406F-E923-A96D-729A-B1A0FDA00B3A}"/>
              </a:ext>
            </a:extLst>
          </p:cNvPr>
          <p:cNvPicPr>
            <a:picLocks noChangeAspect="1"/>
          </p:cNvPicPr>
          <p:nvPr/>
        </p:nvPicPr>
        <p:blipFill>
          <a:blip r:embed="rId2"/>
          <a:stretch>
            <a:fillRect/>
          </a:stretch>
        </p:blipFill>
        <p:spPr>
          <a:xfrm>
            <a:off x="194217" y="677472"/>
            <a:ext cx="2488580" cy="2619557"/>
          </a:xfrm>
          <a:prstGeom prst="rect">
            <a:avLst/>
          </a:prstGeom>
        </p:spPr>
      </p:pic>
      <p:pic>
        <p:nvPicPr>
          <p:cNvPr id="5" name="Content Placeholder 4">
            <a:extLst>
              <a:ext uri="{FF2B5EF4-FFF2-40B4-BE49-F238E27FC236}">
                <a16:creationId xmlns:a16="http://schemas.microsoft.com/office/drawing/2014/main" id="{82DF97B7-FAA7-62E6-C67B-D5BDF9967005}"/>
              </a:ext>
            </a:extLst>
          </p:cNvPr>
          <p:cNvPicPr>
            <a:picLocks noChangeAspect="1"/>
          </p:cNvPicPr>
          <p:nvPr/>
        </p:nvPicPr>
        <p:blipFill>
          <a:blip r:embed="rId3"/>
          <a:stretch>
            <a:fillRect/>
          </a:stretch>
        </p:blipFill>
        <p:spPr>
          <a:xfrm>
            <a:off x="1531084" y="3586297"/>
            <a:ext cx="3480078" cy="2644860"/>
          </a:xfrm>
          <a:prstGeom prst="rect">
            <a:avLst/>
          </a:prstGeom>
        </p:spPr>
      </p:pic>
      <p:sp>
        <p:nvSpPr>
          <p:cNvPr id="25" name="Right Triangle 2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6">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993DA-3F13-37CA-3A54-EB99E746C5CD}"/>
              </a:ext>
            </a:extLst>
          </p:cNvPr>
          <p:cNvSpPr>
            <a:spLocks noGrp="1"/>
          </p:cNvSpPr>
          <p:nvPr>
            <p:ph type="title"/>
          </p:nvPr>
        </p:nvSpPr>
        <p:spPr>
          <a:xfrm>
            <a:off x="6889833" y="1188637"/>
            <a:ext cx="4218138" cy="1597228"/>
          </a:xfrm>
        </p:spPr>
        <p:txBody>
          <a:bodyPr>
            <a:normAutofit/>
          </a:bodyPr>
          <a:lstStyle/>
          <a:p>
            <a:r>
              <a:rPr lang="en-US" sz="5400" b="0" i="0">
                <a:effectLst/>
                <a:latin typeface="Söhne"/>
              </a:rPr>
              <a:t>Data Visualization</a:t>
            </a:r>
            <a:endParaRPr lang="en-US" sz="5400"/>
          </a:p>
        </p:txBody>
      </p:sp>
      <p:pic>
        <p:nvPicPr>
          <p:cNvPr id="7" name="Picture 6">
            <a:extLst>
              <a:ext uri="{FF2B5EF4-FFF2-40B4-BE49-F238E27FC236}">
                <a16:creationId xmlns:a16="http://schemas.microsoft.com/office/drawing/2014/main" id="{3AC1DA9D-CADD-D91F-B0E8-F4093765E894}"/>
              </a:ext>
            </a:extLst>
          </p:cNvPr>
          <p:cNvPicPr>
            <a:picLocks noChangeAspect="1"/>
          </p:cNvPicPr>
          <p:nvPr/>
        </p:nvPicPr>
        <p:blipFill>
          <a:blip r:embed="rId4"/>
          <a:stretch>
            <a:fillRect/>
          </a:stretch>
        </p:blipFill>
        <p:spPr>
          <a:xfrm>
            <a:off x="3271123" y="582294"/>
            <a:ext cx="3117422" cy="2673189"/>
          </a:xfrm>
          <a:prstGeom prst="rect">
            <a:avLst/>
          </a:prstGeom>
        </p:spPr>
      </p:pic>
      <p:sp>
        <p:nvSpPr>
          <p:cNvPr id="13" name="Content Placeholder 12">
            <a:extLst>
              <a:ext uri="{FF2B5EF4-FFF2-40B4-BE49-F238E27FC236}">
                <a16:creationId xmlns:a16="http://schemas.microsoft.com/office/drawing/2014/main" id="{FA2BD518-D37F-F6A8-89EE-4FABFD66EE78}"/>
              </a:ext>
            </a:extLst>
          </p:cNvPr>
          <p:cNvSpPr>
            <a:spLocks noGrp="1"/>
          </p:cNvSpPr>
          <p:nvPr>
            <p:ph idx="1"/>
          </p:nvPr>
        </p:nvSpPr>
        <p:spPr>
          <a:xfrm>
            <a:off x="6889832" y="2998278"/>
            <a:ext cx="3684551" cy="1893762"/>
          </a:xfrm>
        </p:spPr>
        <p:txBody>
          <a:bodyPr anchor="t">
            <a:normAutofit fontScale="85000" lnSpcReduction="10000"/>
          </a:bodyPr>
          <a:lstStyle/>
          <a:p>
            <a:r>
              <a:rPr lang="en-US" sz="1700" dirty="0"/>
              <a:t>Distribution of the target variable.</a:t>
            </a:r>
          </a:p>
          <a:p>
            <a:r>
              <a:rPr lang="en-US" sz="1700" dirty="0"/>
              <a:t>Histograms of all numerical features.</a:t>
            </a:r>
          </a:p>
          <a:p>
            <a:r>
              <a:rPr lang="en-US" sz="1700" dirty="0"/>
              <a:t>Heatmap to see the correlations between the features and the target variable.</a:t>
            </a:r>
          </a:p>
          <a:p>
            <a:r>
              <a:rPr lang="en-US" sz="1700" dirty="0"/>
              <a:t>Due to least correlation between the target variable and few features, dropped the columns that are not needed for the model training.</a:t>
            </a:r>
          </a:p>
        </p:txBody>
      </p:sp>
    </p:spTree>
    <p:extLst>
      <p:ext uri="{BB962C8B-B14F-4D97-AF65-F5344CB8AC3E}">
        <p14:creationId xmlns:p14="http://schemas.microsoft.com/office/powerpoint/2010/main" val="65507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D7D9A-5058-F20E-6D3D-5514F4201B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Algorithms Selected</a:t>
            </a:r>
            <a:endParaRPr lang="en-US" sz="3600" kern="120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985A2466-EC20-B263-7485-04466F564BE7}"/>
              </a:ext>
            </a:extLst>
          </p:cNvPr>
          <p:cNvGraphicFramePr>
            <a:graphicFrameLocks noGrp="1"/>
          </p:cNvGraphicFramePr>
          <p:nvPr>
            <p:ph idx="1"/>
            <p:extLst>
              <p:ext uri="{D42A27DB-BD31-4B8C-83A1-F6EECF244321}">
                <p14:modId xmlns:p14="http://schemas.microsoft.com/office/powerpoint/2010/main" val="153579915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0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B022F-100E-58F5-8918-C4DB5BC2818A}"/>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b="0" i="0" kern="1200">
                <a:solidFill>
                  <a:srgbClr val="FFFFFF"/>
                </a:solidFill>
                <a:effectLst/>
                <a:latin typeface="+mj-lt"/>
                <a:ea typeface="+mj-ea"/>
                <a:cs typeface="+mj-cs"/>
              </a:rPr>
              <a:t>Model Evaluation</a:t>
            </a:r>
            <a:endParaRPr lang="en-US" sz="4000" kern="1200">
              <a:solidFill>
                <a:srgbClr val="FFFFFF"/>
              </a:solidFill>
              <a:latin typeface="+mj-lt"/>
              <a:ea typeface="+mj-ea"/>
              <a:cs typeface="+mj-cs"/>
            </a:endParaRPr>
          </a:p>
        </p:txBody>
      </p:sp>
      <p:pic>
        <p:nvPicPr>
          <p:cNvPr id="11" name="Picture 10">
            <a:extLst>
              <a:ext uri="{FF2B5EF4-FFF2-40B4-BE49-F238E27FC236}">
                <a16:creationId xmlns:a16="http://schemas.microsoft.com/office/drawing/2014/main" id="{6F1E964F-5D2F-D6D8-B7D0-C7116FFE60DA}"/>
              </a:ext>
            </a:extLst>
          </p:cNvPr>
          <p:cNvPicPr>
            <a:picLocks noChangeAspect="1"/>
          </p:cNvPicPr>
          <p:nvPr/>
        </p:nvPicPr>
        <p:blipFill rotWithShape="1">
          <a:blip r:embed="rId2"/>
          <a:srcRect r="-4" b="1994"/>
          <a:stretch/>
        </p:blipFill>
        <p:spPr>
          <a:xfrm>
            <a:off x="743246" y="74181"/>
            <a:ext cx="2943512" cy="2010551"/>
          </a:xfrm>
          <a:prstGeom prst="rect">
            <a:avLst/>
          </a:prstGeom>
        </p:spPr>
      </p:pic>
      <p:pic>
        <p:nvPicPr>
          <p:cNvPr id="7" name="Picture 6">
            <a:extLst>
              <a:ext uri="{FF2B5EF4-FFF2-40B4-BE49-F238E27FC236}">
                <a16:creationId xmlns:a16="http://schemas.microsoft.com/office/drawing/2014/main" id="{06BEC3A7-9C65-9183-7C7B-68B8BAB7FFC9}"/>
              </a:ext>
            </a:extLst>
          </p:cNvPr>
          <p:cNvPicPr>
            <a:picLocks noChangeAspect="1"/>
          </p:cNvPicPr>
          <p:nvPr/>
        </p:nvPicPr>
        <p:blipFill rotWithShape="1">
          <a:blip r:embed="rId3"/>
          <a:srcRect t="2242" r="5" b="2126"/>
          <a:stretch/>
        </p:blipFill>
        <p:spPr>
          <a:xfrm>
            <a:off x="743728" y="2255071"/>
            <a:ext cx="2941589" cy="2010551"/>
          </a:xfrm>
          <a:prstGeom prst="rect">
            <a:avLst/>
          </a:prstGeom>
        </p:spPr>
      </p:pic>
      <p:pic>
        <p:nvPicPr>
          <p:cNvPr id="13" name="Picture 12">
            <a:extLst>
              <a:ext uri="{FF2B5EF4-FFF2-40B4-BE49-F238E27FC236}">
                <a16:creationId xmlns:a16="http://schemas.microsoft.com/office/drawing/2014/main" id="{454A0B22-DDE3-FCB9-B624-7A715B8D0969}"/>
              </a:ext>
            </a:extLst>
          </p:cNvPr>
          <p:cNvPicPr>
            <a:picLocks noChangeAspect="1"/>
          </p:cNvPicPr>
          <p:nvPr/>
        </p:nvPicPr>
        <p:blipFill>
          <a:blip r:embed="rId4"/>
          <a:stretch>
            <a:fillRect/>
          </a:stretch>
        </p:blipFill>
        <p:spPr>
          <a:xfrm>
            <a:off x="3890901" y="643812"/>
            <a:ext cx="4105120" cy="3222519"/>
          </a:xfrm>
          <a:prstGeom prst="rect">
            <a:avLst/>
          </a:prstGeom>
        </p:spPr>
      </p:pic>
      <p:pic>
        <p:nvPicPr>
          <p:cNvPr id="5" name="Content Placeholder 4">
            <a:extLst>
              <a:ext uri="{FF2B5EF4-FFF2-40B4-BE49-F238E27FC236}">
                <a16:creationId xmlns:a16="http://schemas.microsoft.com/office/drawing/2014/main" id="{46F3CD78-4885-473C-85E8-BF5DF11696C2}"/>
              </a:ext>
            </a:extLst>
          </p:cNvPr>
          <p:cNvPicPr>
            <a:picLocks noGrp="1" noChangeAspect="1"/>
          </p:cNvPicPr>
          <p:nvPr>
            <p:ph idx="1"/>
          </p:nvPr>
        </p:nvPicPr>
        <p:blipFill rotWithShape="1">
          <a:blip r:embed="rId5"/>
          <a:srcRect t="2783" r="3" b="2883"/>
          <a:stretch/>
        </p:blipFill>
        <p:spPr>
          <a:xfrm>
            <a:off x="8086176" y="1079457"/>
            <a:ext cx="3797984" cy="2595873"/>
          </a:xfrm>
          <a:prstGeom prst="rect">
            <a:avLst/>
          </a:prstGeom>
        </p:spPr>
      </p:pic>
      <p:cxnSp>
        <p:nvCxnSpPr>
          <p:cNvPr id="32" name="Straight Connector 28">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87779B6-7B7D-1EBE-B717-C3CD63C751F8}"/>
              </a:ext>
            </a:extLst>
          </p:cNvPr>
          <p:cNvPicPr>
            <a:picLocks noChangeAspect="1"/>
          </p:cNvPicPr>
          <p:nvPr/>
        </p:nvPicPr>
        <p:blipFill rotWithShape="1">
          <a:blip r:embed="rId6"/>
          <a:srcRect r="2" b="2809"/>
          <a:stretch/>
        </p:blipFill>
        <p:spPr>
          <a:xfrm>
            <a:off x="759012" y="4332904"/>
            <a:ext cx="2943489" cy="2010551"/>
          </a:xfrm>
          <a:prstGeom prst="rect">
            <a:avLst/>
          </a:prstGeom>
        </p:spPr>
      </p:pic>
    </p:spTree>
    <p:extLst>
      <p:ext uri="{BB962C8B-B14F-4D97-AF65-F5344CB8AC3E}">
        <p14:creationId xmlns:p14="http://schemas.microsoft.com/office/powerpoint/2010/main" val="288859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A71BD6-2D61-CE45-1360-B7D470DB3708}"/>
              </a:ext>
            </a:extLst>
          </p:cNvPr>
          <p:cNvSpPr>
            <a:spLocks noGrp="1"/>
          </p:cNvSpPr>
          <p:nvPr>
            <p:ph type="title"/>
          </p:nvPr>
        </p:nvSpPr>
        <p:spPr>
          <a:xfrm>
            <a:off x="838200" y="365125"/>
            <a:ext cx="10515600" cy="1325563"/>
          </a:xfrm>
        </p:spPr>
        <p:txBody>
          <a:bodyPr>
            <a:normAutofit/>
          </a:bodyPr>
          <a:lstStyle/>
          <a:p>
            <a:pPr algn="ctr"/>
            <a:r>
              <a:rPr lang="en-US"/>
              <a:t>Conclusion</a:t>
            </a:r>
          </a:p>
        </p:txBody>
      </p:sp>
      <p:graphicFrame>
        <p:nvGraphicFramePr>
          <p:cNvPr id="5" name="Content Placeholder 2">
            <a:extLst>
              <a:ext uri="{FF2B5EF4-FFF2-40B4-BE49-F238E27FC236}">
                <a16:creationId xmlns:a16="http://schemas.microsoft.com/office/drawing/2014/main" id="{DC18CBEE-85DD-45D8-9E01-506F3C9A2F0B}"/>
              </a:ext>
            </a:extLst>
          </p:cNvPr>
          <p:cNvGraphicFramePr>
            <a:graphicFrameLocks noGrp="1"/>
          </p:cNvGraphicFramePr>
          <p:nvPr>
            <p:ph idx="1"/>
            <p:extLst>
              <p:ext uri="{D42A27DB-BD31-4B8C-83A1-F6EECF244321}">
                <p14:modId xmlns:p14="http://schemas.microsoft.com/office/powerpoint/2010/main" val="40903214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83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DAF1A-21BF-13DA-BDD9-E4CF7D4CCBBE}"/>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Thank you and Q &amp; A</a:t>
            </a:r>
          </a:p>
        </p:txBody>
      </p:sp>
    </p:spTree>
    <p:extLst>
      <p:ext uri="{BB962C8B-B14F-4D97-AF65-F5344CB8AC3E}">
        <p14:creationId xmlns:p14="http://schemas.microsoft.com/office/powerpoint/2010/main" val="3825944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1019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Arial</vt:lpstr>
      <vt:lpstr>Calibri</vt:lpstr>
      <vt:lpstr>Calibri Light</vt:lpstr>
      <vt:lpstr>Open Sans</vt:lpstr>
      <vt:lpstr>Office Theme</vt:lpstr>
      <vt:lpstr>Personalized Stress Detection System</vt:lpstr>
      <vt:lpstr>What had been done in the ML lifecycle of this project</vt:lpstr>
      <vt:lpstr>Background &amp; Data Understanding</vt:lpstr>
      <vt:lpstr>Data Preparation</vt:lpstr>
      <vt:lpstr>Data Visualization</vt:lpstr>
      <vt:lpstr>Algorithms Selected</vt:lpstr>
      <vt:lpstr>Model Evaluation</vt:lpstr>
      <vt:lpstr>Conclusion</vt:lpstr>
      <vt:lpstr>Thank you and Q &amp; A</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Stress Detection System</dc:title>
  <dc:creator>Seelamneni, Vasu</dc:creator>
  <cp:lastModifiedBy>Seelamneni, Vasu</cp:lastModifiedBy>
  <cp:revision>1</cp:revision>
  <dcterms:created xsi:type="dcterms:W3CDTF">2024-05-07T10:06:27Z</dcterms:created>
  <dcterms:modified xsi:type="dcterms:W3CDTF">2024-05-07T11:34:54Z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2024-05-07T10:06:34Z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42885a62-2f48-44be-a861-5da3454ce2a5</vt:lpwstr>
  </property>
  <property fmtid="{D5CDD505-2E9C-101B-9397-08002B2CF9AE}" pid="8" name="MSIP_Label_dad3be33-4108-4738-9e07-d8656a181486_ContentBits">
    <vt:lpwstr>0</vt:lpwstr>
  </property>
</Properties>
</file>