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8"/>
  </p:notesMasterIdLst>
  <p:sldIdLst>
    <p:sldId id="256" r:id="rId3"/>
    <p:sldId id="306" r:id="rId4"/>
    <p:sldId id="308" r:id="rId5"/>
    <p:sldId id="280" r:id="rId6"/>
    <p:sldId id="290" r:id="rId7"/>
    <p:sldId id="307" r:id="rId8"/>
    <p:sldId id="295" r:id="rId9"/>
    <p:sldId id="310" r:id="rId10"/>
    <p:sldId id="291" r:id="rId11"/>
    <p:sldId id="293" r:id="rId12"/>
    <p:sldId id="305" r:id="rId13"/>
    <p:sldId id="292" r:id="rId14"/>
    <p:sldId id="281" r:id="rId15"/>
    <p:sldId id="294" r:id="rId16"/>
    <p:sldId id="296" r:id="rId17"/>
    <p:sldId id="309" r:id="rId18"/>
    <p:sldId id="297" r:id="rId19"/>
    <p:sldId id="282" r:id="rId20"/>
    <p:sldId id="303" r:id="rId21"/>
    <p:sldId id="304" r:id="rId22"/>
    <p:sldId id="298" r:id="rId23"/>
    <p:sldId id="300" r:id="rId24"/>
    <p:sldId id="311" r:id="rId25"/>
    <p:sldId id="289"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306"/>
            <p14:sldId id="308"/>
            <p14:sldId id="280"/>
            <p14:sldId id="290"/>
            <p14:sldId id="307"/>
            <p14:sldId id="295"/>
            <p14:sldId id="310"/>
            <p14:sldId id="291"/>
            <p14:sldId id="293"/>
            <p14:sldId id="305"/>
            <p14:sldId id="292"/>
            <p14:sldId id="281"/>
            <p14:sldId id="294"/>
            <p14:sldId id="296"/>
            <p14:sldId id="309"/>
            <p14:sldId id="297"/>
            <p14:sldId id="282"/>
            <p14:sldId id="303"/>
            <p14:sldId id="304"/>
            <p14:sldId id="298"/>
            <p14:sldId id="300"/>
            <p14:sldId id="311"/>
            <p14:sldId id="289"/>
            <p14:sldId id="2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83309" autoAdjust="0"/>
  </p:normalViewPr>
  <p:slideViewPr>
    <p:cSldViewPr snapToGrid="0">
      <p:cViewPr varScale="1">
        <p:scale>
          <a:sx n="77" d="100"/>
          <a:sy n="77" d="100"/>
        </p:scale>
        <p:origin x="90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a:t>
            </a:r>
            <a:r>
              <a:rPr lang="en-US" baseline="0" dirty="0" smtClean="0"/>
              <a:t> do not have constructors but they do have constructor functions , these constructors are nothing but a normal function but when they are invoked with a new keyword they become special ,</a:t>
            </a:r>
          </a:p>
          <a:p>
            <a:r>
              <a:rPr lang="en-US" baseline="0" dirty="0" smtClean="0"/>
              <a:t>So basically the new keyword makes them special.</a:t>
            </a:r>
          </a:p>
          <a:p>
            <a:r>
              <a:rPr lang="en-US" baseline="0" dirty="0" smtClean="0"/>
              <a:t>Read role  of new</a:t>
            </a:r>
            <a:br>
              <a:rPr lang="en-US" baseline="0" dirty="0" smtClean="0"/>
            </a:br>
            <a:r>
              <a:rPr lang="en-US" baseline="0" dirty="0" smtClean="0"/>
              <a:t>----please refer samples---------</a:t>
            </a:r>
          </a:p>
          <a:p>
            <a:r>
              <a:rPr lang="en-US" baseline="0" dirty="0" smtClean="0"/>
              <a:t>Keyword this is nothing but it points to the current context</a:t>
            </a:r>
          </a:p>
          <a:p>
            <a:r>
              <a:rPr lang="en-US" sz="1200" b="0" i="0" kern="1200" dirty="0" smtClean="0">
                <a:solidFill>
                  <a:schemeClr val="tx1"/>
                </a:solidFill>
                <a:effectLst/>
                <a:latin typeface="+mn-lt"/>
                <a:ea typeface="+mn-ea"/>
                <a:cs typeface="+mn-cs"/>
              </a:rPr>
              <a:t>we use </a:t>
            </a:r>
            <a:r>
              <a:rPr lang="en-US" sz="1200" b="0" i="1" kern="1200" dirty="0"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similar to the way we use pronouns in natural languages like English and French. We write, “John is running fast because </a:t>
            </a:r>
            <a:r>
              <a:rPr lang="en-US" sz="1200" b="0" i="1" kern="1200" dirty="0" smtClean="0">
                <a:solidFill>
                  <a:schemeClr val="tx1"/>
                </a:solidFill>
                <a:effectLst/>
                <a:latin typeface="+mn-lt"/>
                <a:ea typeface="+mn-ea"/>
                <a:cs typeface="+mn-cs"/>
              </a:rPr>
              <a:t>he</a:t>
            </a:r>
            <a:r>
              <a:rPr lang="en-US" sz="1200" b="0" i="0" kern="1200" dirty="0" smtClean="0">
                <a:solidFill>
                  <a:schemeClr val="tx1"/>
                </a:solidFill>
                <a:effectLst/>
                <a:latin typeface="+mn-lt"/>
                <a:ea typeface="+mn-ea"/>
                <a:cs typeface="+mn-cs"/>
              </a:rPr>
              <a:t> is trying to catch the train.” Note the use of the pronoun “he.” We could have written this: “John is running fast because John is trying to catch the train.</a:t>
            </a:r>
          </a:p>
          <a:p>
            <a:r>
              <a:rPr lang="en-US" sz="1200" b="0" i="0" kern="1200" dirty="0" smtClean="0">
                <a:solidFill>
                  <a:schemeClr val="tx1"/>
                </a:solidFill>
                <a:effectLst/>
                <a:latin typeface="+mn-lt"/>
                <a:ea typeface="+mn-ea"/>
                <a:cs typeface="+mn-cs"/>
              </a:rPr>
              <a:t>SHOW EXAMPLE</a:t>
            </a:r>
            <a:r>
              <a:rPr lang="en-US" sz="1200" b="0" i="0" kern="1200" baseline="0" dirty="0" smtClean="0">
                <a:solidFill>
                  <a:schemeClr val="tx1"/>
                </a:solidFill>
                <a:effectLst/>
                <a:latin typeface="+mn-lt"/>
                <a:ea typeface="+mn-ea"/>
                <a:cs typeface="+mn-cs"/>
              </a:rPr>
              <a:t> user </a:t>
            </a:r>
            <a:r>
              <a:rPr lang="en-US" sz="1200" b="0" i="0" kern="1200" baseline="0" dirty="0" err="1" smtClean="0">
                <a:solidFill>
                  <a:schemeClr val="tx1"/>
                </a:solidFill>
                <a:effectLst/>
                <a:latin typeface="+mn-lt"/>
                <a:ea typeface="+mn-ea"/>
                <a:cs typeface="+mn-cs"/>
              </a:rPr>
              <a:t>udefined</a:t>
            </a:r>
            <a:r>
              <a:rPr lang="en-US" sz="1200" b="0" i="0" kern="1200" baseline="0" dirty="0" smtClean="0">
                <a:solidFill>
                  <a:schemeClr val="tx1"/>
                </a:solidFill>
                <a:effectLst/>
                <a:latin typeface="+mn-lt"/>
                <a:ea typeface="+mn-ea"/>
                <a:cs typeface="+mn-cs"/>
              </a:rPr>
              <a:t> constructors</a:t>
            </a:r>
          </a:p>
          <a:p>
            <a:r>
              <a:rPr lang="en-US" sz="1200" b="0" i="0" kern="1200" baseline="0" dirty="0" smtClean="0">
                <a:solidFill>
                  <a:schemeClr val="tx1"/>
                </a:solidFill>
                <a:effectLst/>
                <a:latin typeface="+mn-lt"/>
                <a:ea typeface="+mn-ea"/>
                <a:cs typeface="+mn-cs"/>
              </a:rPr>
              <a:t>Constructor property on an instance gives you the name of its parent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///can refer this example in code</a:t>
            </a:r>
          </a:p>
          <a:p>
            <a:r>
              <a:rPr lang="en-US" sz="1200" b="0" i="0" kern="1200" dirty="0" smtClean="0">
                <a:solidFill>
                  <a:schemeClr val="tx1"/>
                </a:solidFill>
                <a:effectLst/>
                <a:latin typeface="+mn-lt"/>
                <a:ea typeface="+mn-ea"/>
                <a:cs typeface="+mn-cs"/>
              </a:rPr>
              <a:t>[when we use </a:t>
            </a:r>
            <a:r>
              <a:rPr lang="en-US" sz="1200" b="0" i="1" kern="1200" dirty="0"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in a global function, it refers to (and has the value of) the global </a:t>
            </a:r>
            <a:r>
              <a:rPr lang="en-US" sz="1200" b="0" i="1" kern="1200" dirty="0" smtClean="0">
                <a:solidFill>
                  <a:schemeClr val="tx1"/>
                </a:solidFill>
                <a:effectLst/>
                <a:latin typeface="+mn-lt"/>
                <a:ea typeface="+mn-ea"/>
                <a:cs typeface="+mn-cs"/>
              </a:rPr>
              <a:t>window</a:t>
            </a:r>
            <a:r>
              <a:rPr lang="en-US" sz="1200" b="0" i="0" kern="1200" dirty="0" smtClean="0">
                <a:solidFill>
                  <a:schemeClr val="tx1"/>
                </a:solidFill>
                <a:effectLst/>
                <a:latin typeface="+mn-lt"/>
                <a:ea typeface="+mn-ea"/>
                <a:cs typeface="+mn-cs"/>
              </a:rPr>
              <a:t> object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Fix </a:t>
            </a:r>
            <a:r>
              <a:rPr lang="en-US" sz="1200" b="0" i="1" kern="1200" dirty="0"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when used in a method passed as a callback $ ("button").click (</a:t>
            </a:r>
            <a:r>
              <a:rPr lang="en-US" sz="1200" b="0" i="0" kern="1200" dirty="0" err="1" smtClean="0">
                <a:solidFill>
                  <a:schemeClr val="tx1"/>
                </a:solidFill>
                <a:effectLst/>
                <a:latin typeface="+mn-lt"/>
                <a:ea typeface="+mn-ea"/>
                <a:cs typeface="+mn-cs"/>
              </a:rPr>
              <a:t>user.clickHandler</a:t>
            </a:r>
            <a:r>
              <a:rPr lang="en-US" sz="1200" b="0" i="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dirty="0" smtClean="0">
                <a:effectLst/>
              </a:rPr>
              <a:t>(</a:t>
            </a:r>
            <a:r>
              <a:rPr lang="en-US" sz="1200" kern="1200" dirty="0" smtClean="0">
                <a:solidFill>
                  <a:schemeClr val="tx1"/>
                </a:solidFill>
                <a:effectLst/>
                <a:latin typeface="+mn-lt"/>
                <a:ea typeface="+mn-ea"/>
                <a:cs typeface="+mn-cs"/>
              </a:rPr>
              <a:t>"button"</a:t>
            </a:r>
            <a:r>
              <a:rPr lang="en-US" dirty="0" smtClean="0">
                <a:effectLst/>
              </a:rPr>
              <a:t>).click (</a:t>
            </a:r>
            <a:r>
              <a:rPr lang="en-US" dirty="0" err="1" smtClean="0">
                <a:effectLst/>
              </a:rPr>
              <a:t>user.clickHandler.bind</a:t>
            </a:r>
            <a:r>
              <a:rPr lang="en-US" dirty="0" smtClean="0">
                <a:effectLst/>
              </a:rPr>
              <a:t> (user)); </a:t>
            </a:r>
            <a:r>
              <a:rPr lang="en-US" sz="1200" kern="1200" dirty="0" smtClean="0">
                <a:solidFill>
                  <a:schemeClr val="tx1"/>
                </a:solidFill>
                <a:effectLst/>
                <a:latin typeface="+mn-lt"/>
                <a:ea typeface="+mn-ea"/>
                <a:cs typeface="+mn-cs"/>
              </a:rPr>
              <a:t>// P. Mickelson 43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inside the anonymous function cannot access the outer function’s </a:t>
            </a:r>
            <a:r>
              <a:rPr lang="en-US" sz="1200" b="0" i="1" kern="1200" dirty="0"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so it is bound to the global window object, when </a:t>
            </a:r>
            <a:r>
              <a:rPr lang="en-US" sz="1200" b="0" i="1" kern="1200" dirty="0" smtClean="0">
                <a:solidFill>
                  <a:schemeClr val="tx1"/>
                </a:solidFill>
                <a:effectLst/>
                <a:latin typeface="+mn-lt"/>
                <a:ea typeface="+mn-ea"/>
                <a:cs typeface="+mn-cs"/>
              </a:rPr>
              <a:t>strict</a:t>
            </a:r>
            <a:r>
              <a:rPr lang="en-US" sz="1200" b="0" i="0" kern="1200" dirty="0" smtClean="0">
                <a:solidFill>
                  <a:schemeClr val="tx1"/>
                </a:solidFill>
                <a:effectLst/>
                <a:latin typeface="+mn-lt"/>
                <a:ea typeface="+mn-ea"/>
                <a:cs typeface="+mn-cs"/>
              </a:rPr>
              <a:t> mode is not being used.</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http://javascriptissexy.com/understand-javascripts-this-with-clarity-and-master-it]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939709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a:t>
            </a:r>
            <a:r>
              <a:rPr lang="en-US" baseline="0" dirty="0" smtClean="0"/>
              <a:t> also provides some built in constructor functions which I like to call as god objects which make are used to construct most of the JavaScript. They actually help </a:t>
            </a:r>
            <a:r>
              <a:rPr lang="en-US" baseline="0" dirty="0" err="1" smtClean="0"/>
              <a:t>js</a:t>
            </a:r>
            <a:r>
              <a:rPr lang="en-US" baseline="0" dirty="0" smtClean="0"/>
              <a:t> to implement datatypes .</a:t>
            </a:r>
          </a:p>
          <a:p>
            <a:r>
              <a:rPr lang="en-US" baseline="0" dirty="0" smtClean="0"/>
              <a:t>Show example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1277266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a:t>
            </a:r>
            <a:r>
              <a:rPr lang="en-US" dirty="0" smtClean="0"/>
              <a:t> data types can be broadly</a:t>
            </a:r>
            <a:r>
              <a:rPr lang="en-US" baseline="0" dirty="0" smtClean="0"/>
              <a:t> classified into two categories primitive and complex types .Then show on console</a:t>
            </a:r>
            <a:br>
              <a:rPr lang="en-US" baseline="0" dirty="0" smtClean="0"/>
            </a:br>
            <a:r>
              <a:rPr lang="en-US" baseline="0" dirty="0" smtClean="0"/>
              <a:t/>
            </a:r>
            <a:br>
              <a:rPr lang="en-US" baseline="0" dirty="0" smtClean="0"/>
            </a:br>
            <a:r>
              <a:rPr lang="en-US" baseline="0" dirty="0" smtClean="0"/>
              <a:t>create no. by all three methods ; see constructors; print them ; see there types using </a:t>
            </a:r>
            <a:r>
              <a:rPr lang="en-US" baseline="0" dirty="0" err="1" smtClean="0"/>
              <a:t>typeof</a:t>
            </a:r>
            <a:r>
              <a:rPr lang="en-US" baseline="0" dirty="0" smtClean="0"/>
              <a:t> operator</a:t>
            </a:r>
          </a:p>
          <a:p>
            <a:endParaRPr lang="en-US" baseline="0" dirty="0" smtClean="0"/>
          </a:p>
          <a:p>
            <a:r>
              <a:rPr lang="en-US" baseline="0" dirty="0" smtClean="0"/>
              <a:t>Complex type have Dynamic typing because of object constructor and no dynamic typing on primitive types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8235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Visit</a:t>
            </a:r>
            <a:r>
              <a:rPr lang="en-US" sz="1200" baseline="0" dirty="0" smtClean="0"/>
              <a:t> the link mentioned in GIT example in prototype folder to understand inheritance properly.</a:t>
            </a:r>
            <a:endParaRPr lang="en-US" sz="1200" dirty="0" smtClean="0"/>
          </a:p>
          <a:p>
            <a:endParaRPr lang="en-US" sz="1200" dirty="0" smtClean="0"/>
          </a:p>
          <a:p>
            <a:r>
              <a:rPr lang="en-US" sz="1200" dirty="0" smtClean="0"/>
              <a:t>Also visit this link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Inhertitance</a:t>
            </a:r>
            <a:r>
              <a:rPr lang="en-US" sz="1200" kern="1200" dirty="0" smtClean="0">
                <a:solidFill>
                  <a:schemeClr val="tx1"/>
                </a:solidFill>
                <a:latin typeface="+mn-lt"/>
                <a:ea typeface="+mn-ea"/>
                <a:cs typeface="+mn-cs"/>
              </a:rPr>
              <a:t> explained https://skimmable-videos.herokuapp.com/show/558f4dc9c240320300d8ef34 /////////</a:t>
            </a:r>
            <a:endParaRPr lang="en-US" sz="1200" dirty="0" smtClean="0"/>
          </a:p>
          <a:p>
            <a:endParaRPr lang="en-US" sz="1200" dirty="0" smtClean="0"/>
          </a:p>
          <a:p>
            <a:r>
              <a:rPr lang="en-US" sz="1200" dirty="0" smtClean="0"/>
              <a:t>-attach properties and methods on this prototype property when you want to implement inheritance.</a:t>
            </a:r>
            <a:endParaRPr lang="en-US" dirty="0" smtClean="0"/>
          </a:p>
          <a:p>
            <a:r>
              <a:rPr lang="en-US" dirty="0" smtClean="0"/>
              <a:t>- </a:t>
            </a:r>
            <a:r>
              <a:rPr lang="en-US" sz="1200" b="0" i="0" kern="1200" dirty="0" smtClean="0">
                <a:solidFill>
                  <a:schemeClr val="tx1"/>
                </a:solidFill>
                <a:effectLst/>
                <a:latin typeface="+mn-lt"/>
                <a:ea typeface="+mn-ea"/>
                <a:cs typeface="+mn-cs"/>
              </a:rPr>
              <a:t>Safari and Chrome have a __proto__ “pseudo” property (an alternative syntax) that allows you to access an object’s prototype property. You will likely never use this __proto__ pseudo property, but you should know that it exists and it is simply a way to access an object’s prototype property in some browsers.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If an object is created with an object literal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newObj</a:t>
            </a:r>
            <a:r>
              <a:rPr lang="en-US" sz="1200" b="0" i="0" kern="1200" dirty="0" smtClean="0">
                <a:solidFill>
                  <a:schemeClr val="tx1"/>
                </a:solidFill>
                <a:effectLst/>
                <a:latin typeface="+mn-lt"/>
                <a:ea typeface="+mn-ea"/>
                <a:cs typeface="+mn-cs"/>
              </a:rPr>
              <a:t> = {}), it inherits properties from </a:t>
            </a:r>
            <a:r>
              <a:rPr lang="en-US" sz="1200" b="0" i="0" kern="1200" dirty="0" err="1" smtClean="0">
                <a:solidFill>
                  <a:schemeClr val="tx1"/>
                </a:solidFill>
                <a:effectLst/>
                <a:latin typeface="+mn-lt"/>
                <a:ea typeface="+mn-ea"/>
                <a:cs typeface="+mn-cs"/>
              </a:rPr>
              <a:t>Object.prototype</a:t>
            </a:r>
            <a:r>
              <a:rPr lang="en-US" sz="1200" b="0" i="0" kern="1200" dirty="0" smtClean="0">
                <a:solidFill>
                  <a:schemeClr val="tx1"/>
                </a:solidFill>
                <a:effectLst/>
                <a:latin typeface="+mn-lt"/>
                <a:ea typeface="+mn-ea"/>
                <a:cs typeface="+mn-cs"/>
              </a:rPr>
              <a:t> and we say its prototype object (or prototype attribute) is </a:t>
            </a:r>
            <a:r>
              <a:rPr lang="en-US" sz="1200" b="0" i="0" kern="1200" dirty="0" err="1" smtClean="0">
                <a:solidFill>
                  <a:schemeClr val="tx1"/>
                </a:solidFill>
                <a:effectLst/>
                <a:latin typeface="+mn-lt"/>
                <a:ea typeface="+mn-ea"/>
                <a:cs typeface="+mn-cs"/>
              </a:rPr>
              <a:t>Object.prototype</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If an object is created from a constructor function such as new Object (), new Fruit () or new Array () or new Anything (), it inherits from that constructor (Object (), Fruit (), Array (), or Anything ()).</a:t>
            </a:r>
          </a:p>
          <a:p>
            <a:r>
              <a:rPr lang="en-US" sz="1200" b="0" i="0" kern="1200" dirty="0" smtClean="0">
                <a:solidFill>
                  <a:schemeClr val="tx1"/>
                </a:solidFill>
                <a:effectLst/>
                <a:latin typeface="+mn-lt"/>
                <a:ea typeface="+mn-ea"/>
                <a:cs typeface="+mn-cs"/>
              </a:rPr>
              <a:t> -- if you want to access a property of an object, the search for the property begins directly on the object. If the JS runtime can’t find the property there, it then looks for the property on the object’s prototype—the object it inherited its properties from.</a:t>
            </a:r>
            <a:r>
              <a:rPr lang="en-US" dirty="0" smtClean="0"/>
              <a:t/>
            </a:r>
            <a:br>
              <a:rPr lang="en-US" dirty="0" smtClean="0"/>
            </a:br>
            <a:r>
              <a:rPr lang="en-US" sz="1200" b="0" i="0" kern="1200" dirty="0" smtClean="0">
                <a:solidFill>
                  <a:schemeClr val="tx1"/>
                </a:solidFill>
                <a:effectLst/>
                <a:latin typeface="+mn-lt"/>
                <a:ea typeface="+mn-ea"/>
                <a:cs typeface="+mn-cs"/>
              </a:rPr>
              <a:t>If the property is not found on the object’s prototype, the search for the property then moves to prototype of the object’s prototype (the father of the object’s father—the grandfather). And this continues until there is no more prototype (no more great-grand father; no more lineage to follow). This in essence is the prototype chain:</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3455220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example object</a:t>
            </a:r>
            <a:br>
              <a:rPr lang="en-US" dirty="0" smtClean="0"/>
            </a:br>
            <a:r>
              <a:rPr lang="en-US" dirty="0" smtClean="0"/>
              <a:t>JavaScript</a:t>
            </a:r>
            <a:r>
              <a:rPr lang="en-US" baseline="0" dirty="0" smtClean="0"/>
              <a:t> is not a strongly typed language but it still has some types as we already discussed and it gets very difficult at times to identify the type of data you are dealing </a:t>
            </a:r>
            <a:r>
              <a:rPr lang="en-US" baseline="0" dirty="0" err="1" smtClean="0"/>
              <a:t>with.The</a:t>
            </a:r>
            <a:r>
              <a:rPr lang="en-US" baseline="0" dirty="0" smtClean="0"/>
              <a:t> operator </a:t>
            </a:r>
            <a:r>
              <a:rPr lang="en-US" baseline="0" dirty="0" err="1" smtClean="0"/>
              <a:t>typeof</a:t>
            </a:r>
            <a:r>
              <a:rPr lang="en-US" baseline="0" dirty="0" smtClean="0"/>
              <a:t> comes to the rescue here.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690099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Best</a:t>
            </a:r>
            <a:r>
              <a:rPr lang="en-US" baseline="0" dirty="0" smtClean="0"/>
              <a:t> way is to check through console using if</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1428069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Best</a:t>
            </a:r>
            <a:r>
              <a:rPr lang="en-US" baseline="0" dirty="0" smtClean="0"/>
              <a:t> way is to check through console using if(</a:t>
            </a:r>
            <a:r>
              <a:rPr lang="en-US" baseline="0" dirty="0" err="1" smtClean="0"/>
              <a:t>val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5978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guard and  default in console using </a:t>
            </a:r>
            <a:r>
              <a:rPr lang="en-US" baseline="0" dirty="0" err="1" smtClean="0"/>
              <a:t>falsy</a:t>
            </a:r>
            <a:r>
              <a:rPr lang="en-US" baseline="0" dirty="0" smtClean="0"/>
              <a:t> values</a:t>
            </a:r>
          </a:p>
          <a:p>
            <a:r>
              <a:rPr lang="en-US" dirty="0" err="1" smtClean="0"/>
              <a:t>var</a:t>
            </a:r>
            <a:r>
              <a:rPr lang="en-US" dirty="0" smtClean="0"/>
              <a:t> a = "" || "</a:t>
            </a:r>
            <a:r>
              <a:rPr lang="en-US" dirty="0" err="1" smtClean="0"/>
              <a:t>vasu</a:t>
            </a:r>
            <a:r>
              <a:rPr lang="en-US" dirty="0" smtClean="0"/>
              <a:t>";</a:t>
            </a:r>
          </a:p>
          <a:p>
            <a:endParaRPr lang="en-US" dirty="0" smtClean="0"/>
          </a:p>
          <a:p>
            <a:r>
              <a:rPr lang="en-US" dirty="0" smtClean="0"/>
              <a:t>//I have showed a used case</a:t>
            </a:r>
            <a:r>
              <a:rPr lang="en-US" baseline="0" dirty="0" smtClean="0"/>
              <a:t> in examples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1388343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Functions are very powerful in java</a:t>
            </a:r>
            <a:r>
              <a:rPr lang="en-IN" baseline="0" dirty="0" smtClean="0"/>
              <a:t> script they are first class citizens and highly privileged.</a:t>
            </a:r>
            <a:endParaRPr lang="en-IN"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649489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308923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what I initially thought about front end development coming from a </a:t>
            </a:r>
            <a:r>
              <a:rPr lang="en-US" baseline="0" dirty="0" err="1" smtClean="0"/>
              <a:t>.Net</a:t>
            </a:r>
            <a:r>
              <a:rPr lang="en-US" baseline="0" dirty="0" smtClean="0"/>
              <a:t> background and working in a strongly typed language like </a:t>
            </a:r>
            <a:r>
              <a:rPr lang="en-US" baseline="0" dirty="0" err="1" smtClean="0"/>
              <a:t>c#</a:t>
            </a:r>
            <a:r>
              <a:rPr lang="en-US" baseline="0" dirty="0" smtClean="0"/>
              <a:t> JavaScript was a nightmare for me, because  every time I had to work in </a:t>
            </a:r>
            <a:r>
              <a:rPr lang="en-US" baseline="0" dirty="0" err="1" smtClean="0"/>
              <a:t>JavaSript</a:t>
            </a:r>
            <a:r>
              <a:rPr lang="en-US" baseline="0" dirty="0" smtClean="0"/>
              <a:t> some or the other thing used to surprise me. Like ”1”+ 2 + 3 = “33” but 1+ 2+ “3” =33 and function a(){alert()} </a:t>
            </a:r>
            <a:r>
              <a:rPr lang="en-US" baseline="0" dirty="0" err="1" smtClean="0"/>
              <a:t>a.age</a:t>
            </a:r>
            <a:r>
              <a:rPr lang="en-US" baseline="0" dirty="0" smtClean="0"/>
              <a:t> =23; both works , I mean functions are functions and they have to behave like functions aren’t they. </a:t>
            </a:r>
            <a:r>
              <a:rPr lang="en-US" baseline="0" dirty="0" err="1" smtClean="0"/>
              <a:t>Js</a:t>
            </a:r>
            <a:r>
              <a:rPr lang="en-US" baseline="0" dirty="0" smtClean="0"/>
              <a:t> is such a non standardized language .</a:t>
            </a:r>
            <a:br>
              <a:rPr lang="en-US" baseline="0" dirty="0" smtClean="0"/>
            </a:br>
            <a:r>
              <a:rPr lang="en-US" baseline="0" dirty="0" err="1" smtClean="0"/>
              <a:t>var</a:t>
            </a:r>
            <a:r>
              <a:rPr lang="en-US" baseline="0" dirty="0" smtClean="0"/>
              <a:t> a =12; a =“</a:t>
            </a:r>
            <a:r>
              <a:rPr lang="en-US" baseline="0" dirty="0" err="1" smtClean="0"/>
              <a:t>vasu</a:t>
            </a:r>
            <a:r>
              <a:rPr lang="en-US" baseline="0" dirty="0" smtClean="0"/>
              <a:t>” even this Is valid.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4088964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Refer example</a:t>
            </a:r>
            <a:endParaRPr lang="en-IN"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600577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Refer example</a:t>
            </a:r>
            <a:endParaRPr lang="en-IN"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1680305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Refer example.</a:t>
            </a:r>
            <a:br>
              <a:rPr lang="en-IN" dirty="0" smtClean="0"/>
            </a:br>
            <a:r>
              <a:rPr lang="en-IN" dirty="0" smtClean="0"/>
              <a:t>Can cause</a:t>
            </a:r>
            <a:r>
              <a:rPr lang="en-IN" baseline="0" dirty="0" smtClean="0"/>
              <a:t> memory leaks if inner function that hold reference to outer scope do not release </a:t>
            </a:r>
            <a:r>
              <a:rPr lang="en-IN" baseline="0" smtClean="0"/>
              <a:t>that variable , Closures </a:t>
            </a:r>
            <a:r>
              <a:rPr lang="en-IN" baseline="0" dirty="0" smtClean="0"/>
              <a:t>are </a:t>
            </a:r>
            <a:r>
              <a:rPr lang="en-IN" baseline="0" smtClean="0"/>
              <a:t>very power full </a:t>
            </a:r>
            <a:r>
              <a:rPr lang="en-IN" baseline="0" dirty="0" smtClean="0"/>
              <a:t>but you need to use them efficiently because </a:t>
            </a:r>
            <a:r>
              <a:rPr lang="en-IN" baseline="0" dirty="0" err="1" smtClean="0"/>
              <a:t>pto</a:t>
            </a:r>
            <a:endParaRPr lang="en-IN"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1000355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429043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this is how </a:t>
            </a:r>
            <a:r>
              <a:rPr lang="en-US" i="1" baseline="0" dirty="0" smtClean="0"/>
              <a:t>I was after that .</a:t>
            </a:r>
            <a:r>
              <a:rPr lang="en-US" dirty="0" smtClean="0"/>
              <a:t>Well eventually what</a:t>
            </a:r>
            <a:r>
              <a:rPr lang="en-US" baseline="0" dirty="0" smtClean="0"/>
              <a:t> I realized was that it was not JavaScript’s fault it was actually my fault because I directly jumped into the language without understanding the basics and semantics of </a:t>
            </a:r>
            <a:r>
              <a:rPr lang="en-US" baseline="0" dirty="0" err="1" smtClean="0"/>
              <a:t>js</a:t>
            </a:r>
            <a:r>
              <a:rPr lang="en-US" baseline="0" dirty="0" smtClean="0"/>
              <a:t> . So understanding the basics or semantics of the language is must or even you will end up looking like him.</a:t>
            </a:r>
          </a:p>
          <a:p>
            <a:r>
              <a:rPr lang="en-US" dirty="0" smtClean="0"/>
              <a:t>J</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88922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Brendan</a:t>
            </a:r>
            <a:r>
              <a:rPr lang="en-US" baseline="0" dirty="0" smtClean="0"/>
              <a:t> </a:t>
            </a:r>
            <a:r>
              <a:rPr lang="en-US" baseline="0" dirty="0" err="1" smtClean="0"/>
              <a:t>Eich</a:t>
            </a:r>
            <a:r>
              <a:rPr lang="en-US" baseline="0" dirty="0" smtClean="0"/>
              <a:t> was the master mind behind </a:t>
            </a:r>
            <a:r>
              <a:rPr lang="en-US" baseline="0" dirty="0" err="1" smtClean="0"/>
              <a:t>js</a:t>
            </a:r>
            <a:r>
              <a:rPr lang="en-US" baseline="0" dirty="0" smtClean="0"/>
              <a:t> and you would be surprised to know that he actually created this language in 10 days. </a:t>
            </a:r>
          </a:p>
          <a:p>
            <a:r>
              <a:rPr lang="en-US" baseline="0" dirty="0" err="1" smtClean="0"/>
              <a:t>Js</a:t>
            </a:r>
            <a:r>
              <a:rPr lang="en-US" baseline="0" dirty="0" smtClean="0"/>
              <a:t> was created by him in 1995 at Netscape, currently Brendan  is working at Mozilla and he is also the co founder of Mozilla. </a:t>
            </a:r>
            <a:br>
              <a:rPr lang="en-US" baseline="0" dirty="0" smtClean="0"/>
            </a:br>
            <a:endParaRPr lang="en-US" baseline="0" dirty="0" smtClean="0"/>
          </a:p>
          <a:p>
            <a:r>
              <a:rPr lang="en-US" baseline="0" dirty="0" smtClean="0"/>
              <a:t>Well after creating </a:t>
            </a:r>
            <a:r>
              <a:rPr lang="en-US" baseline="0" dirty="0" err="1" smtClean="0"/>
              <a:t>Js</a:t>
            </a:r>
            <a:r>
              <a:rPr lang="en-US" baseline="0" dirty="0" smtClean="0"/>
              <a:t> it was handed to the </a:t>
            </a:r>
            <a:r>
              <a:rPr lang="en-US" baseline="0" dirty="0" err="1" smtClean="0"/>
              <a:t>Echma</a:t>
            </a:r>
            <a:r>
              <a:rPr lang="en-US" baseline="0" dirty="0" smtClean="0"/>
              <a:t> organization for standardization and I always that that </a:t>
            </a:r>
            <a:r>
              <a:rPr lang="en-US" baseline="0" dirty="0" err="1" smtClean="0"/>
              <a:t>js</a:t>
            </a:r>
            <a:r>
              <a:rPr lang="en-US" baseline="0" dirty="0" smtClean="0"/>
              <a:t> has no standards., </a:t>
            </a:r>
          </a:p>
          <a:p>
            <a:r>
              <a:rPr lang="en-US" baseline="0" dirty="0" smtClean="0"/>
              <a:t>after that it was named as ECHMA script so basically the original name of </a:t>
            </a:r>
            <a:r>
              <a:rPr lang="en-US" baseline="0" dirty="0" err="1" smtClean="0"/>
              <a:t>js</a:t>
            </a:r>
            <a:r>
              <a:rPr lang="en-US" baseline="0" dirty="0" smtClean="0"/>
              <a:t> was ECHMA but it is well known as JavaScript and</a:t>
            </a:r>
          </a:p>
          <a:p>
            <a:r>
              <a:rPr lang="en-US" baseline="0" dirty="0" smtClean="0"/>
              <a:t> the reason being first the author thought the name ECHA sounds like a skin disease and </a:t>
            </a:r>
          </a:p>
          <a:p>
            <a:r>
              <a:rPr lang="en-US" baseline="0" dirty="0" smtClean="0"/>
              <a:t>second when he created the language he was actually briefed to create a language similar to JAVA but would run on the client .</a:t>
            </a:r>
          </a:p>
          <a:p>
            <a:r>
              <a:rPr lang="en-US" baseline="0" dirty="0" err="1" smtClean="0"/>
              <a:t>Js</a:t>
            </a:r>
            <a:r>
              <a:rPr lang="en-US" baseline="0" dirty="0" smtClean="0"/>
              <a:t> is not only for web based it is also used in pdf and </a:t>
            </a:r>
            <a:r>
              <a:rPr lang="en-US" baseline="0" dirty="0" err="1" smtClean="0"/>
              <a:t>vm’s</a:t>
            </a:r>
            <a:r>
              <a:rPr lang="en-US" baseline="0" dirty="0" smtClean="0"/>
              <a:t> as well</a:t>
            </a:r>
            <a:br>
              <a:rPr lang="en-US" baseline="0" dirty="0" smtClean="0"/>
            </a:br>
            <a:r>
              <a:rPr lang="en-US" baseline="0" dirty="0" smtClean="0"/>
              <a:t>JavaScript is not only for web </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1879383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Trust</a:t>
            </a:r>
            <a:r>
              <a:rPr lang="en-US" sz="1200" baseline="0" dirty="0" smtClean="0"/>
              <a:t> me I have heard people saying this </a:t>
            </a:r>
            <a:r>
              <a:rPr lang="en-US" sz="1200" baseline="0" dirty="0" err="1" smtClean="0"/>
              <a:t>yaar</a:t>
            </a:r>
            <a:r>
              <a:rPr lang="en-US" sz="1200" baseline="0" dirty="0" smtClean="0"/>
              <a:t> java to </a:t>
            </a:r>
            <a:r>
              <a:rPr lang="en-US" sz="1200" baseline="0" dirty="0" err="1" smtClean="0"/>
              <a:t>ati</a:t>
            </a:r>
            <a:r>
              <a:rPr lang="en-US" sz="1200" baseline="0" dirty="0" smtClean="0"/>
              <a:t> </a:t>
            </a:r>
            <a:r>
              <a:rPr lang="en-US" sz="1200" baseline="0" dirty="0" err="1" smtClean="0"/>
              <a:t>hai</a:t>
            </a:r>
            <a:r>
              <a:rPr lang="en-US" sz="1200" baseline="0" dirty="0" smtClean="0"/>
              <a:t> </a:t>
            </a:r>
            <a:r>
              <a:rPr lang="en-US" sz="1200" baseline="0" dirty="0" err="1" smtClean="0"/>
              <a:t>js</a:t>
            </a:r>
            <a:r>
              <a:rPr lang="en-US" sz="1200" baseline="0" dirty="0" smtClean="0"/>
              <a:t> </a:t>
            </a:r>
            <a:r>
              <a:rPr lang="en-US" sz="1200" baseline="0" dirty="0" err="1" smtClean="0"/>
              <a:t>bhi</a:t>
            </a:r>
            <a:r>
              <a:rPr lang="en-US" sz="1200" baseline="0" dirty="0" smtClean="0"/>
              <a:t> ho </a:t>
            </a:r>
            <a:r>
              <a:rPr lang="en-US" sz="1200" baseline="0" dirty="0" err="1" smtClean="0"/>
              <a:t>hee</a:t>
            </a:r>
            <a:r>
              <a:rPr lang="en-US" sz="1200" baseline="0" dirty="0" smtClean="0"/>
              <a:t> </a:t>
            </a:r>
            <a:r>
              <a:rPr lang="en-US" sz="1200" baseline="0" dirty="0" err="1" smtClean="0"/>
              <a:t>jayegi</a:t>
            </a:r>
            <a:endParaRPr lang="en-US" sz="1200" baseline="0" dirty="0" smtClean="0"/>
          </a:p>
          <a:p>
            <a:r>
              <a:rPr lang="en-US" sz="1200" baseline="0" dirty="0" smtClean="0"/>
              <a:t>Specially the testers </a:t>
            </a:r>
            <a:r>
              <a:rPr lang="en-US" sz="1200" baseline="0" dirty="0" err="1" smtClean="0"/>
              <a:t>ohh</a:t>
            </a:r>
            <a:r>
              <a:rPr lang="en-US" sz="1200" baseline="0" dirty="0" smtClean="0"/>
              <a:t> you are using  only </a:t>
            </a:r>
            <a:r>
              <a:rPr lang="en-US" sz="1200" baseline="0" dirty="0" err="1" smtClean="0"/>
              <a:t>js</a:t>
            </a:r>
            <a:r>
              <a:rPr lang="en-US" sz="1200" baseline="0" dirty="0" smtClean="0"/>
              <a:t> in your project but </a:t>
            </a:r>
            <a:r>
              <a:rPr lang="en-US" sz="1200" baseline="0" dirty="0" err="1" smtClean="0"/>
              <a:t>js</a:t>
            </a:r>
            <a:r>
              <a:rPr lang="en-US" sz="1200" baseline="0" dirty="0" smtClean="0"/>
              <a:t> is only for form validations</a:t>
            </a:r>
          </a:p>
          <a:p>
            <a:r>
              <a:rPr lang="en-US" sz="1200" baseline="0" dirty="0" smtClean="0"/>
              <a:t>Are JavaScript </a:t>
            </a:r>
            <a:r>
              <a:rPr lang="en-US" sz="1200" baseline="0" dirty="0" err="1" smtClean="0"/>
              <a:t>mein</a:t>
            </a:r>
            <a:r>
              <a:rPr lang="en-US" sz="1200" baseline="0" dirty="0" smtClean="0"/>
              <a:t> </a:t>
            </a:r>
            <a:r>
              <a:rPr lang="en-US" sz="1200" baseline="0" dirty="0" err="1" smtClean="0"/>
              <a:t>kuch</a:t>
            </a:r>
            <a:r>
              <a:rPr lang="en-US" sz="1200" baseline="0" dirty="0" smtClean="0"/>
              <a:t> </a:t>
            </a:r>
            <a:r>
              <a:rPr lang="en-US" sz="1200" baseline="0" dirty="0" err="1" smtClean="0"/>
              <a:t>nhi</a:t>
            </a:r>
            <a:r>
              <a:rPr lang="en-US" sz="1200" baseline="0" dirty="0" smtClean="0"/>
              <a:t> </a:t>
            </a:r>
            <a:r>
              <a:rPr lang="en-US" sz="1200" baseline="0" dirty="0" err="1" smtClean="0"/>
              <a:t>rakh</a:t>
            </a:r>
            <a:r>
              <a:rPr lang="en-US" sz="1200" baseline="0" dirty="0" smtClean="0"/>
              <a:t> learn JQuery everything is JQuery today, even in my firs company my mentor told me the same thing (</a:t>
            </a:r>
            <a:r>
              <a:rPr lang="en-US" sz="1200" baseline="0" dirty="0" err="1" smtClean="0"/>
              <a:t>img</a:t>
            </a:r>
            <a:r>
              <a:rPr lang="en-US" sz="1200" baseline="0" dirty="0" smtClean="0"/>
              <a:t> </a:t>
            </a:r>
            <a:r>
              <a:rPr lang="en-US" sz="1200" baseline="0" dirty="0" err="1" smtClean="0"/>
              <a:t>pto</a:t>
            </a:r>
            <a:r>
              <a:rPr lang="en-US" sz="1200" baseline="0" dirty="0" smtClean="0"/>
              <a:t>)</a:t>
            </a:r>
          </a:p>
          <a:p>
            <a:endParaRPr lang="en-US" sz="1200" dirty="0" smtClean="0"/>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2836056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Object based</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151402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book definition says anything that</a:t>
            </a:r>
            <a:r>
              <a:rPr lang="en-US" baseline="0" dirty="0" smtClean="0"/>
              <a:t> has attributes and behavior of its on own , what I understand is a</a:t>
            </a:r>
            <a:r>
              <a:rPr lang="en-US" dirty="0" smtClean="0"/>
              <a:t>n object</a:t>
            </a:r>
            <a:r>
              <a:rPr lang="en-US" baseline="0" dirty="0" smtClean="0"/>
              <a:t> is a kind of container and you can add properties and methods on them .</a:t>
            </a:r>
          </a:p>
          <a:p>
            <a:r>
              <a:rPr lang="en-US" baseline="0" dirty="0" smtClean="0"/>
              <a:t>Refer sample</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3985332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examples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788562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all classical</a:t>
            </a:r>
            <a:r>
              <a:rPr lang="en-US" baseline="0" dirty="0" smtClean="0"/>
              <a:t> languages constructor has one common use it is to create objects instances and return them, this is an example of a typical constructor in c#.</a:t>
            </a:r>
          </a:p>
          <a:p>
            <a:r>
              <a:rPr lang="en-US" baseline="0" dirty="0" smtClean="0"/>
              <a:t>But wait a minute do we have classes in </a:t>
            </a:r>
            <a:r>
              <a:rPr lang="en-US" baseline="0" dirty="0" err="1" smtClean="0"/>
              <a:t>js</a:t>
            </a:r>
            <a:r>
              <a:rPr lang="en-US" baseline="0" dirty="0" smtClean="0"/>
              <a:t> ??then how does this constructor come into the picture.</a:t>
            </a:r>
          </a:p>
          <a:p>
            <a:r>
              <a:rPr lang="en-US" baseline="0" dirty="0" smtClean="0"/>
              <a:t>Let’s see</a:t>
            </a:r>
            <a:endParaRPr lang="en-US" dirty="0" smtClean="0"/>
          </a:p>
          <a:p>
            <a:r>
              <a:rPr lang="en-US" dirty="0" smtClean="0"/>
              <a:t>Object returned from constructor is instance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651827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transition spd="med">
    <p:pull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transition spd="med">
    <p:pull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transition spd="med">
    <p:pull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transition spd="med">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transition spd="med">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transition spd="med">
    <p:pull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8/27/2015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transition spd="med">
    <p:pull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8/27/2015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transition spd="med">
    <p:pull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8/27/2015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transition spd="med">
    <p:pull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transition spd="med">
    <p:pull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transition spd="med">
    <p:pull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8/27/2015</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pull dir="u"/>
  </p:transition>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javascriptissexy.com/" TargetMode="External"/><Relationship Id="rId2" Type="http://schemas.openxmlformats.org/officeDocument/2006/relationships/hyperlink" Target="https://www.codeschool.com/" TargetMode="External"/><Relationship Id="rId1" Type="http://schemas.openxmlformats.org/officeDocument/2006/relationships/slideLayout" Target="../slideLayouts/slideLayout2.xml"/><Relationship Id="rId5" Type="http://schemas.openxmlformats.org/officeDocument/2006/relationships/hyperlink" Target="http://javascript.crockford.com/" TargetMode="External"/><Relationship Id="rId4" Type="http://schemas.openxmlformats.org/officeDocument/2006/relationships/hyperlink" Target="https://www.syncfusion.com/resources/techportal/ebooks/javascrip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cma_Internationa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Fundamental Basics</a:t>
            </a:r>
            <a:endParaRPr lang="en-US" dirty="0"/>
          </a:p>
        </p:txBody>
      </p:sp>
      <p:sp>
        <p:nvSpPr>
          <p:cNvPr id="3" name="Subtitle 2"/>
          <p:cNvSpPr>
            <a:spLocks noGrp="1"/>
          </p:cNvSpPr>
          <p:nvPr>
            <p:ph type="subTitle" idx="1"/>
          </p:nvPr>
        </p:nvSpPr>
        <p:spPr>
          <a:xfrm>
            <a:off x="838202" y="5110609"/>
            <a:ext cx="6705599" cy="1530927"/>
          </a:xfrm>
        </p:spPr>
        <p:txBody>
          <a:bodyPr>
            <a:normAutofit/>
          </a:bodyPr>
          <a:lstStyle/>
          <a:p>
            <a:r>
              <a:rPr lang="en-US" b="1" dirty="0" smtClean="0"/>
              <a:t>- Vasu Nagpal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5665" y="4980462"/>
            <a:ext cx="1773809" cy="1773809"/>
          </a:xfrm>
          <a:prstGeom prst="rect">
            <a:avLst/>
          </a:prstGeom>
        </p:spPr>
      </p:pic>
    </p:spTree>
    <p:extLst>
      <p:ext uri="{BB962C8B-B14F-4D97-AF65-F5344CB8AC3E}">
        <p14:creationId xmlns:p14="http://schemas.microsoft.com/office/powerpoint/2010/main" val="2471807738"/>
      </p:ext>
    </p:extLst>
  </p:cSld>
  <p:clrMapOvr>
    <a:masterClrMapping/>
  </p:clrMapOvr>
  <p:transition spd="med">
    <p:pull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Function</a:t>
            </a:r>
            <a:endParaRPr lang="en-US" dirty="0"/>
          </a:p>
        </p:txBody>
      </p:sp>
      <p:sp>
        <p:nvSpPr>
          <p:cNvPr id="3" name="Content Placeholder 2"/>
          <p:cNvSpPr>
            <a:spLocks noGrp="1"/>
          </p:cNvSpPr>
          <p:nvPr>
            <p:ph idx="1"/>
          </p:nvPr>
        </p:nvSpPr>
        <p:spPr>
          <a:xfrm>
            <a:off x="838201" y="1825625"/>
            <a:ext cx="10768444" cy="4351338"/>
          </a:xfrm>
        </p:spPr>
        <p:txBody>
          <a:bodyPr>
            <a:noAutofit/>
          </a:bodyPr>
          <a:lstStyle/>
          <a:p>
            <a:pPr marL="342900" indent="-342900">
              <a:buFont typeface="Arial" panose="020B0604020202020204" pitchFamily="34" charset="0"/>
              <a:buChar char="•"/>
            </a:pPr>
            <a:r>
              <a:rPr lang="en-US" sz="2400" dirty="0" smtClean="0"/>
              <a:t>Constructor is nothing more than a function invoked with </a:t>
            </a:r>
            <a:r>
              <a:rPr lang="en-US" sz="2400" b="1" dirty="0" smtClean="0"/>
              <a:t>new</a:t>
            </a:r>
            <a:r>
              <a:rPr lang="en-US" sz="2400" dirty="0" smtClean="0"/>
              <a:t> keyword . </a:t>
            </a:r>
          </a:p>
          <a:p>
            <a:pPr marL="342900" indent="-342900">
              <a:buFont typeface="Arial" panose="020B0604020202020204" pitchFamily="34" charset="0"/>
              <a:buChar char="•"/>
            </a:pPr>
            <a:r>
              <a:rPr lang="en-US" sz="2400" dirty="0"/>
              <a:t>Role of  </a:t>
            </a:r>
            <a:r>
              <a:rPr lang="en-US" sz="2400" b="1" dirty="0"/>
              <a:t>new  </a:t>
            </a:r>
            <a:r>
              <a:rPr lang="en-US" sz="2400" dirty="0"/>
              <a:t>keyword in Constructor Function</a:t>
            </a:r>
          </a:p>
          <a:p>
            <a:pPr marL="342900" indent="-342900" algn="ctr">
              <a:buFont typeface="Arial" panose="020B0604020202020204" pitchFamily="34" charset="0"/>
              <a:buChar char="•"/>
            </a:pPr>
            <a:r>
              <a:rPr lang="en-US" sz="2000" dirty="0"/>
              <a:t>Sets </a:t>
            </a:r>
            <a:r>
              <a:rPr lang="en-US" sz="2000" dirty="0" smtClean="0"/>
              <a:t>value of </a:t>
            </a:r>
            <a:r>
              <a:rPr lang="en-US" sz="2000" b="1" dirty="0" smtClean="0"/>
              <a:t>this</a:t>
            </a:r>
            <a:r>
              <a:rPr lang="en-US" sz="2000" dirty="0" smtClean="0"/>
              <a:t> of the parent </a:t>
            </a:r>
            <a:r>
              <a:rPr lang="en-US" sz="2000" dirty="0"/>
              <a:t>function to new object being constructed</a:t>
            </a:r>
          </a:p>
          <a:p>
            <a:pPr marL="342900" indent="-342900" algn="ctr">
              <a:buFont typeface="Arial" panose="020B0604020202020204" pitchFamily="34" charset="0"/>
              <a:buChar char="•"/>
            </a:pPr>
            <a:r>
              <a:rPr lang="en-US" sz="2000" dirty="0"/>
              <a:t>Returns the newly created </a:t>
            </a:r>
            <a:r>
              <a:rPr lang="en-US" sz="2000" dirty="0" smtClean="0"/>
              <a:t>object</a:t>
            </a:r>
          </a:p>
          <a:p>
            <a:pPr marL="342900" indent="-342900" algn="ctr">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Every object has a constructor property that points to its parent.</a:t>
            </a:r>
          </a:p>
          <a:p>
            <a:pPr marL="342900" indent="-342900">
              <a:buFont typeface="Arial" panose="020B0604020202020204" pitchFamily="34" charset="0"/>
              <a:buChar char="•"/>
            </a:pPr>
            <a:endParaRPr lang="en-US" sz="2400" dirty="0" smtClean="0"/>
          </a:p>
          <a:p>
            <a:pPr marL="342900" indent="-342900" algn="ctr">
              <a:buFont typeface="Arial" panose="020B0604020202020204" pitchFamily="34" charset="0"/>
              <a:buChar char="•"/>
            </a:pPr>
            <a:endParaRPr lang="en-US" sz="2400" dirty="0" smtClean="0"/>
          </a:p>
          <a:p>
            <a:pPr algn="ctr"/>
            <a:r>
              <a:rPr lang="en-US" sz="2400" dirty="0" smtClean="0"/>
              <a:t>				</a:t>
            </a:r>
          </a:p>
          <a:p>
            <a:pPr marL="342900" indent="-342900" algn="ctr">
              <a:buFont typeface="Arial" panose="020B0604020202020204" pitchFamily="34" charset="0"/>
              <a:buChar char="•"/>
            </a:pPr>
            <a:endParaRPr lang="en-US" sz="2400" dirty="0"/>
          </a:p>
          <a:p>
            <a:pPr marL="342900" indent="-342900" algn="ctr">
              <a:buFont typeface="Arial" panose="020B0604020202020204" pitchFamily="34" charset="0"/>
              <a:buChar char="•"/>
            </a:pPr>
            <a:endParaRPr lang="en-US" sz="2400" dirty="0" smtClean="0"/>
          </a:p>
          <a:p>
            <a:pPr marL="342900" indent="-342900" algn="ctr">
              <a:buFont typeface="Arial" panose="020B0604020202020204" pitchFamily="34" charset="0"/>
              <a:buChar char="•"/>
            </a:pPr>
            <a:endParaRPr lang="en-US" sz="2400" dirty="0" smtClean="0"/>
          </a:p>
          <a:p>
            <a:endParaRPr lang="en-US" sz="2400" dirty="0" smtClean="0"/>
          </a:p>
        </p:txBody>
      </p:sp>
    </p:spTree>
    <p:extLst>
      <p:ext uri="{BB962C8B-B14F-4D97-AF65-F5344CB8AC3E}">
        <p14:creationId xmlns:p14="http://schemas.microsoft.com/office/powerpoint/2010/main" val="1192594550"/>
      </p:ext>
    </p:extLst>
  </p:cSld>
  <p:clrMapOvr>
    <a:masterClrMapping/>
  </p:clrMapOvr>
  <p:transition spd="med">
    <p:pull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Constructor Function(Data Types)</a:t>
            </a:r>
            <a:endParaRPr lang="en-US" dirty="0"/>
          </a:p>
        </p:txBody>
      </p:sp>
      <p:sp>
        <p:nvSpPr>
          <p:cNvPr id="3" name="Content Placeholder 2"/>
          <p:cNvSpPr>
            <a:spLocks noGrp="1"/>
          </p:cNvSpPr>
          <p:nvPr>
            <p:ph idx="1"/>
          </p:nvPr>
        </p:nvSpPr>
        <p:spPr>
          <a:xfrm>
            <a:off x="2168081" y="0"/>
            <a:ext cx="6234776" cy="5736921"/>
          </a:xfrm>
        </p:spPr>
        <p:txBody>
          <a:bodyPr>
            <a:noAutofit/>
          </a:bodyPr>
          <a:lstStyle/>
          <a:p>
            <a:pPr marL="342900" indent="-342900">
              <a:buFont typeface="Arial" panose="020B0604020202020204" pitchFamily="34" charset="0"/>
              <a:buChar char="•"/>
            </a:pPr>
            <a:endParaRPr lang="en-US" sz="2000" dirty="0"/>
          </a:p>
          <a:p>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Number</a:t>
            </a:r>
            <a:r>
              <a:rPr lang="en-US" sz="2000" dirty="0"/>
              <a:t>() </a:t>
            </a:r>
          </a:p>
          <a:p>
            <a:pPr marL="342900" indent="-342900">
              <a:buFont typeface="Arial" panose="020B0604020202020204" pitchFamily="34" charset="0"/>
              <a:buChar char="•"/>
            </a:pPr>
            <a:r>
              <a:rPr lang="en-US" sz="2000" dirty="0" smtClean="0"/>
              <a:t> </a:t>
            </a:r>
            <a:r>
              <a:rPr lang="en-US" sz="2000" dirty="0"/>
              <a:t>String() </a:t>
            </a:r>
          </a:p>
          <a:p>
            <a:pPr marL="342900" indent="-342900">
              <a:buFont typeface="Arial" panose="020B0604020202020204" pitchFamily="34" charset="0"/>
              <a:buChar char="•"/>
            </a:pPr>
            <a:r>
              <a:rPr lang="en-US" sz="2000" dirty="0" smtClean="0"/>
              <a:t> </a:t>
            </a:r>
            <a:r>
              <a:rPr lang="en-US" sz="2000" dirty="0"/>
              <a:t>Boolean() </a:t>
            </a:r>
          </a:p>
          <a:p>
            <a:pPr marL="342900" indent="-342900">
              <a:buFont typeface="Arial" panose="020B0604020202020204" pitchFamily="34" charset="0"/>
              <a:buChar char="•"/>
            </a:pPr>
            <a:r>
              <a:rPr lang="en-US" sz="2000" dirty="0" smtClean="0"/>
              <a:t> </a:t>
            </a:r>
            <a:r>
              <a:rPr lang="en-US" sz="2000" dirty="0"/>
              <a:t>Object() </a:t>
            </a:r>
          </a:p>
          <a:p>
            <a:pPr marL="342900" indent="-342900">
              <a:buFont typeface="Arial" panose="020B0604020202020204" pitchFamily="34" charset="0"/>
              <a:buChar char="•"/>
            </a:pPr>
            <a:endParaRPr lang="en-US" sz="2000" dirty="0" smtClean="0"/>
          </a:p>
        </p:txBody>
      </p:sp>
      <p:sp>
        <p:nvSpPr>
          <p:cNvPr id="5" name="TextBox 4"/>
          <p:cNvSpPr txBox="1"/>
          <p:nvPr/>
        </p:nvSpPr>
        <p:spPr>
          <a:xfrm>
            <a:off x="6989523" y="2056686"/>
            <a:ext cx="1806905" cy="5324535"/>
          </a:xfrm>
          <a:prstGeom prst="rect">
            <a:avLst/>
          </a:prstGeom>
          <a:noFill/>
        </p:spPr>
        <p:txBody>
          <a:bodyPr wrap="none" rtlCol="0">
            <a:spAutoFit/>
          </a:bodyPr>
          <a:lstStyle/>
          <a:p>
            <a:pPr marL="342900" indent="-342900">
              <a:buFont typeface="Arial" panose="020B0604020202020204" pitchFamily="34" charset="0"/>
              <a:buChar char="•"/>
            </a:pPr>
            <a:r>
              <a:rPr lang="en-US" sz="2000" dirty="0">
                <a:solidFill>
                  <a:schemeClr val="bg1">
                    <a:lumMod val="50000"/>
                  </a:schemeClr>
                </a:solidFill>
              </a:rPr>
              <a:t>Array() </a:t>
            </a:r>
            <a:endParaRPr lang="en-US" sz="2000" dirty="0" smtClean="0">
              <a:solidFill>
                <a:schemeClr val="bg1">
                  <a:lumMod val="50000"/>
                </a:schemeClr>
              </a:solidFill>
            </a:endParaRPr>
          </a:p>
          <a:p>
            <a:pPr marL="342900" indent="-342900">
              <a:buFont typeface="Arial" panose="020B0604020202020204" pitchFamily="34" charset="0"/>
              <a:buChar char="•"/>
            </a:pPr>
            <a:endParaRPr lang="en-US" sz="2000" dirty="0">
              <a:solidFill>
                <a:schemeClr val="bg1">
                  <a:lumMod val="50000"/>
                </a:schemeClr>
              </a:solidFill>
            </a:endParaRPr>
          </a:p>
          <a:p>
            <a:pPr marL="342900" indent="-342900">
              <a:buFont typeface="Arial" panose="020B0604020202020204" pitchFamily="34" charset="0"/>
              <a:buChar char="•"/>
            </a:pPr>
            <a:r>
              <a:rPr lang="en-US" sz="2000" dirty="0">
                <a:solidFill>
                  <a:schemeClr val="bg1">
                    <a:lumMod val="50000"/>
                  </a:schemeClr>
                </a:solidFill>
              </a:rPr>
              <a:t> Function() </a:t>
            </a:r>
            <a:endParaRPr lang="en-US" sz="2000" dirty="0" smtClean="0">
              <a:solidFill>
                <a:schemeClr val="bg1">
                  <a:lumMod val="50000"/>
                </a:schemeClr>
              </a:solidFill>
            </a:endParaRPr>
          </a:p>
          <a:p>
            <a:pPr marL="342900" indent="-342900">
              <a:buFont typeface="Arial" panose="020B0604020202020204" pitchFamily="34" charset="0"/>
              <a:buChar char="•"/>
            </a:pPr>
            <a:endParaRPr lang="en-US" sz="2000" dirty="0">
              <a:solidFill>
                <a:schemeClr val="bg1">
                  <a:lumMod val="50000"/>
                </a:schemeClr>
              </a:solidFill>
            </a:endParaRPr>
          </a:p>
          <a:p>
            <a:pPr marL="342900" indent="-342900">
              <a:buFont typeface="Arial" panose="020B0604020202020204" pitchFamily="34" charset="0"/>
              <a:buChar char="•"/>
            </a:pPr>
            <a:r>
              <a:rPr lang="en-US" sz="2000" dirty="0">
                <a:solidFill>
                  <a:schemeClr val="bg1">
                    <a:lumMod val="50000"/>
                  </a:schemeClr>
                </a:solidFill>
              </a:rPr>
              <a:t> Date() </a:t>
            </a:r>
            <a:endParaRPr lang="en-US" sz="2000" dirty="0" smtClean="0">
              <a:solidFill>
                <a:schemeClr val="bg1">
                  <a:lumMod val="50000"/>
                </a:schemeClr>
              </a:solidFill>
            </a:endParaRPr>
          </a:p>
          <a:p>
            <a:pPr marL="342900" indent="-342900">
              <a:buFont typeface="Arial" panose="020B0604020202020204" pitchFamily="34" charset="0"/>
              <a:buChar char="•"/>
            </a:pPr>
            <a:endParaRPr lang="en-US" sz="2000" dirty="0">
              <a:solidFill>
                <a:schemeClr val="bg1">
                  <a:lumMod val="50000"/>
                </a:schemeClr>
              </a:solidFill>
            </a:endParaRPr>
          </a:p>
          <a:p>
            <a:pPr marL="342900" indent="-342900">
              <a:buFont typeface="Arial" panose="020B0604020202020204" pitchFamily="34" charset="0"/>
              <a:buChar char="•"/>
            </a:pPr>
            <a:r>
              <a:rPr lang="en-US" sz="2000" dirty="0">
                <a:solidFill>
                  <a:schemeClr val="bg1">
                    <a:lumMod val="50000"/>
                  </a:schemeClr>
                </a:solidFill>
              </a:rPr>
              <a:t> </a:t>
            </a:r>
            <a:r>
              <a:rPr lang="en-US" sz="2000" dirty="0" err="1">
                <a:solidFill>
                  <a:schemeClr val="bg1">
                    <a:lumMod val="50000"/>
                  </a:schemeClr>
                </a:solidFill>
              </a:rPr>
              <a:t>RegExp</a:t>
            </a:r>
            <a:r>
              <a:rPr lang="en-US" sz="2000" dirty="0">
                <a:solidFill>
                  <a:schemeClr val="bg1">
                    <a:lumMod val="50000"/>
                  </a:schemeClr>
                </a:solidFill>
              </a:rPr>
              <a:t>() </a:t>
            </a:r>
            <a:endParaRPr lang="en-US" sz="2000" dirty="0" smtClean="0">
              <a:solidFill>
                <a:schemeClr val="bg1">
                  <a:lumMod val="50000"/>
                </a:schemeClr>
              </a:solidFill>
            </a:endParaRPr>
          </a:p>
          <a:p>
            <a:pPr marL="342900" indent="-342900">
              <a:buFont typeface="Arial" panose="020B0604020202020204" pitchFamily="34" charset="0"/>
              <a:buChar char="•"/>
            </a:pPr>
            <a:endParaRPr lang="en-US" sz="2000" dirty="0">
              <a:solidFill>
                <a:schemeClr val="bg1">
                  <a:lumMod val="50000"/>
                </a:schemeClr>
              </a:solidFill>
            </a:endParaRPr>
          </a:p>
          <a:p>
            <a:pPr marL="342900" indent="-342900">
              <a:buFont typeface="Arial" panose="020B0604020202020204" pitchFamily="34" charset="0"/>
              <a:buChar char="•"/>
            </a:pPr>
            <a:r>
              <a:rPr lang="en-US" sz="2000" dirty="0">
                <a:solidFill>
                  <a:schemeClr val="bg1">
                    <a:lumMod val="50000"/>
                  </a:schemeClr>
                </a:solidFill>
              </a:rPr>
              <a:t> Error() </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sp>
        <p:nvSpPr>
          <p:cNvPr id="6" name="TextBox 5"/>
          <p:cNvSpPr txBox="1"/>
          <p:nvPr/>
        </p:nvSpPr>
        <p:spPr>
          <a:xfrm>
            <a:off x="2392471" y="5361139"/>
            <a:ext cx="8215134" cy="1292662"/>
          </a:xfrm>
          <a:prstGeom prst="rect">
            <a:avLst/>
          </a:prstGeom>
          <a:noFill/>
        </p:spPr>
        <p:txBody>
          <a:bodyPr wrap="none" rtlCol="0">
            <a:spAutoFit/>
          </a:bodyPr>
          <a:lstStyle/>
          <a:p>
            <a:pPr marL="285750" indent="-285750">
              <a:buFont typeface="Arial" panose="020B0604020202020204" pitchFamily="34" charset="0"/>
              <a:buChar char="•"/>
            </a:pPr>
            <a:r>
              <a:rPr lang="en-US" sz="2000" dirty="0">
                <a:solidFill>
                  <a:schemeClr val="bg1">
                    <a:lumMod val="50000"/>
                  </a:schemeClr>
                </a:solidFill>
              </a:rPr>
              <a:t>Native Constructors</a:t>
            </a:r>
            <a:r>
              <a:rPr lang="en-US" sz="2000" b="1" dirty="0">
                <a:solidFill>
                  <a:schemeClr val="bg1">
                    <a:lumMod val="50000"/>
                  </a:schemeClr>
                </a:solidFill>
              </a:rPr>
              <a:t> </a:t>
            </a:r>
            <a:r>
              <a:rPr lang="en-US" sz="2000" dirty="0" smtClean="0">
                <a:solidFill>
                  <a:schemeClr val="bg1">
                    <a:lumMod val="50000"/>
                  </a:schemeClr>
                </a:solidFill>
              </a:rPr>
              <a:t>are</a:t>
            </a:r>
            <a:r>
              <a:rPr lang="en-US" sz="2000" b="1" dirty="0" smtClean="0">
                <a:solidFill>
                  <a:schemeClr val="bg1">
                    <a:lumMod val="50000"/>
                  </a:schemeClr>
                </a:solidFill>
              </a:rPr>
              <a:t> used </a:t>
            </a:r>
            <a:r>
              <a:rPr lang="en-US" sz="2000" b="1" dirty="0">
                <a:solidFill>
                  <a:schemeClr val="bg1">
                    <a:lumMod val="50000"/>
                  </a:schemeClr>
                </a:solidFill>
              </a:rPr>
              <a:t>to implement data types </a:t>
            </a:r>
            <a:r>
              <a:rPr lang="en-US" sz="2000" dirty="0">
                <a:solidFill>
                  <a:schemeClr val="bg1">
                    <a:lumMod val="50000"/>
                  </a:schemeClr>
                </a:solidFill>
              </a:rPr>
              <a:t>in </a:t>
            </a:r>
            <a:r>
              <a:rPr lang="en-US" sz="2000" dirty="0" smtClean="0">
                <a:solidFill>
                  <a:schemeClr val="bg1">
                    <a:lumMod val="50000"/>
                  </a:schemeClr>
                </a:solidFill>
              </a:rPr>
              <a:t>JavaScript</a:t>
            </a:r>
          </a:p>
          <a:p>
            <a:pPr marL="285750" indent="-285750">
              <a:buFont typeface="Arial" panose="020B0604020202020204" pitchFamily="34" charset="0"/>
              <a:buChar char="•"/>
            </a:pPr>
            <a:endParaRPr lang="en-US" sz="2000" dirty="0">
              <a:solidFill>
                <a:schemeClr val="bg1">
                  <a:lumMod val="50000"/>
                </a:schemeClr>
              </a:solidFill>
            </a:endParaRPr>
          </a:p>
          <a:p>
            <a:pPr marL="285750" indent="-285750">
              <a:buFont typeface="Arial" panose="020B0604020202020204" pitchFamily="34" charset="0"/>
              <a:buChar char="•"/>
            </a:pPr>
            <a:r>
              <a:rPr lang="en-US" sz="2000" dirty="0" smtClean="0">
                <a:solidFill>
                  <a:schemeClr val="bg1">
                    <a:lumMod val="50000"/>
                  </a:schemeClr>
                </a:solidFill>
              </a:rPr>
              <a:t>I like to call them as </a:t>
            </a:r>
            <a:r>
              <a:rPr lang="en-US" sz="2000" b="1" dirty="0" smtClean="0">
                <a:solidFill>
                  <a:schemeClr val="bg1">
                    <a:lumMod val="50000"/>
                  </a:schemeClr>
                </a:solidFill>
              </a:rPr>
              <a:t>God Objects</a:t>
            </a:r>
            <a:endParaRPr lang="en-US" sz="2000" b="1"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767434734"/>
      </p:ext>
    </p:extLst>
  </p:cSld>
  <p:clrMapOvr>
    <a:masterClrMapping/>
  </p:clrMapOvr>
  <p:transition spd="med">
    <p:pull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vs Complex</a:t>
            </a:r>
            <a:endParaRPr lang="en-US" dirty="0"/>
          </a:p>
        </p:txBody>
      </p:sp>
      <p:sp>
        <p:nvSpPr>
          <p:cNvPr id="3" name="Content Placeholder 2"/>
          <p:cNvSpPr>
            <a:spLocks noGrp="1"/>
          </p:cNvSpPr>
          <p:nvPr>
            <p:ph idx="1"/>
          </p:nvPr>
        </p:nvSpPr>
        <p:spPr>
          <a:xfrm>
            <a:off x="879764" y="1579418"/>
            <a:ext cx="10238509" cy="4987636"/>
          </a:xfrm>
        </p:spPr>
        <p:txBody>
          <a:bodyPr>
            <a:noAutofit/>
          </a:bodyPr>
          <a:lstStyle/>
          <a:p>
            <a:pPr marL="342900" indent="-342900">
              <a:buFont typeface="Arial" panose="020B0604020202020204" pitchFamily="34" charset="0"/>
              <a:buChar char="•"/>
            </a:pPr>
            <a:r>
              <a:rPr lang="en-US" sz="2400" dirty="0"/>
              <a:t>Number() , String() and </a:t>
            </a:r>
            <a:r>
              <a:rPr lang="en-US" sz="2400" dirty="0" smtClean="0"/>
              <a:t>Boolean() </a:t>
            </a:r>
            <a:r>
              <a:rPr lang="en-US" sz="2400" dirty="0"/>
              <a:t>are </a:t>
            </a:r>
            <a:r>
              <a:rPr lang="en-US" sz="2400" dirty="0" smtClean="0"/>
              <a:t>special can act as primitive and complex both</a:t>
            </a:r>
          </a:p>
          <a:p>
            <a:pPr marL="342900" indent="-342900">
              <a:buFont typeface="Arial" panose="020B0604020202020204" pitchFamily="34" charset="0"/>
              <a:buChar char="•"/>
            </a:pPr>
            <a:r>
              <a:rPr lang="en-US" sz="2400" dirty="0"/>
              <a:t>Number() , String() and Boolean() when invoked without new keyword </a:t>
            </a:r>
            <a:r>
              <a:rPr lang="en-US" sz="2400"/>
              <a:t>creates </a:t>
            </a:r>
            <a:r>
              <a:rPr lang="en-US" sz="2400" smtClean="0"/>
              <a:t>complex types</a:t>
            </a:r>
            <a:endParaRPr lang="en-US" sz="2400" dirty="0" smtClean="0"/>
          </a:p>
          <a:p>
            <a:pPr marL="342900" indent="-342900">
              <a:buFont typeface="Arial" panose="020B0604020202020204" pitchFamily="34" charset="0"/>
              <a:buChar char="•"/>
            </a:pPr>
            <a:r>
              <a:rPr lang="en-US" sz="2400" dirty="0" smtClean="0"/>
              <a:t>Primitive </a:t>
            </a:r>
            <a:r>
              <a:rPr lang="en-US" sz="2400" dirty="0"/>
              <a:t>type cannot have dynamic </a:t>
            </a:r>
            <a:r>
              <a:rPr lang="en-US" sz="2400" dirty="0" smtClean="0"/>
              <a:t>properties while Complex type can</a:t>
            </a:r>
            <a:endParaRPr lang="en-US" sz="2400" dirty="0"/>
          </a:p>
          <a:p>
            <a:pPr marL="342900" indent="-342900">
              <a:buFont typeface="Arial" panose="020B0604020202020204" pitchFamily="34" charset="0"/>
              <a:buChar char="•"/>
            </a:pPr>
            <a:r>
              <a:rPr lang="en-US" sz="2400" dirty="0" smtClean="0"/>
              <a:t>Primitive type are equal by value while Complex type by reference</a:t>
            </a:r>
          </a:p>
          <a:p>
            <a:pPr marL="342900" indent="-342900">
              <a:buFont typeface="Arial" panose="020B0604020202020204" pitchFamily="34" charset="0"/>
              <a:buChar char="•"/>
            </a:pPr>
            <a:r>
              <a:rPr lang="en-US" sz="2400" dirty="0" smtClean="0"/>
              <a:t>Primitive types  are stored by value while Complex type by reference</a:t>
            </a:r>
            <a:endParaRPr lang="en-US" sz="2400" dirty="0"/>
          </a:p>
          <a:p>
            <a:pPr marL="342900" indent="-342900">
              <a:buFont typeface="Arial" panose="020B0604020202020204" pitchFamily="34" charset="0"/>
              <a:buChar char="•"/>
            </a:pPr>
            <a:endParaRPr lang="en-US" sz="2400" dirty="0" smtClean="0"/>
          </a:p>
        </p:txBody>
      </p:sp>
      <p:sp>
        <p:nvSpPr>
          <p:cNvPr id="5" name="Rectangle 4"/>
          <p:cNvSpPr/>
          <p:nvPr/>
        </p:nvSpPr>
        <p:spPr>
          <a:xfrm>
            <a:off x="3972791" y="1807633"/>
            <a:ext cx="7748154" cy="369332"/>
          </a:xfrm>
          <a:prstGeom prst="rect">
            <a:avLst/>
          </a:prstGeom>
        </p:spPr>
        <p:txBody>
          <a:bodyPr wrap="square">
            <a:spAutoFit/>
          </a:bodyPr>
          <a:lstStyle/>
          <a:p>
            <a:pPr marL="914400" lvl="1" indent="-457200">
              <a:buFont typeface="Arial" panose="020B0604020202020204" pitchFamily="34" charset="0"/>
              <a:buChar char="•"/>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3878" y="1497032"/>
            <a:ext cx="1211462" cy="1359866"/>
          </a:xfrm>
          <a:prstGeom prst="rect">
            <a:avLst/>
          </a:prstGeom>
        </p:spPr>
      </p:pic>
    </p:spTree>
    <p:extLst>
      <p:ext uri="{BB962C8B-B14F-4D97-AF65-F5344CB8AC3E}">
        <p14:creationId xmlns:p14="http://schemas.microsoft.com/office/powerpoint/2010/main" val="3193242906"/>
      </p:ext>
    </p:extLst>
  </p:cSld>
  <p:clrMapOvr>
    <a:masterClrMapping/>
  </p:clrMapOvr>
  <p:transition spd="med">
    <p:pull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in JavaScript		</a:t>
            </a:r>
            <a:endParaRPr lang="en-US" dirty="0"/>
          </a:p>
        </p:txBody>
      </p:sp>
      <p:sp>
        <p:nvSpPr>
          <p:cNvPr id="3" name="Content Placeholder 2"/>
          <p:cNvSpPr>
            <a:spLocks noGrp="1"/>
          </p:cNvSpPr>
          <p:nvPr>
            <p:ph idx="1"/>
          </p:nvPr>
        </p:nvSpPr>
        <p:spPr>
          <a:xfrm>
            <a:off x="1079897" y="1856102"/>
            <a:ext cx="9798440" cy="4447761"/>
          </a:xfrm>
        </p:spPr>
        <p:txBody>
          <a:bodyPr>
            <a:noAutofit/>
          </a:bodyPr>
          <a:lstStyle/>
          <a:p>
            <a:pPr marL="342900" indent="-342900">
              <a:lnSpc>
                <a:spcPct val="100000"/>
              </a:lnSpc>
              <a:buFont typeface="Arial" panose="020B0604020202020204" pitchFamily="34" charset="0"/>
              <a:buChar char="•"/>
            </a:pPr>
            <a:r>
              <a:rPr lang="en-US" sz="2000" dirty="0" smtClean="0"/>
              <a:t>Every JavaScript </a:t>
            </a:r>
            <a:r>
              <a:rPr lang="en-US" sz="2000" dirty="0"/>
              <a:t>function has a </a:t>
            </a:r>
            <a:r>
              <a:rPr lang="en-US" sz="2000" b="1" dirty="0"/>
              <a:t>prototype </a:t>
            </a:r>
            <a:r>
              <a:rPr lang="en-US" sz="2000" b="1" dirty="0" smtClean="0"/>
              <a:t>property</a:t>
            </a:r>
            <a:r>
              <a:rPr lang="en-US" sz="2000" dirty="0" smtClean="0"/>
              <a:t> </a:t>
            </a:r>
            <a:r>
              <a:rPr lang="en-US" sz="2000" dirty="0"/>
              <a:t> </a:t>
            </a:r>
            <a:r>
              <a:rPr lang="en-US" sz="2000" dirty="0" smtClean="0"/>
              <a:t>which is an empty object of its own type.</a:t>
            </a:r>
          </a:p>
          <a:p>
            <a:pPr marL="342900" indent="-342900">
              <a:lnSpc>
                <a:spcPct val="100000"/>
              </a:lnSpc>
              <a:buFont typeface="Arial" panose="020B0604020202020204" pitchFamily="34" charset="0"/>
              <a:buChar char="•"/>
            </a:pPr>
            <a:endParaRPr lang="en-US" sz="2000" dirty="0" smtClean="0"/>
          </a:p>
          <a:p>
            <a:pPr marL="342900" indent="-342900">
              <a:lnSpc>
                <a:spcPct val="100000"/>
              </a:lnSpc>
              <a:buFont typeface="Arial" panose="020B0604020202020204" pitchFamily="34" charset="0"/>
              <a:buChar char="•"/>
            </a:pPr>
            <a:endParaRPr lang="en-US" sz="2000" dirty="0"/>
          </a:p>
          <a:p>
            <a:pPr marL="342900" indent="-342900">
              <a:lnSpc>
                <a:spcPct val="100000"/>
              </a:lnSpc>
              <a:buFont typeface="Arial" panose="020B0604020202020204" pitchFamily="34" charset="0"/>
              <a:buChar char="•"/>
            </a:pPr>
            <a:r>
              <a:rPr lang="en-US" sz="2000" dirty="0"/>
              <a:t> An </a:t>
            </a:r>
            <a:r>
              <a:rPr lang="en-US" sz="2000" dirty="0" smtClean="0"/>
              <a:t>object’s </a:t>
            </a:r>
            <a:r>
              <a:rPr lang="en-US" sz="2000" b="1" dirty="0" smtClean="0"/>
              <a:t>prototype attribute(__proto__)</a:t>
            </a:r>
            <a:r>
              <a:rPr lang="en-US" sz="2000" dirty="0" smtClean="0"/>
              <a:t> </a:t>
            </a:r>
            <a:r>
              <a:rPr lang="en-US" sz="2000" dirty="0"/>
              <a:t>points to the object’s “parent”—the object it inherited its properties </a:t>
            </a:r>
            <a:r>
              <a:rPr lang="en-US" sz="2000" dirty="0" smtClean="0"/>
              <a:t>from when created using a constructor.</a:t>
            </a:r>
            <a:r>
              <a:rPr lang="en-US" sz="2000" dirty="0"/>
              <a:t> </a:t>
            </a:r>
            <a:r>
              <a:rPr lang="en-US" sz="2000" dirty="0" smtClean="0"/>
              <a:t/>
            </a:r>
            <a:br>
              <a:rPr lang="en-US" sz="2000" dirty="0" smtClean="0"/>
            </a:br>
            <a:r>
              <a:rPr lang="en-US" sz="2000" dirty="0" smtClean="0"/>
              <a:t>Note : use it only on instances.</a:t>
            </a:r>
          </a:p>
          <a:p>
            <a:pPr marL="342900" indent="-342900">
              <a:lnSpc>
                <a:spcPct val="100000"/>
              </a:lnSpc>
              <a:buFont typeface="Arial" panose="020B0604020202020204" pitchFamily="34" charset="0"/>
              <a:buChar char="•"/>
            </a:pPr>
            <a:endParaRPr lang="en-US" sz="2000" dirty="0" smtClean="0"/>
          </a:p>
          <a:p>
            <a:pPr marL="342900" indent="-342900">
              <a:lnSpc>
                <a:spcPct val="100000"/>
              </a:lnSpc>
              <a:buFont typeface="Arial" panose="020B0604020202020204" pitchFamily="34" charset="0"/>
              <a:buChar char="•"/>
            </a:pPr>
            <a:endParaRPr lang="en-US" sz="2000" dirty="0" smtClean="0"/>
          </a:p>
          <a:p>
            <a:pPr marL="342900" indent="-342900">
              <a:lnSpc>
                <a:spcPct val="100000"/>
              </a:lnSpc>
              <a:buFont typeface="Arial" panose="020B0604020202020204" pitchFamily="34" charset="0"/>
              <a:buChar char="•"/>
            </a:pPr>
            <a:r>
              <a:rPr lang="en-US" sz="2000" dirty="0" smtClean="0"/>
              <a:t>Inheritance </a:t>
            </a:r>
            <a:r>
              <a:rPr lang="en-US" sz="2000" dirty="0"/>
              <a:t>in JavaScript is made possible through the </a:t>
            </a:r>
            <a:r>
              <a:rPr lang="en-US" sz="2000" dirty="0" smtClean="0"/>
              <a:t>prototype chain properties added after creating instance to do not reflects.</a:t>
            </a:r>
          </a:p>
          <a:p>
            <a:pPr marL="342900" indent="-342900">
              <a:lnSpc>
                <a:spcPct val="100000"/>
              </a:lnSpc>
              <a:buFont typeface="Arial" panose="020B0604020202020204" pitchFamily="34" charset="0"/>
              <a:buChar char="•"/>
            </a:pPr>
            <a:endParaRPr lang="en-US" sz="2000" dirty="0"/>
          </a:p>
          <a:p>
            <a:pPr marL="342900" indent="-342900">
              <a:lnSpc>
                <a:spcPct val="100000"/>
              </a:lnSpc>
              <a:buFont typeface="Arial" panose="020B0604020202020204" pitchFamily="34" charset="0"/>
              <a:buChar char="•"/>
            </a:pPr>
            <a:endParaRPr lang="en-US" sz="2000" dirty="0" smtClean="0"/>
          </a:p>
        </p:txBody>
      </p:sp>
      <p:sp>
        <p:nvSpPr>
          <p:cNvPr id="4" name="Content Placeholder 2"/>
          <p:cNvSpPr txBox="1">
            <a:spLocks/>
          </p:cNvSpPr>
          <p:nvPr/>
        </p:nvSpPr>
        <p:spPr>
          <a:xfrm>
            <a:off x="6278881" y="1856103"/>
            <a:ext cx="507492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4000" dirty="0"/>
          </a:p>
        </p:txBody>
      </p:sp>
    </p:spTree>
    <p:extLst>
      <p:ext uri="{BB962C8B-B14F-4D97-AF65-F5344CB8AC3E}">
        <p14:creationId xmlns:p14="http://schemas.microsoft.com/office/powerpoint/2010/main" val="1533040257"/>
      </p:ext>
    </p:extLst>
  </p:cSld>
  <p:clrMapOvr>
    <a:masterClrMapping/>
  </p:clrMapOvr>
  <p:transition spd="med">
    <p:pull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And Type Casting</a:t>
            </a:r>
            <a:endParaRPr lang="en-US" dirty="0"/>
          </a:p>
        </p:txBody>
      </p:sp>
      <p:sp>
        <p:nvSpPr>
          <p:cNvPr id="3" name="Content Placeholder 2"/>
          <p:cNvSpPr>
            <a:spLocks noGrp="1"/>
          </p:cNvSpPr>
          <p:nvPr>
            <p:ph idx="1"/>
          </p:nvPr>
        </p:nvSpPr>
        <p:spPr>
          <a:xfrm>
            <a:off x="879764" y="1579418"/>
            <a:ext cx="10186554" cy="4987636"/>
          </a:xfrm>
        </p:spPr>
        <p:txBody>
          <a:bodyPr>
            <a:noAutofit/>
          </a:bodyPr>
          <a:lstStyle/>
          <a:p>
            <a:pPr marL="342900" indent="-342900">
              <a:buFont typeface="Arial" panose="020B0604020202020204" pitchFamily="34" charset="0"/>
              <a:buChar char="•"/>
            </a:pPr>
            <a:r>
              <a:rPr lang="en-US" sz="1800" dirty="0" smtClean="0"/>
              <a:t>Type Checking</a:t>
            </a:r>
          </a:p>
          <a:p>
            <a:pPr marL="1028700" lvl="1" indent="-342900"/>
            <a:r>
              <a:rPr lang="en-US" sz="1800" dirty="0" smtClean="0"/>
              <a:t>The </a:t>
            </a:r>
            <a:r>
              <a:rPr lang="en-US" sz="1800" b="1" dirty="0" err="1" smtClean="0"/>
              <a:t>typeof</a:t>
            </a:r>
            <a:r>
              <a:rPr lang="en-US" sz="1800" dirty="0" smtClean="0"/>
              <a:t> operator is used to check the type.</a:t>
            </a:r>
          </a:p>
          <a:p>
            <a:pPr marL="1028700" lvl="1" indent="-342900"/>
            <a:endParaRPr lang="en-US" sz="1800" dirty="0" smtClean="0"/>
          </a:p>
          <a:p>
            <a:pPr marL="342900" indent="-342900">
              <a:buFont typeface="Arial" panose="020B0604020202020204" pitchFamily="34" charset="0"/>
              <a:buChar char="•"/>
            </a:pPr>
            <a:r>
              <a:rPr lang="en-US" sz="1800" dirty="0" smtClean="0"/>
              <a:t>Type Casting</a:t>
            </a:r>
          </a:p>
          <a:p>
            <a:pPr marL="1028700" lvl="1" indent="-342900"/>
            <a:r>
              <a:rPr lang="en-US" sz="1800" dirty="0" smtClean="0"/>
              <a:t>By passing the value to  the native Constructor</a:t>
            </a:r>
          </a:p>
          <a:p>
            <a:pPr marL="1028700" lvl="1" indent="-342900"/>
            <a:r>
              <a:rPr lang="en-US" sz="1800" dirty="0" smtClean="0"/>
              <a:t>Use of  ‘+’ operator to cast Number to String</a:t>
            </a:r>
          </a:p>
          <a:p>
            <a:r>
              <a:rPr lang="en-US" sz="1800" dirty="0" smtClean="0"/>
              <a:t/>
            </a:r>
            <a:br>
              <a:rPr lang="en-US" sz="1800" dirty="0" smtClean="0"/>
            </a:br>
            <a:endParaRPr lang="en-US" sz="1800" dirty="0"/>
          </a:p>
        </p:txBody>
      </p:sp>
    </p:spTree>
    <p:extLst>
      <p:ext uri="{BB962C8B-B14F-4D97-AF65-F5344CB8AC3E}">
        <p14:creationId xmlns:p14="http://schemas.microsoft.com/office/powerpoint/2010/main" val="2431352766"/>
      </p:ext>
    </p:extLst>
  </p:cSld>
  <p:clrMapOvr>
    <a:masterClrMapping/>
  </p:clrMapOvr>
  <p:transition spd="med">
    <p:pull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Truthy</a:t>
            </a:r>
            <a:r>
              <a:rPr lang="en-US" dirty="0" smtClean="0"/>
              <a:t> </a:t>
            </a:r>
            <a:r>
              <a:rPr lang="en-US" dirty="0" err="1" smtClean="0"/>
              <a:t>Falsy</a:t>
            </a:r>
            <a:r>
              <a:rPr lang="en-US" dirty="0"/>
              <a:t> </a:t>
            </a:r>
            <a:r>
              <a:rPr lang="en-US" dirty="0" smtClean="0"/>
              <a:t>values</a:t>
            </a:r>
            <a:endParaRPr lang="en-US" dirty="0"/>
          </a:p>
        </p:txBody>
      </p:sp>
      <p:sp>
        <p:nvSpPr>
          <p:cNvPr id="3" name="Content Placeholder 2"/>
          <p:cNvSpPr>
            <a:spLocks noGrp="1"/>
          </p:cNvSpPr>
          <p:nvPr>
            <p:ph idx="1"/>
          </p:nvPr>
        </p:nvSpPr>
        <p:spPr>
          <a:xfrm>
            <a:off x="904196" y="1856103"/>
            <a:ext cx="9975085" cy="4447761"/>
          </a:xfrm>
        </p:spPr>
        <p:txBody>
          <a:bodyPr>
            <a:normAutofit lnSpcReduction="10000"/>
          </a:bodyPr>
          <a:lstStyle/>
          <a:p>
            <a:pPr marL="571500" indent="-571500">
              <a:lnSpc>
                <a:spcPct val="100000"/>
              </a:lnSpc>
              <a:buFont typeface="Arial" panose="020B0604020202020204" pitchFamily="34" charset="0"/>
              <a:buChar char="•"/>
            </a:pPr>
            <a:r>
              <a:rPr lang="en-US" sz="2800" dirty="0" smtClean="0"/>
              <a:t>If </a:t>
            </a:r>
            <a:r>
              <a:rPr lang="en-US" sz="2800" dirty="0"/>
              <a:t>a value is one of these values it is false else it is true</a:t>
            </a:r>
          </a:p>
          <a:p>
            <a:pPr marL="1257300" lvl="1" indent="-571500">
              <a:lnSpc>
                <a:spcPct val="100000"/>
              </a:lnSpc>
              <a:buFont typeface="+mj-lt"/>
              <a:buAutoNum type="arabicPeriod"/>
            </a:pPr>
            <a:r>
              <a:rPr lang="en-US" sz="2600" dirty="0"/>
              <a:t>0</a:t>
            </a:r>
          </a:p>
          <a:p>
            <a:pPr marL="1257300" lvl="1" indent="-571500">
              <a:lnSpc>
                <a:spcPct val="100000"/>
              </a:lnSpc>
              <a:buFont typeface="+mj-lt"/>
              <a:buAutoNum type="arabicPeriod"/>
            </a:pPr>
            <a:r>
              <a:rPr lang="en-US" sz="2600" dirty="0"/>
              <a:t>n</a:t>
            </a:r>
            <a:r>
              <a:rPr lang="en-US" sz="2600" dirty="0" smtClean="0"/>
              <a:t>ull</a:t>
            </a:r>
            <a:endParaRPr lang="en-US" sz="2600" dirty="0"/>
          </a:p>
          <a:p>
            <a:pPr marL="1257300" lvl="1" indent="-571500">
              <a:lnSpc>
                <a:spcPct val="100000"/>
              </a:lnSpc>
              <a:buFont typeface="+mj-lt"/>
              <a:buAutoNum type="arabicPeriod"/>
            </a:pPr>
            <a:r>
              <a:rPr lang="en-US" sz="2600" dirty="0"/>
              <a:t>f</a:t>
            </a:r>
            <a:r>
              <a:rPr lang="en-US" sz="2600" dirty="0" smtClean="0"/>
              <a:t>alse</a:t>
            </a:r>
            <a:endParaRPr lang="en-US" sz="2600" dirty="0"/>
          </a:p>
          <a:p>
            <a:pPr marL="1257300" lvl="1" indent="-571500">
              <a:lnSpc>
                <a:spcPct val="100000"/>
              </a:lnSpc>
              <a:buFont typeface="+mj-lt"/>
              <a:buAutoNum type="arabicPeriod"/>
            </a:pPr>
            <a:r>
              <a:rPr lang="en-US" sz="2600" dirty="0" err="1"/>
              <a:t>NaN</a:t>
            </a:r>
            <a:endParaRPr lang="en-US" sz="2600" dirty="0"/>
          </a:p>
          <a:p>
            <a:pPr marL="1257300" lvl="1" indent="-571500">
              <a:lnSpc>
                <a:spcPct val="100000"/>
              </a:lnSpc>
              <a:buFont typeface="+mj-lt"/>
              <a:buAutoNum type="arabicPeriod"/>
            </a:pPr>
            <a:r>
              <a:rPr lang="en-US" sz="2600" dirty="0"/>
              <a:t>undefined </a:t>
            </a:r>
          </a:p>
          <a:p>
            <a:pPr marL="1257300" lvl="1" indent="-571500">
              <a:lnSpc>
                <a:spcPct val="100000"/>
              </a:lnSpc>
              <a:buFont typeface="+mj-lt"/>
              <a:buAutoNum type="arabicPeriod"/>
            </a:pPr>
            <a:r>
              <a:rPr lang="en-US" sz="2600" dirty="0" smtClean="0"/>
              <a:t>””</a:t>
            </a:r>
          </a:p>
          <a:p>
            <a:pPr marL="571500" indent="-571500">
              <a:lnSpc>
                <a:spcPct val="100000"/>
              </a:lnSpc>
              <a:buFont typeface="+mj-lt"/>
              <a:buAutoNum type="arabicPeriod"/>
            </a:pPr>
            <a:endParaRPr lang="en-US" sz="2800" dirty="0" smtClean="0"/>
          </a:p>
          <a:p>
            <a:pPr marL="1257300" lvl="1" indent="-571500">
              <a:lnSpc>
                <a:spcPct val="100000"/>
              </a:lnSpc>
              <a:buFont typeface="+mj-lt"/>
              <a:buAutoNum type="arabicPeriod"/>
            </a:pPr>
            <a:endParaRPr lang="en-US" sz="2600" dirty="0" smtClean="0"/>
          </a:p>
          <a:p>
            <a:pPr marL="1257300" lvl="1" indent="-571500">
              <a:lnSpc>
                <a:spcPct val="100000"/>
              </a:lnSpc>
              <a:buFont typeface="+mj-lt"/>
              <a:buAutoNum type="arabicPeriod"/>
            </a:pPr>
            <a:endParaRPr lang="en-US" sz="2600" dirty="0"/>
          </a:p>
          <a:p>
            <a:pPr>
              <a:lnSpc>
                <a:spcPct val="100000"/>
              </a:lnSpc>
            </a:pPr>
            <a:endParaRPr lang="en-US" sz="4000" dirty="0"/>
          </a:p>
        </p:txBody>
      </p:sp>
      <p:sp>
        <p:nvSpPr>
          <p:cNvPr id="4" name="Content Placeholder 2"/>
          <p:cNvSpPr txBox="1">
            <a:spLocks/>
          </p:cNvSpPr>
          <p:nvPr/>
        </p:nvSpPr>
        <p:spPr>
          <a:xfrm>
            <a:off x="6278881" y="1856103"/>
            <a:ext cx="507492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4000" dirty="0"/>
          </a:p>
        </p:txBody>
      </p:sp>
      <p:sp>
        <p:nvSpPr>
          <p:cNvPr id="5" name="Rectangle 1"/>
          <p:cNvSpPr>
            <a:spLocks noChangeArrowheads="1"/>
          </p:cNvSpPr>
          <p:nvPr/>
        </p:nvSpPr>
        <p:spPr bwMode="auto">
          <a:xfrm>
            <a:off x="0" y="-33292"/>
            <a:ext cx="65" cy="523784"/>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4439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1278240"/>
      </p:ext>
    </p:extLst>
  </p:cSld>
  <p:clrMapOvr>
    <a:masterClrMapping/>
  </p:clrMapOvr>
  <p:transition spd="med">
    <p:pull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 Checking</a:t>
            </a:r>
            <a:endParaRPr lang="en-US" dirty="0"/>
          </a:p>
        </p:txBody>
      </p:sp>
      <p:sp>
        <p:nvSpPr>
          <p:cNvPr id="3" name="Content Placeholder 2"/>
          <p:cNvSpPr>
            <a:spLocks noGrp="1"/>
          </p:cNvSpPr>
          <p:nvPr>
            <p:ph idx="1"/>
          </p:nvPr>
        </p:nvSpPr>
        <p:spPr>
          <a:xfrm>
            <a:off x="904196" y="1856103"/>
            <a:ext cx="9975085" cy="4447761"/>
          </a:xfrm>
        </p:spPr>
        <p:txBody>
          <a:bodyPr>
            <a:normAutofit/>
          </a:bodyPr>
          <a:lstStyle/>
          <a:p>
            <a:pPr>
              <a:lnSpc>
                <a:spcPct val="100000"/>
              </a:lnSpc>
            </a:pPr>
            <a:endParaRPr lang="en-US" sz="2800" dirty="0" smtClean="0"/>
          </a:p>
          <a:p>
            <a:pPr marL="571500" indent="-571500">
              <a:lnSpc>
                <a:spcPct val="100000"/>
              </a:lnSpc>
              <a:buFont typeface="Arial" panose="020B0604020202020204" pitchFamily="34" charset="0"/>
              <a:buChar char="•"/>
            </a:pPr>
            <a:r>
              <a:rPr lang="en-US" sz="2800" dirty="0" smtClean="0"/>
              <a:t>Always use === instead of == for equality checking</a:t>
            </a:r>
          </a:p>
          <a:p>
            <a:pPr marL="571500" indent="-571500">
              <a:lnSpc>
                <a:spcPct val="100000"/>
              </a:lnSpc>
              <a:buFont typeface="Arial" panose="020B0604020202020204" pitchFamily="34" charset="0"/>
              <a:buChar char="•"/>
            </a:pPr>
            <a:r>
              <a:rPr lang="en-US" sz="2800" dirty="0" smtClean="0"/>
              <a:t>== only checks for the value ignores type</a:t>
            </a:r>
          </a:p>
          <a:p>
            <a:pPr marL="571500" indent="-571500">
              <a:lnSpc>
                <a:spcPct val="100000"/>
              </a:lnSpc>
              <a:buFont typeface="Arial" panose="020B0604020202020204" pitchFamily="34" charset="0"/>
              <a:buChar char="•"/>
            </a:pPr>
            <a:r>
              <a:rPr lang="en-US" sz="2800" dirty="0" smtClean="0"/>
              <a:t>=== checks for value as well as type</a:t>
            </a:r>
          </a:p>
          <a:p>
            <a:pPr marL="571500" lvl="0" indent="-571500">
              <a:lnSpc>
                <a:spcPct val="100000"/>
              </a:lnSpc>
              <a:buFont typeface="Arial" panose="020B0604020202020204" pitchFamily="34" charset="0"/>
              <a:buChar char="•"/>
            </a:pPr>
            <a:r>
              <a:rPr lang="en-US" altLang="en-US" sz="3200" dirty="0"/>
              <a:t>Exception </a:t>
            </a:r>
            <a:r>
              <a:rPr lang="en-US" sz="2800" b="1" dirty="0" err="1"/>
              <a:t>NaN</a:t>
            </a:r>
            <a:r>
              <a:rPr lang="en-US" sz="2800" dirty="0"/>
              <a:t> is not equivalent to anything  instead </a:t>
            </a:r>
            <a:r>
              <a:rPr lang="en-US" altLang="en-US" sz="3200" dirty="0"/>
              <a:t>use </a:t>
            </a:r>
            <a:r>
              <a:rPr lang="en-US" sz="2400" dirty="0" err="1"/>
              <a:t>isNaN</a:t>
            </a:r>
            <a:r>
              <a:rPr lang="en-US" sz="2400" dirty="0"/>
              <a:t>()</a:t>
            </a:r>
            <a:endParaRPr lang="en-US" sz="2800" dirty="0"/>
          </a:p>
          <a:p>
            <a:pPr marL="571500" indent="-571500">
              <a:lnSpc>
                <a:spcPct val="100000"/>
              </a:lnSpc>
              <a:buFont typeface="Arial" panose="020B0604020202020204" pitchFamily="34" charset="0"/>
              <a:buChar char="•"/>
            </a:pPr>
            <a:endParaRPr lang="en-US" sz="2800" dirty="0" smtClean="0"/>
          </a:p>
          <a:p>
            <a:pPr marL="571500" indent="-571500">
              <a:lnSpc>
                <a:spcPct val="100000"/>
              </a:lnSpc>
              <a:buFont typeface="Arial" panose="020B0604020202020204" pitchFamily="34" charset="0"/>
              <a:buChar char="•"/>
            </a:pPr>
            <a:endParaRPr lang="en-US" sz="2800" dirty="0"/>
          </a:p>
          <a:p>
            <a:pPr marL="571500" indent="-571500">
              <a:lnSpc>
                <a:spcPct val="100000"/>
              </a:lnSpc>
              <a:buFont typeface="Arial" panose="020B0604020202020204" pitchFamily="34" charset="0"/>
              <a:buChar char="•"/>
            </a:pPr>
            <a:endParaRPr lang="en-US" sz="2800" dirty="0"/>
          </a:p>
        </p:txBody>
      </p:sp>
      <p:sp>
        <p:nvSpPr>
          <p:cNvPr id="4" name="Content Placeholder 2"/>
          <p:cNvSpPr txBox="1">
            <a:spLocks/>
          </p:cNvSpPr>
          <p:nvPr/>
        </p:nvSpPr>
        <p:spPr>
          <a:xfrm>
            <a:off x="6278881" y="1856103"/>
            <a:ext cx="507492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40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9297" y="4079983"/>
            <a:ext cx="1359968" cy="1526563"/>
          </a:xfrm>
          <a:prstGeom prst="rect">
            <a:avLst/>
          </a:prstGeom>
        </p:spPr>
      </p:pic>
    </p:spTree>
    <p:extLst>
      <p:ext uri="{BB962C8B-B14F-4D97-AF65-F5344CB8AC3E}">
        <p14:creationId xmlns:p14="http://schemas.microsoft.com/office/powerpoint/2010/main" val="2472297534"/>
      </p:ext>
    </p:extLst>
  </p:cSld>
  <p:clrMapOvr>
    <a:masterClrMapping/>
  </p:clrMapOvr>
  <p:transition spd="med">
    <p:pull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And Guard Operators</a:t>
            </a:r>
            <a:endParaRPr lang="en-US" dirty="0"/>
          </a:p>
        </p:txBody>
      </p:sp>
      <p:sp>
        <p:nvSpPr>
          <p:cNvPr id="3" name="Content Placeholder 2"/>
          <p:cNvSpPr>
            <a:spLocks noGrp="1"/>
          </p:cNvSpPr>
          <p:nvPr>
            <p:ph idx="1"/>
          </p:nvPr>
        </p:nvSpPr>
        <p:spPr>
          <a:xfrm>
            <a:off x="353291" y="1856103"/>
            <a:ext cx="12022282" cy="4447761"/>
          </a:xfrm>
        </p:spPr>
        <p:txBody>
          <a:bodyPr>
            <a:normAutofit/>
          </a:bodyPr>
          <a:lstStyle/>
          <a:p>
            <a:pPr marL="571500" indent="-571500">
              <a:lnSpc>
                <a:spcPct val="100000"/>
              </a:lnSpc>
              <a:buFont typeface="Arial" panose="020B0604020202020204" pitchFamily="34" charset="0"/>
              <a:buChar char="•"/>
            </a:pPr>
            <a:r>
              <a:rPr lang="en-US" sz="2600" dirty="0" smtClean="0"/>
              <a:t>The Guard  operator ‘</a:t>
            </a:r>
            <a:r>
              <a:rPr lang="en-US" sz="2600" b="1" dirty="0" smtClean="0"/>
              <a:t>&amp;&amp;</a:t>
            </a:r>
            <a:r>
              <a:rPr lang="en-US" sz="2600" dirty="0" smtClean="0"/>
              <a:t>’ does not let false values to pass</a:t>
            </a:r>
          </a:p>
          <a:p>
            <a:pPr marL="571500" indent="-571500">
              <a:lnSpc>
                <a:spcPct val="100000"/>
              </a:lnSpc>
              <a:buFont typeface="Arial" panose="020B0604020202020204" pitchFamily="34" charset="0"/>
              <a:buChar char="•"/>
            </a:pPr>
            <a:endParaRPr lang="en-US" sz="2600" dirty="0" smtClean="0"/>
          </a:p>
          <a:p>
            <a:pPr marL="571500" indent="-571500">
              <a:lnSpc>
                <a:spcPct val="100000"/>
              </a:lnSpc>
              <a:buFont typeface="Arial" panose="020B0604020202020204" pitchFamily="34" charset="0"/>
              <a:buChar char="•"/>
            </a:pPr>
            <a:r>
              <a:rPr lang="en-US" sz="2600" dirty="0" smtClean="0"/>
              <a:t>The Default operator </a:t>
            </a:r>
            <a:r>
              <a:rPr lang="en-US" sz="2600" b="1" dirty="0" smtClean="0"/>
              <a:t>‘||’</a:t>
            </a:r>
            <a:r>
              <a:rPr lang="en-US" sz="2600" dirty="0" smtClean="0"/>
              <a:t> only let false values to pass also called as short circuiting</a:t>
            </a:r>
          </a:p>
          <a:p>
            <a:pPr marL="571500" indent="-571500">
              <a:lnSpc>
                <a:spcPct val="100000"/>
              </a:lnSpc>
              <a:buFont typeface="Arial" panose="020B0604020202020204" pitchFamily="34" charset="0"/>
              <a:buChar char="•"/>
            </a:pPr>
            <a:r>
              <a:rPr lang="en-US" sz="2600" dirty="0" smtClean="0"/>
              <a:t>Used case(?)</a:t>
            </a:r>
            <a:endParaRPr lang="en-US" sz="2600" dirty="0"/>
          </a:p>
          <a:p>
            <a:pPr marL="571500" indent="-571500">
              <a:lnSpc>
                <a:spcPct val="100000"/>
              </a:lnSpc>
              <a:buFont typeface="Arial" panose="020B0604020202020204" pitchFamily="34" charset="0"/>
              <a:buChar char="•"/>
            </a:pPr>
            <a:r>
              <a:rPr lang="en-US" sz="2600" dirty="0" smtClean="0"/>
              <a:t>Syntactic sugar helps you to write more in less(example)</a:t>
            </a:r>
          </a:p>
        </p:txBody>
      </p:sp>
      <p:sp>
        <p:nvSpPr>
          <p:cNvPr id="4" name="Content Placeholder 2"/>
          <p:cNvSpPr txBox="1">
            <a:spLocks/>
          </p:cNvSpPr>
          <p:nvPr/>
        </p:nvSpPr>
        <p:spPr>
          <a:xfrm>
            <a:off x="6278881" y="1856103"/>
            <a:ext cx="507492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4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3036" y="1562251"/>
            <a:ext cx="1621690" cy="1528787"/>
          </a:xfrm>
          <a:prstGeom prst="rect">
            <a:avLst/>
          </a:prstGeom>
        </p:spPr>
      </p:pic>
    </p:spTree>
    <p:extLst>
      <p:ext uri="{BB962C8B-B14F-4D97-AF65-F5344CB8AC3E}">
        <p14:creationId xmlns:p14="http://schemas.microsoft.com/office/powerpoint/2010/main" val="1548998115"/>
      </p:ext>
    </p:extLst>
  </p:cSld>
  <p:clrMapOvr>
    <a:masterClrMapping/>
  </p:clrMapOvr>
  <p:transition spd="med">
    <p:pull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JavaScript</a:t>
            </a:r>
            <a:endParaRPr lang="en-US" dirty="0"/>
          </a:p>
        </p:txBody>
      </p:sp>
      <p:sp>
        <p:nvSpPr>
          <p:cNvPr id="3" name="Content Placeholder 2"/>
          <p:cNvSpPr>
            <a:spLocks noGrp="1"/>
          </p:cNvSpPr>
          <p:nvPr>
            <p:ph idx="1"/>
          </p:nvPr>
        </p:nvSpPr>
        <p:spPr>
          <a:xfrm>
            <a:off x="904196" y="1856103"/>
            <a:ext cx="10827139" cy="4447761"/>
          </a:xfrm>
        </p:spPr>
        <p:txBody>
          <a:bodyPr>
            <a:noAutofit/>
          </a:bodyPr>
          <a:lstStyle/>
          <a:p>
            <a:pPr marL="457200" indent="-457200">
              <a:lnSpc>
                <a:spcPct val="100000"/>
              </a:lnSpc>
              <a:buFont typeface="Arial" panose="020B0604020202020204" pitchFamily="34" charset="0"/>
              <a:buChar char="•"/>
            </a:pPr>
            <a:r>
              <a:rPr lang="en-US" sz="2400" dirty="0" smtClean="0"/>
              <a:t>Functions are first class citizens in JavaScript</a:t>
            </a:r>
          </a:p>
          <a:p>
            <a:pPr marL="1143000" lvl="1" indent="-457200">
              <a:lnSpc>
                <a:spcPct val="100000"/>
              </a:lnSpc>
            </a:pPr>
            <a:r>
              <a:rPr lang="en-US" sz="2400" dirty="0" smtClean="0"/>
              <a:t>can </a:t>
            </a:r>
            <a:r>
              <a:rPr lang="en-US" sz="2400" dirty="0"/>
              <a:t>be stored in a variable, array, or </a:t>
            </a:r>
            <a:r>
              <a:rPr lang="en-US" sz="2400" dirty="0" smtClean="0"/>
              <a:t>object</a:t>
            </a:r>
          </a:p>
          <a:p>
            <a:pPr marL="1143000" lvl="1" indent="-457200">
              <a:lnSpc>
                <a:spcPct val="100000"/>
              </a:lnSpc>
            </a:pPr>
            <a:r>
              <a:rPr lang="en-US" sz="2400" dirty="0"/>
              <a:t>can be passed to and returned from a </a:t>
            </a:r>
            <a:r>
              <a:rPr lang="en-US" sz="2400" dirty="0" smtClean="0"/>
              <a:t>function</a:t>
            </a:r>
          </a:p>
          <a:p>
            <a:pPr marL="1143000" lvl="1" indent="-457200">
              <a:lnSpc>
                <a:spcPct val="100000"/>
              </a:lnSpc>
            </a:pPr>
            <a:r>
              <a:rPr lang="en-US" sz="2400" dirty="0" err="1"/>
              <a:t>Variadic</a:t>
            </a:r>
            <a:r>
              <a:rPr lang="en-US" sz="2400" dirty="0"/>
              <a:t> Functions (arguments</a:t>
            </a:r>
            <a:r>
              <a:rPr lang="en-US" sz="2400" dirty="0" smtClean="0"/>
              <a:t>)</a:t>
            </a:r>
          </a:p>
          <a:p>
            <a:pPr marL="1143000" lvl="1" indent="-457200">
              <a:lnSpc>
                <a:spcPct val="100000"/>
              </a:lnSpc>
            </a:pPr>
            <a:endParaRPr lang="en-US" sz="2400" dirty="0" smtClean="0"/>
          </a:p>
          <a:p>
            <a:pPr marL="457200" indent="-457200">
              <a:lnSpc>
                <a:spcPct val="100000"/>
              </a:lnSpc>
              <a:buFont typeface="Arial" panose="020B0604020202020204" pitchFamily="34" charset="0"/>
              <a:buChar char="•"/>
            </a:pPr>
            <a:r>
              <a:rPr lang="en-US" sz="2600" dirty="0" smtClean="0"/>
              <a:t>When a function is defined in the global scope, the value of </a:t>
            </a:r>
            <a:r>
              <a:rPr lang="en-US" sz="2600" b="1" dirty="0" smtClean="0"/>
              <a:t>this </a:t>
            </a:r>
            <a:r>
              <a:rPr lang="en-US" sz="2600" dirty="0" smtClean="0"/>
              <a:t>is the global object </a:t>
            </a:r>
          </a:p>
        </p:txBody>
      </p:sp>
    </p:spTree>
    <p:extLst>
      <p:ext uri="{BB962C8B-B14F-4D97-AF65-F5344CB8AC3E}">
        <p14:creationId xmlns:p14="http://schemas.microsoft.com/office/powerpoint/2010/main" val="1366561778"/>
      </p:ext>
    </p:extLst>
  </p:cSld>
  <p:clrMapOvr>
    <a:masterClrMapping/>
  </p:clrMapOvr>
  <p:transition spd="med">
    <p:pull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JavaScript</a:t>
            </a:r>
            <a:endParaRPr lang="en-US" dirty="0"/>
          </a:p>
        </p:txBody>
      </p:sp>
      <p:sp>
        <p:nvSpPr>
          <p:cNvPr id="3" name="Content Placeholder 2"/>
          <p:cNvSpPr>
            <a:spLocks noGrp="1"/>
          </p:cNvSpPr>
          <p:nvPr>
            <p:ph idx="1"/>
          </p:nvPr>
        </p:nvSpPr>
        <p:spPr>
          <a:xfrm>
            <a:off x="904196" y="1856103"/>
            <a:ext cx="10827139" cy="4447761"/>
          </a:xfrm>
        </p:spPr>
        <p:txBody>
          <a:bodyPr>
            <a:noAutofit/>
          </a:bodyPr>
          <a:lstStyle/>
          <a:p>
            <a:pPr marL="457200" indent="-457200">
              <a:lnSpc>
                <a:spcPct val="100000"/>
              </a:lnSpc>
              <a:buFont typeface="Arial" panose="020B0604020202020204" pitchFamily="34" charset="0"/>
              <a:buChar char="•"/>
            </a:pPr>
            <a:r>
              <a:rPr lang="en-US" sz="2000" dirty="0" smtClean="0"/>
              <a:t>Type of functions</a:t>
            </a:r>
          </a:p>
          <a:p>
            <a:pPr marL="1143000" lvl="1" indent="-457200">
              <a:lnSpc>
                <a:spcPct val="100000"/>
              </a:lnSpc>
            </a:pPr>
            <a:r>
              <a:rPr lang="en-US" sz="2000" dirty="0" smtClean="0"/>
              <a:t>Constructor Functions</a:t>
            </a:r>
          </a:p>
          <a:p>
            <a:pPr marL="1143000" lvl="1" indent="-457200">
              <a:lnSpc>
                <a:spcPct val="100000"/>
              </a:lnSpc>
            </a:pPr>
            <a:r>
              <a:rPr lang="en-US" sz="2000" dirty="0" smtClean="0"/>
              <a:t>Anonymous Functions</a:t>
            </a:r>
          </a:p>
          <a:p>
            <a:pPr marL="1143000" lvl="1" indent="-457200">
              <a:lnSpc>
                <a:spcPct val="100000"/>
              </a:lnSpc>
            </a:pPr>
            <a:r>
              <a:rPr lang="en-US" sz="2000" dirty="0" smtClean="0"/>
              <a:t>Function Expressions</a:t>
            </a:r>
          </a:p>
          <a:p>
            <a:pPr marL="1143000" lvl="1" indent="-457200">
              <a:lnSpc>
                <a:spcPct val="100000"/>
              </a:lnSpc>
            </a:pPr>
            <a:r>
              <a:rPr lang="en-US" sz="2000" dirty="0" smtClean="0"/>
              <a:t>IIFE(Immediately Invoked Function Expressions ) we can pass </a:t>
            </a:r>
            <a:r>
              <a:rPr lang="en-US" sz="2000" dirty="0" err="1" smtClean="0"/>
              <a:t>params</a:t>
            </a:r>
            <a:r>
              <a:rPr lang="en-US" sz="2000" dirty="0" smtClean="0"/>
              <a:t> to it as well</a:t>
            </a:r>
          </a:p>
          <a:p>
            <a:pPr marL="1143000" lvl="1" indent="-457200">
              <a:lnSpc>
                <a:spcPct val="100000"/>
              </a:lnSpc>
            </a:pPr>
            <a:r>
              <a:rPr lang="en-US" sz="2000" dirty="0" smtClean="0"/>
              <a:t>Nested Functions</a:t>
            </a:r>
          </a:p>
        </p:txBody>
      </p:sp>
    </p:spTree>
    <p:extLst>
      <p:ext uri="{BB962C8B-B14F-4D97-AF65-F5344CB8AC3E}">
        <p14:creationId xmlns:p14="http://schemas.microsoft.com/office/powerpoint/2010/main" val="2703079982"/>
      </p:ext>
    </p:extLst>
  </p:cSld>
  <p:clrMapOvr>
    <a:masterClrMapping/>
  </p:clrMapOvr>
  <p:transition spd="med">
    <p:pull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9856" y="1380623"/>
            <a:ext cx="7158522" cy="5398719"/>
          </a:xfrm>
        </p:spPr>
      </p:pic>
      <p:sp>
        <p:nvSpPr>
          <p:cNvPr id="4" name="Content Placeholder 2"/>
          <p:cNvSpPr txBox="1">
            <a:spLocks/>
          </p:cNvSpPr>
          <p:nvPr/>
        </p:nvSpPr>
        <p:spPr>
          <a:xfrm>
            <a:off x="6278881" y="1856103"/>
            <a:ext cx="507492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4000" dirty="0"/>
          </a:p>
        </p:txBody>
      </p:sp>
    </p:spTree>
    <p:extLst>
      <p:ext uri="{BB962C8B-B14F-4D97-AF65-F5344CB8AC3E}">
        <p14:creationId xmlns:p14="http://schemas.microsoft.com/office/powerpoint/2010/main" val="3088170745"/>
      </p:ext>
    </p:extLst>
  </p:cSld>
  <p:clrMapOvr>
    <a:masterClrMapping/>
  </p:clrMapOvr>
  <p:transition spd="med">
    <p:pull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in JavaScript</a:t>
            </a:r>
            <a:endParaRPr lang="en-US" dirty="0"/>
          </a:p>
        </p:txBody>
      </p:sp>
      <p:sp>
        <p:nvSpPr>
          <p:cNvPr id="3" name="Content Placeholder 2"/>
          <p:cNvSpPr>
            <a:spLocks noGrp="1"/>
          </p:cNvSpPr>
          <p:nvPr>
            <p:ph idx="1"/>
          </p:nvPr>
        </p:nvSpPr>
        <p:spPr>
          <a:xfrm>
            <a:off x="904196" y="989000"/>
            <a:ext cx="10827139" cy="4574796"/>
          </a:xfrm>
        </p:spPr>
        <p:txBody>
          <a:bodyPr>
            <a:noAutofit/>
          </a:bodyPr>
          <a:lstStyle/>
          <a:p>
            <a:pPr marL="457200" indent="-457200">
              <a:lnSpc>
                <a:spcPct val="100000"/>
              </a:lnSpc>
              <a:buFont typeface="Arial" panose="020B0604020202020204" pitchFamily="34" charset="0"/>
              <a:buChar char="•"/>
            </a:pPr>
            <a:endParaRPr lang="en-US" sz="2000" dirty="0" smtClean="0"/>
          </a:p>
          <a:p>
            <a:pPr marL="457200" indent="-457200">
              <a:lnSpc>
                <a:spcPct val="100000"/>
              </a:lnSpc>
              <a:buFont typeface="Arial" panose="020B0604020202020204" pitchFamily="34" charset="0"/>
              <a:buChar char="•"/>
            </a:pPr>
            <a:r>
              <a:rPr lang="en-US" sz="2000" dirty="0" smtClean="0"/>
              <a:t>Scope is the context in which a property can be found</a:t>
            </a:r>
          </a:p>
          <a:p>
            <a:pPr marL="457200" indent="-457200">
              <a:lnSpc>
                <a:spcPct val="100000"/>
              </a:lnSpc>
              <a:buFont typeface="Arial" panose="020B0604020202020204" pitchFamily="34" charset="0"/>
              <a:buChar char="•"/>
            </a:pPr>
            <a:r>
              <a:rPr lang="en-US" sz="2000" dirty="0" smtClean="0"/>
              <a:t>Types of Scope</a:t>
            </a:r>
          </a:p>
          <a:p>
            <a:pPr marL="1143000" lvl="1" indent="-457200">
              <a:lnSpc>
                <a:spcPct val="100000"/>
              </a:lnSpc>
            </a:pPr>
            <a:r>
              <a:rPr lang="en-US" sz="1800" dirty="0" smtClean="0"/>
              <a:t>Local Scope </a:t>
            </a:r>
          </a:p>
          <a:p>
            <a:pPr marL="1143000" lvl="1" indent="-457200">
              <a:lnSpc>
                <a:spcPct val="100000"/>
              </a:lnSpc>
            </a:pPr>
            <a:r>
              <a:rPr lang="en-US" sz="1800" dirty="0" smtClean="0"/>
              <a:t>Global Scope</a:t>
            </a:r>
          </a:p>
          <a:p>
            <a:pPr marL="457200" indent="-457200">
              <a:lnSpc>
                <a:spcPct val="100000"/>
              </a:lnSpc>
              <a:buFont typeface="Arial" panose="020B0604020202020204" pitchFamily="34" charset="0"/>
              <a:buChar char="•"/>
            </a:pPr>
            <a:r>
              <a:rPr lang="en-US" sz="2000" dirty="0" smtClean="0"/>
              <a:t>Lexical scope is nothing but  looking up the scope chain</a:t>
            </a:r>
          </a:p>
          <a:p>
            <a:pPr marL="457200" indent="-457200">
              <a:lnSpc>
                <a:spcPct val="100000"/>
              </a:lnSpc>
              <a:buFont typeface="Arial" panose="020B0604020202020204" pitchFamily="34" charset="0"/>
              <a:buChar char="•"/>
            </a:pPr>
            <a:r>
              <a:rPr lang="en-US" sz="2000" dirty="0" smtClean="0"/>
              <a:t>Without using </a:t>
            </a:r>
            <a:r>
              <a:rPr lang="en-US" sz="2000" b="1" dirty="0" err="1" smtClean="0"/>
              <a:t>var</a:t>
            </a:r>
            <a:r>
              <a:rPr lang="en-US" sz="2000" dirty="0" smtClean="0"/>
              <a:t> in function the variable goes in global scope</a:t>
            </a:r>
          </a:p>
          <a:p>
            <a:pPr marL="457200" indent="-457200">
              <a:lnSpc>
                <a:spcPct val="100000"/>
              </a:lnSpc>
            </a:pPr>
            <a:r>
              <a:rPr lang="en-US" sz="2000" b="1" dirty="0" smtClean="0"/>
              <a:t>Rule of thumb</a:t>
            </a:r>
            <a:endParaRPr lang="en-US" sz="2000" b="1" dirty="0"/>
          </a:p>
          <a:p>
            <a:pPr marL="457200" indent="-457200">
              <a:lnSpc>
                <a:spcPct val="100000"/>
              </a:lnSpc>
              <a:buFont typeface="Arial" panose="020B0604020202020204" pitchFamily="34" charset="0"/>
              <a:buChar char="•"/>
            </a:pPr>
            <a:r>
              <a:rPr lang="en-US" sz="2000" dirty="0" smtClean="0"/>
              <a:t>JavaScript does not respects block scope it only respects function scope</a:t>
            </a:r>
          </a:p>
          <a:p>
            <a:pPr marL="457200" indent="-457200">
              <a:lnSpc>
                <a:spcPct val="100000"/>
              </a:lnSpc>
              <a:buFont typeface="Arial" panose="020B0604020202020204" pitchFamily="34" charset="0"/>
              <a:buChar char="•"/>
            </a:pPr>
            <a:endParaRPr lang="en-US" sz="20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6563" y="1749835"/>
            <a:ext cx="1359968" cy="1526563"/>
          </a:xfrm>
          <a:prstGeom prst="rect">
            <a:avLst/>
          </a:prstGeom>
        </p:spPr>
      </p:pic>
    </p:spTree>
    <p:extLst>
      <p:ext uri="{BB962C8B-B14F-4D97-AF65-F5344CB8AC3E}">
        <p14:creationId xmlns:p14="http://schemas.microsoft.com/office/powerpoint/2010/main" val="1292774821"/>
      </p:ext>
    </p:extLst>
  </p:cSld>
  <p:clrMapOvr>
    <a:masterClrMapping/>
  </p:clrMapOvr>
  <p:transition spd="med">
    <p:pull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130" y="0"/>
            <a:ext cx="10729671" cy="1208868"/>
          </a:xfrm>
        </p:spPr>
        <p:txBody>
          <a:bodyPr/>
          <a:lstStyle/>
          <a:p>
            <a:pPr marL="571500" indent="-571500">
              <a:buFont typeface="Arial" panose="020B0604020202020204" pitchFamily="34" charset="0"/>
              <a:buChar char="•"/>
            </a:pPr>
            <a:r>
              <a:rPr lang="en-US" dirty="0" smtClean="0"/>
              <a:t>Hoisting in JavaScript</a:t>
            </a:r>
            <a:endParaRPr lang="en-US" dirty="0"/>
          </a:p>
        </p:txBody>
      </p:sp>
      <p:sp>
        <p:nvSpPr>
          <p:cNvPr id="3" name="Content Placeholder 2"/>
          <p:cNvSpPr>
            <a:spLocks noGrp="1"/>
          </p:cNvSpPr>
          <p:nvPr>
            <p:ph idx="1"/>
          </p:nvPr>
        </p:nvSpPr>
        <p:spPr>
          <a:xfrm>
            <a:off x="922398" y="1856103"/>
            <a:ext cx="9915319" cy="4447761"/>
          </a:xfrm>
        </p:spPr>
        <p:txBody>
          <a:bodyPr>
            <a:normAutofit/>
          </a:bodyPr>
          <a:lstStyle/>
          <a:p>
            <a:pPr marL="457200" indent="-457200">
              <a:lnSpc>
                <a:spcPct val="100000"/>
              </a:lnSpc>
              <a:buFont typeface="Arial" panose="020B0604020202020204" pitchFamily="34" charset="0"/>
              <a:buChar char="•"/>
            </a:pPr>
            <a:r>
              <a:rPr lang="en-US" sz="2800" dirty="0"/>
              <a:t> </a:t>
            </a:r>
            <a:r>
              <a:rPr lang="en-US" sz="2800" dirty="0" smtClean="0"/>
              <a:t>Default </a:t>
            </a:r>
            <a:r>
              <a:rPr lang="en-US" sz="2800" dirty="0"/>
              <a:t>behavior of moving declarations to the top</a:t>
            </a:r>
            <a:r>
              <a:rPr lang="en-US" sz="2800" dirty="0" smtClean="0"/>
              <a:t>.</a:t>
            </a:r>
          </a:p>
          <a:p>
            <a:pPr marL="457200" indent="-457200">
              <a:lnSpc>
                <a:spcPct val="100000"/>
              </a:lnSpc>
              <a:buFont typeface="Arial" panose="020B0604020202020204" pitchFamily="34" charset="0"/>
              <a:buChar char="•"/>
            </a:pPr>
            <a:endParaRPr lang="en-US" sz="2800" dirty="0" smtClean="0"/>
          </a:p>
          <a:p>
            <a:pPr marL="457200" indent="-457200">
              <a:lnSpc>
                <a:spcPct val="100000"/>
              </a:lnSpc>
              <a:buFont typeface="Arial" panose="020B0604020202020204" pitchFamily="34" charset="0"/>
              <a:buChar char="•"/>
            </a:pPr>
            <a:r>
              <a:rPr lang="en-US" sz="2800" dirty="0" smtClean="0"/>
              <a:t>Only declarations are hoisted not the initialization.</a:t>
            </a:r>
          </a:p>
          <a:p>
            <a:pPr marL="457200" indent="-457200">
              <a:lnSpc>
                <a:spcPct val="100000"/>
              </a:lnSpc>
              <a:buFont typeface="Arial" panose="020B0604020202020204" pitchFamily="34" charset="0"/>
              <a:buChar char="•"/>
            </a:pPr>
            <a:endParaRPr lang="en-US" sz="2800" dirty="0" smtClean="0"/>
          </a:p>
          <a:p>
            <a:pPr marL="571500" indent="-571500">
              <a:lnSpc>
                <a:spcPct val="100000"/>
              </a:lnSpc>
              <a:buFont typeface="Arial" panose="020B0604020202020204" pitchFamily="34" charset="0"/>
              <a:buChar char="•"/>
            </a:pPr>
            <a:endParaRPr 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834" y="4887882"/>
            <a:ext cx="5815434" cy="141598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99297" y="4079983"/>
            <a:ext cx="1359968" cy="1526563"/>
          </a:xfrm>
          <a:prstGeom prst="rect">
            <a:avLst/>
          </a:prstGeom>
        </p:spPr>
      </p:pic>
    </p:spTree>
    <p:extLst>
      <p:ext uri="{BB962C8B-B14F-4D97-AF65-F5344CB8AC3E}">
        <p14:creationId xmlns:p14="http://schemas.microsoft.com/office/powerpoint/2010/main" val="3024559976"/>
      </p:ext>
    </p:extLst>
  </p:cSld>
  <p:clrMapOvr>
    <a:masterClrMapping/>
  </p:clrMapOvr>
  <p:transition spd="med">
    <p:pull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a:xfrm>
            <a:off x="904196" y="1856103"/>
            <a:ext cx="9975085" cy="4447761"/>
          </a:xfrm>
        </p:spPr>
        <p:txBody>
          <a:bodyPr>
            <a:normAutofit/>
          </a:bodyPr>
          <a:lstStyle/>
          <a:p>
            <a:pPr marL="457200" indent="-457200">
              <a:lnSpc>
                <a:spcPct val="100000"/>
              </a:lnSpc>
              <a:buFont typeface="Arial" panose="020B0604020202020204" pitchFamily="34" charset="0"/>
              <a:buChar char="•"/>
            </a:pPr>
            <a:r>
              <a:rPr lang="en-US" sz="2800" dirty="0"/>
              <a:t>A closure is a function having access to the parent scope, even after the parent function has </a:t>
            </a:r>
            <a:r>
              <a:rPr lang="en-US" sz="2800" dirty="0" smtClean="0"/>
              <a:t>executed.</a:t>
            </a:r>
          </a:p>
          <a:p>
            <a:pPr marL="457200" indent="-457200">
              <a:lnSpc>
                <a:spcPct val="100000"/>
              </a:lnSpc>
              <a:buFont typeface="Arial" panose="020B0604020202020204" pitchFamily="34" charset="0"/>
              <a:buChar char="•"/>
            </a:pPr>
            <a:endParaRPr lang="en-US" sz="2800" dirty="0"/>
          </a:p>
          <a:p>
            <a:pPr marL="457200" indent="-457200">
              <a:lnSpc>
                <a:spcPct val="100000"/>
              </a:lnSpc>
              <a:buFont typeface="Arial" panose="020B0604020202020204" pitchFamily="34" charset="0"/>
              <a:buChar char="•"/>
            </a:pPr>
            <a:r>
              <a:rPr lang="en-US" sz="2800" dirty="0" smtClean="0"/>
              <a:t>Can be used to mock classes in JavaScript.</a:t>
            </a:r>
          </a:p>
          <a:p>
            <a:pPr marL="457200" indent="-457200">
              <a:lnSpc>
                <a:spcPct val="100000"/>
              </a:lnSpc>
              <a:buFont typeface="Arial" panose="020B0604020202020204" pitchFamily="34" charset="0"/>
              <a:buChar char="•"/>
            </a:pPr>
            <a:endParaRPr lang="en-US" sz="2800" dirty="0"/>
          </a:p>
          <a:p>
            <a:pPr marL="457200" indent="-457200">
              <a:lnSpc>
                <a:spcPct val="100000"/>
              </a:lnSpc>
              <a:buFont typeface="Arial" panose="020B0604020202020204" pitchFamily="34" charset="0"/>
              <a:buChar char="•"/>
            </a:pPr>
            <a:r>
              <a:rPr lang="en-US" sz="2800" dirty="0" smtClean="0"/>
              <a:t>Be careful while using closures for memory leaks.</a:t>
            </a:r>
          </a:p>
          <a:p>
            <a:pPr marL="457200" indent="-457200">
              <a:lnSpc>
                <a:spcPct val="100000"/>
              </a:lnSpc>
              <a:buFont typeface="Arial" panose="020B0604020202020204" pitchFamily="34" charset="0"/>
              <a:buChar char="•"/>
            </a:pPr>
            <a:endParaRPr lang="en-US" sz="2800" dirty="0"/>
          </a:p>
          <a:p>
            <a:pPr marL="457200" indent="-457200">
              <a:lnSpc>
                <a:spcPct val="100000"/>
              </a:lnSpc>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994097403"/>
      </p:ext>
    </p:extLst>
  </p:cSld>
  <p:clrMapOvr>
    <a:masterClrMapping/>
  </p:clrMapOvr>
  <p:transition spd="med">
    <p:pull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what Uncle Ben said</a:t>
            </a:r>
            <a:endParaRPr lang="en-US" dirty="0"/>
          </a:p>
        </p:txBody>
      </p:sp>
      <p:sp>
        <p:nvSpPr>
          <p:cNvPr id="3" name="Content Placeholder 2"/>
          <p:cNvSpPr>
            <a:spLocks noGrp="1"/>
          </p:cNvSpPr>
          <p:nvPr>
            <p:ph idx="1"/>
          </p:nvPr>
        </p:nvSpPr>
        <p:spPr>
          <a:xfrm>
            <a:off x="904196" y="1856103"/>
            <a:ext cx="9975085" cy="4447761"/>
          </a:xfrm>
        </p:spPr>
        <p:txBody>
          <a:bodyPr>
            <a:normAutofit/>
          </a:bodyPr>
          <a:lstStyle/>
          <a:p>
            <a:pPr marL="457200" indent="-457200">
              <a:lnSpc>
                <a:spcPct val="100000"/>
              </a:lnSpc>
              <a:buFont typeface="Arial" panose="020B0604020202020204" pitchFamily="34" charset="0"/>
              <a:buChar char="•"/>
            </a:pPr>
            <a:endParaRPr lang="en-US" sz="28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538" y="1416032"/>
            <a:ext cx="9471533" cy="5321798"/>
          </a:xfrm>
          <a:prstGeom prst="rect">
            <a:avLst/>
          </a:prstGeom>
        </p:spPr>
      </p:pic>
    </p:spTree>
    <p:extLst>
      <p:ext uri="{BB962C8B-B14F-4D97-AF65-F5344CB8AC3E}">
        <p14:creationId xmlns:p14="http://schemas.microsoft.com/office/powerpoint/2010/main" val="2098429255"/>
      </p:ext>
    </p:extLst>
  </p:cSld>
  <p:clrMapOvr>
    <a:masterClrMapping/>
  </p:clrMapOvr>
  <p:transition spd="med">
    <p:pull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904196" y="1856103"/>
            <a:ext cx="10360703" cy="4447761"/>
          </a:xfrm>
        </p:spPr>
        <p:txBody>
          <a:bodyPr>
            <a:normAutofit fontScale="40000" lnSpcReduction="20000"/>
          </a:bodyPr>
          <a:lstStyle/>
          <a:p>
            <a:pPr marL="571500" indent="-571500">
              <a:buFont typeface="Arial" panose="020B0604020202020204" pitchFamily="34" charset="0"/>
              <a:buChar char="•"/>
            </a:pPr>
            <a:r>
              <a:rPr lang="en-US" sz="4000" dirty="0" smtClean="0"/>
              <a:t>Beginner</a:t>
            </a:r>
          </a:p>
          <a:p>
            <a:pPr marL="1257300" lvl="1" indent="-571500"/>
            <a:r>
              <a:rPr lang="en-US" sz="3800" dirty="0">
                <a:hlinkClick r:id="rId2"/>
              </a:rPr>
              <a:t>Code </a:t>
            </a:r>
            <a:r>
              <a:rPr lang="en-US" sz="3800" dirty="0" smtClean="0">
                <a:hlinkClick r:id="rId2"/>
              </a:rPr>
              <a:t>school</a:t>
            </a:r>
            <a:endParaRPr lang="en-US" sz="3800" dirty="0"/>
          </a:p>
          <a:p>
            <a:pPr marL="1257300" lvl="1" indent="-571500"/>
            <a:r>
              <a:rPr lang="en-US" sz="3800" dirty="0" smtClean="0">
                <a:hlinkClick r:id="rId3"/>
              </a:rPr>
              <a:t>JavaScript </a:t>
            </a:r>
            <a:r>
              <a:rPr lang="en-US" sz="3800" dirty="0">
                <a:hlinkClick r:id="rId3"/>
              </a:rPr>
              <a:t>is </a:t>
            </a:r>
            <a:r>
              <a:rPr lang="en-US" sz="3800" dirty="0" smtClean="0">
                <a:hlinkClick r:id="rId3"/>
              </a:rPr>
              <a:t>sexy</a:t>
            </a:r>
            <a:endParaRPr lang="en-US" sz="4000" dirty="0" smtClean="0"/>
          </a:p>
          <a:p>
            <a:pPr marL="571500" indent="-571500">
              <a:buFont typeface="Arial" panose="020B0604020202020204" pitchFamily="34" charset="0"/>
              <a:buChar char="•"/>
            </a:pPr>
            <a:r>
              <a:rPr lang="en-US" sz="4000" dirty="0" smtClean="0"/>
              <a:t>Intermediate</a:t>
            </a:r>
          </a:p>
          <a:p>
            <a:pPr marL="1257300" lvl="1" indent="-571500"/>
            <a:r>
              <a:rPr lang="en-US" sz="3800" dirty="0" smtClean="0">
                <a:hlinkClick r:id="rId4"/>
              </a:rPr>
              <a:t>JavaScript Succinctly </a:t>
            </a:r>
            <a:endParaRPr lang="en-US" sz="3800" dirty="0"/>
          </a:p>
          <a:p>
            <a:pPr marL="1257300" lvl="1" indent="-571500"/>
            <a:r>
              <a:rPr lang="en-US" sz="3800" dirty="0" smtClean="0"/>
              <a:t>MDN</a:t>
            </a:r>
          </a:p>
          <a:p>
            <a:pPr marL="571500" indent="-571500">
              <a:buFont typeface="Arial" panose="020B0604020202020204" pitchFamily="34" charset="0"/>
              <a:buChar char="•"/>
            </a:pPr>
            <a:r>
              <a:rPr lang="en-US" sz="4000" dirty="0" smtClean="0"/>
              <a:t>Expert</a:t>
            </a:r>
          </a:p>
          <a:p>
            <a:pPr marL="1257300" lvl="1" indent="-571500"/>
            <a:r>
              <a:rPr lang="en-US" sz="4200" dirty="0" smtClean="0">
                <a:hlinkClick r:id="rId5"/>
              </a:rPr>
              <a:t>JavaScript the Good Parts</a:t>
            </a:r>
            <a:r>
              <a:rPr lang="en-US" sz="4200" dirty="0" smtClean="0"/>
              <a:t> -by David </a:t>
            </a:r>
            <a:r>
              <a:rPr lang="en-US" sz="4200" dirty="0" err="1"/>
              <a:t>C</a:t>
            </a:r>
            <a:r>
              <a:rPr lang="en-US" sz="4200" dirty="0" err="1" smtClean="0"/>
              <a:t>rockford</a:t>
            </a:r>
            <a:endParaRPr lang="en-US" sz="4200" dirty="0" smtClean="0"/>
          </a:p>
          <a:p>
            <a:pPr marL="571500" indent="-571500">
              <a:buFont typeface="Arial" panose="020B0604020202020204" pitchFamily="34" charset="0"/>
              <a:buChar char="•"/>
            </a:pPr>
            <a:endParaRPr lang="en-US" sz="4000" dirty="0" smtClean="0"/>
          </a:p>
        </p:txBody>
      </p:sp>
      <p:sp>
        <p:nvSpPr>
          <p:cNvPr id="4" name="Content Placeholder 2"/>
          <p:cNvSpPr txBox="1">
            <a:spLocks/>
          </p:cNvSpPr>
          <p:nvPr/>
        </p:nvSpPr>
        <p:spPr>
          <a:xfrm>
            <a:off x="6278881" y="1856103"/>
            <a:ext cx="507492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4000" dirty="0"/>
          </a:p>
        </p:txBody>
      </p:sp>
    </p:spTree>
    <p:extLst>
      <p:ext uri="{BB962C8B-B14F-4D97-AF65-F5344CB8AC3E}">
        <p14:creationId xmlns:p14="http://schemas.microsoft.com/office/powerpoint/2010/main" val="2688371475"/>
      </p:ext>
    </p:extLst>
  </p:cSld>
  <p:clrMapOvr>
    <a:masterClrMapping/>
  </p:clrMapOvr>
  <p:transition spd="med">
    <p:pull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113079402"/>
      </p:ext>
    </p:extLst>
  </p:cSld>
  <p:clrMapOvr>
    <a:masterClrMapping/>
  </p:clrMapOvr>
  <p:transition spd="med">
    <p:pull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err="1" smtClean="0"/>
              <a:t>Aila</a:t>
            </a:r>
            <a:r>
              <a:rPr lang="en-US" b="1" dirty="0" smtClean="0"/>
              <a:t>!! </a:t>
            </a:r>
            <a:r>
              <a:rPr lang="en-US" b="1" dirty="0"/>
              <a:t> </a:t>
            </a:r>
            <a:r>
              <a:rPr lang="en-US" b="1" dirty="0" smtClean="0"/>
              <a:t>This is Magic :</a:t>
            </a:r>
            <a:r>
              <a:rPr lang="en-US" b="1" dirty="0" smtClean="0">
                <a:sym typeface="Wingdings" panose="05000000000000000000" pitchFamily="2" charset="2"/>
              </a:rPr>
              <a:t>/</a:t>
            </a:r>
            <a:endParaRPr lang="en-US" b="1"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06932" y="1414698"/>
            <a:ext cx="7825582" cy="5311779"/>
          </a:xfrm>
        </p:spPr>
      </p:pic>
    </p:spTree>
    <p:extLst>
      <p:ext uri="{BB962C8B-B14F-4D97-AF65-F5344CB8AC3E}">
        <p14:creationId xmlns:p14="http://schemas.microsoft.com/office/powerpoint/2010/main" val="150744704"/>
      </p:ext>
    </p:extLst>
  </p:cSld>
  <p:clrMapOvr>
    <a:masterClrMapping/>
  </p:clrMapOvr>
  <p:transition spd="med">
    <p:pull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Fundamentals: Introduction</a:t>
            </a:r>
            <a:endParaRPr lang="en-US" dirty="0"/>
          </a:p>
        </p:txBody>
      </p:sp>
      <p:sp>
        <p:nvSpPr>
          <p:cNvPr id="3" name="Content Placeholder 2"/>
          <p:cNvSpPr>
            <a:spLocks noGrp="1"/>
          </p:cNvSpPr>
          <p:nvPr>
            <p:ph idx="1"/>
          </p:nvPr>
        </p:nvSpPr>
        <p:spPr>
          <a:xfrm>
            <a:off x="4310097" y="1755612"/>
            <a:ext cx="6737628" cy="4447761"/>
          </a:xfrm>
        </p:spPr>
        <p:txBody>
          <a:bodyPr>
            <a:normAutofit lnSpcReduction="10000"/>
          </a:bodyPr>
          <a:lstStyle/>
          <a:p>
            <a:pPr marL="457200" indent="-457200">
              <a:lnSpc>
                <a:spcPct val="100000"/>
              </a:lnSpc>
              <a:buFont typeface="Arial" panose="020B0604020202020204" pitchFamily="34" charset="0"/>
              <a:buChar char="•"/>
            </a:pPr>
            <a:endParaRPr lang="en-US" sz="2800" dirty="0" smtClean="0">
              <a:solidFill>
                <a:schemeClr val="tx1"/>
              </a:solidFill>
              <a:hlinkClick r:id="rId3" tooltip="Ecma International"/>
            </a:endParaRPr>
          </a:p>
          <a:p>
            <a:pPr marL="457200" indent="-457200">
              <a:lnSpc>
                <a:spcPct val="100000"/>
              </a:lnSpc>
              <a:buFont typeface="Arial" panose="020B0604020202020204" pitchFamily="34" charset="0"/>
              <a:buChar char="•"/>
            </a:pPr>
            <a:r>
              <a:rPr lang="en-US" sz="2800" dirty="0"/>
              <a:t>Created in 1995 at Netscape </a:t>
            </a:r>
            <a:endParaRPr lang="en-US" sz="2800" dirty="0" smtClean="0"/>
          </a:p>
          <a:p>
            <a:pPr marL="457200" indent="-457200">
              <a:lnSpc>
                <a:spcPct val="100000"/>
              </a:lnSpc>
              <a:buFont typeface="Arial" panose="020B0604020202020204" pitchFamily="34" charset="0"/>
              <a:buChar char="•"/>
            </a:pPr>
            <a:endParaRPr lang="en-US" sz="2800" dirty="0"/>
          </a:p>
          <a:p>
            <a:pPr marL="457200" indent="-457200">
              <a:lnSpc>
                <a:spcPct val="100000"/>
              </a:lnSpc>
              <a:buFont typeface="Arial" panose="020B0604020202020204" pitchFamily="34" charset="0"/>
              <a:buChar char="•"/>
            </a:pPr>
            <a:r>
              <a:rPr lang="en-US" sz="2800" dirty="0"/>
              <a:t>ECMA the </a:t>
            </a:r>
            <a:r>
              <a:rPr lang="en-US" sz="2800" dirty="0" smtClean="0"/>
              <a:t>un trademarked name</a:t>
            </a:r>
          </a:p>
          <a:p>
            <a:pPr marL="457200" indent="-457200">
              <a:lnSpc>
                <a:spcPct val="100000"/>
              </a:lnSpc>
              <a:buFont typeface="Arial" panose="020B0604020202020204" pitchFamily="34" charset="0"/>
              <a:buChar char="•"/>
            </a:pPr>
            <a:endParaRPr lang="en-US" sz="2800" dirty="0" smtClean="0"/>
          </a:p>
          <a:p>
            <a:pPr marL="457200" indent="-457200">
              <a:lnSpc>
                <a:spcPct val="100000"/>
              </a:lnSpc>
              <a:buFont typeface="Arial" panose="020B0604020202020204" pitchFamily="34" charset="0"/>
              <a:buChar char="•"/>
            </a:pPr>
            <a:r>
              <a:rPr lang="en-US" sz="2800" dirty="0" smtClean="0"/>
              <a:t>Also </a:t>
            </a:r>
            <a:r>
              <a:rPr lang="en-US" sz="2800" dirty="0"/>
              <a:t>used in environments that aren't </a:t>
            </a:r>
            <a:r>
              <a:rPr lang="en-US" sz="2800" dirty="0" smtClean="0"/>
              <a:t>web-based</a:t>
            </a:r>
            <a:endParaRPr lang="en-US" sz="2800" dirty="0" smtClean="0">
              <a:solidFill>
                <a:schemeClr val="tx1"/>
              </a:solidFill>
            </a:endParaRPr>
          </a:p>
        </p:txBody>
      </p:sp>
      <p:sp>
        <p:nvSpPr>
          <p:cNvPr id="4" name="Content Placeholder 2"/>
          <p:cNvSpPr txBox="1">
            <a:spLocks/>
          </p:cNvSpPr>
          <p:nvPr/>
        </p:nvSpPr>
        <p:spPr>
          <a:xfrm>
            <a:off x="6278881" y="1856103"/>
            <a:ext cx="5074920" cy="444776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4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905" y="2577019"/>
            <a:ext cx="3070220" cy="3163257"/>
          </a:xfrm>
          <a:prstGeom prst="rect">
            <a:avLst/>
          </a:prstGeom>
        </p:spPr>
      </p:pic>
      <p:sp>
        <p:nvSpPr>
          <p:cNvPr id="6" name="TextBox 5"/>
          <p:cNvSpPr txBox="1"/>
          <p:nvPr/>
        </p:nvSpPr>
        <p:spPr>
          <a:xfrm>
            <a:off x="1304352" y="2031895"/>
            <a:ext cx="2545773" cy="369332"/>
          </a:xfrm>
          <a:prstGeom prst="rect">
            <a:avLst/>
          </a:prstGeom>
          <a:noFill/>
        </p:spPr>
        <p:txBody>
          <a:bodyPr wrap="square" rtlCol="0">
            <a:spAutoFit/>
          </a:bodyPr>
          <a:lstStyle/>
          <a:p>
            <a:r>
              <a:rPr lang="en-US" dirty="0" smtClean="0"/>
              <a:t>The Master Mind</a:t>
            </a:r>
            <a:endParaRPr lang="en-US" dirty="0"/>
          </a:p>
        </p:txBody>
      </p:sp>
    </p:spTree>
    <p:extLst>
      <p:ext uri="{BB962C8B-B14F-4D97-AF65-F5344CB8AC3E}">
        <p14:creationId xmlns:p14="http://schemas.microsoft.com/office/powerpoint/2010/main" val="928417836"/>
      </p:ext>
    </p:extLst>
  </p:cSld>
  <p:clrMapOvr>
    <a:masterClrMapping/>
  </p:clrMapOvr>
  <p:transition spd="med">
    <p:pull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Misconceptions	</a:t>
            </a:r>
            <a:endParaRPr lang="en-US" dirty="0"/>
          </a:p>
        </p:txBody>
      </p:sp>
      <p:sp>
        <p:nvSpPr>
          <p:cNvPr id="3" name="Content Placeholder 2"/>
          <p:cNvSpPr>
            <a:spLocks noGrp="1"/>
          </p:cNvSpPr>
          <p:nvPr>
            <p:ph idx="1"/>
          </p:nvPr>
        </p:nvSpPr>
        <p:spPr>
          <a:xfrm>
            <a:off x="879764" y="1995055"/>
            <a:ext cx="10474037" cy="4322618"/>
          </a:xfrm>
        </p:spPr>
        <p:txBody>
          <a:bodyPr>
            <a:normAutofit lnSpcReduction="10000"/>
          </a:bodyPr>
          <a:lstStyle/>
          <a:p>
            <a:pPr marL="457200" indent="-457200">
              <a:buFont typeface="Arial" panose="020B0604020202020204" pitchFamily="34" charset="0"/>
              <a:buChar char="•"/>
            </a:pPr>
            <a:r>
              <a:rPr lang="en-US" sz="2800" dirty="0" smtClean="0"/>
              <a:t>JavaScript has something to do with JAVA.</a:t>
            </a:r>
          </a:p>
          <a:p>
            <a:pPr marL="457200" indent="-457200">
              <a:buFont typeface="Arial" panose="020B0604020202020204" pitchFamily="34" charset="0"/>
              <a:buChar char="•"/>
            </a:pPr>
            <a:r>
              <a:rPr lang="en-US" sz="2800" dirty="0" smtClean="0"/>
              <a:t>JavaScript is mostly used for validations on forms.</a:t>
            </a:r>
          </a:p>
          <a:p>
            <a:pPr marL="457200" indent="-457200">
              <a:buFont typeface="Arial" panose="020B0604020202020204" pitchFamily="34" charset="0"/>
              <a:buChar char="•"/>
            </a:pPr>
            <a:r>
              <a:rPr lang="en-US" sz="2800" dirty="0" smtClean="0"/>
              <a:t>No need for JavaScript if you know </a:t>
            </a:r>
            <a:r>
              <a:rPr lang="en-US" sz="2800" dirty="0" err="1" smtClean="0"/>
              <a:t>Jquery</a:t>
            </a:r>
            <a:r>
              <a:rPr lang="en-US" sz="2800" dirty="0" smtClean="0"/>
              <a:t>.</a:t>
            </a:r>
          </a:p>
          <a:p>
            <a:pPr marL="457200" indent="-457200">
              <a:buFont typeface="Arial" panose="020B0604020202020204" pitchFamily="34" charset="0"/>
              <a:buChar char="•"/>
            </a:pPr>
            <a:r>
              <a:rPr lang="en-US" sz="2800" dirty="0" smtClean="0"/>
              <a:t>JavaScript </a:t>
            </a:r>
            <a:r>
              <a:rPr lang="en-US" sz="2800" dirty="0"/>
              <a:t>r</a:t>
            </a:r>
            <a:r>
              <a:rPr lang="en-US" sz="2800" dirty="0" smtClean="0"/>
              <a:t>uns on Client side only.</a:t>
            </a:r>
          </a:p>
          <a:p>
            <a:pPr marL="457200" indent="-457200">
              <a:buFont typeface="Arial" panose="020B0604020202020204" pitchFamily="34" charset="0"/>
              <a:buChar char="•"/>
            </a:pPr>
            <a:r>
              <a:rPr lang="en-US" sz="2800" dirty="0" smtClean="0"/>
              <a:t>JavaScript is not an Object Oriented Language</a:t>
            </a:r>
          </a:p>
        </p:txBody>
      </p:sp>
      <p:sp>
        <p:nvSpPr>
          <p:cNvPr id="5" name="Rectangle 4"/>
          <p:cNvSpPr/>
          <p:nvPr/>
        </p:nvSpPr>
        <p:spPr>
          <a:xfrm>
            <a:off x="3048000" y="2551837"/>
            <a:ext cx="6096000" cy="369332"/>
          </a:xfrm>
          <a:prstGeom prst="rect">
            <a:avLst/>
          </a:prstGeom>
        </p:spPr>
        <p:txBody>
          <a:bodyPr>
            <a:spAutoFit/>
          </a:bodyPr>
          <a:lstStyle/>
          <a:p>
            <a:pPr marL="457200" indent="-45720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053003763"/>
      </p:ext>
    </p:extLst>
  </p:cSld>
  <p:clrMapOvr>
    <a:masterClrMapping/>
  </p:clrMapOvr>
  <p:transition spd="med">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right tools at right place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2190" y="1659238"/>
            <a:ext cx="10801611" cy="4910663"/>
          </a:xfrm>
        </p:spPr>
      </p:pic>
      <p:sp>
        <p:nvSpPr>
          <p:cNvPr id="5" name="Rectangle 4"/>
          <p:cNvSpPr/>
          <p:nvPr/>
        </p:nvSpPr>
        <p:spPr>
          <a:xfrm>
            <a:off x="3048000" y="2551837"/>
            <a:ext cx="6096000" cy="369332"/>
          </a:xfrm>
          <a:prstGeom prst="rect">
            <a:avLst/>
          </a:prstGeom>
        </p:spPr>
        <p:txBody>
          <a:bodyPr>
            <a:spAutoFit/>
          </a:bodyPr>
          <a:lstStyle/>
          <a:p>
            <a:pPr marL="457200" indent="-45720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391882450"/>
      </p:ext>
    </p:extLst>
  </p:cSld>
  <p:clrMapOvr>
    <a:masterClrMapping/>
  </p:clrMapOvr>
  <p:transition spd="med">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t>
            </a:r>
            <a:endParaRPr lang="en-US" dirty="0"/>
          </a:p>
        </p:txBody>
      </p:sp>
      <p:sp>
        <p:nvSpPr>
          <p:cNvPr id="3" name="Content Placeholder 2"/>
          <p:cNvSpPr>
            <a:spLocks noGrp="1"/>
          </p:cNvSpPr>
          <p:nvPr>
            <p:ph idx="1"/>
          </p:nvPr>
        </p:nvSpPr>
        <p:spPr>
          <a:xfrm>
            <a:off x="879764" y="1579418"/>
            <a:ext cx="10186554" cy="4987636"/>
          </a:xfrm>
        </p:spPr>
        <p:txBody>
          <a:bodyPr>
            <a:noAutofit/>
          </a:bodyPr>
          <a:lstStyle/>
          <a:p>
            <a:pPr marL="342900" indent="-342900">
              <a:buFont typeface="Arial" panose="020B0604020202020204" pitchFamily="34" charset="0"/>
              <a:buChar char="•"/>
            </a:pPr>
            <a:r>
              <a:rPr lang="en-US" sz="2800" dirty="0" smtClean="0"/>
              <a:t>A collection of properties and methods as key value pairs.</a:t>
            </a:r>
          </a:p>
          <a:p>
            <a:pPr marL="342900" indent="-342900">
              <a:buFont typeface="Arial" panose="020B0604020202020204" pitchFamily="34" charset="0"/>
              <a:buChar char="•"/>
            </a:pPr>
            <a:r>
              <a:rPr lang="en-US" sz="2800" dirty="0"/>
              <a:t>Objects are dynamic they can be extended</a:t>
            </a:r>
            <a:r>
              <a:rPr lang="en-US" sz="2800" dirty="0" smtClean="0"/>
              <a:t>.</a:t>
            </a:r>
            <a:r>
              <a:rPr lang="en-US" sz="1400" dirty="0" smtClean="0"/>
              <a:t>(where does the prop come from)</a:t>
            </a:r>
            <a:endParaRPr lang="en-US" sz="1400" dirty="0"/>
          </a:p>
          <a:p>
            <a:pPr marL="342900" indent="-342900">
              <a:buFont typeface="Arial" panose="020B0604020202020204" pitchFamily="34" charset="0"/>
              <a:buChar char="•"/>
            </a:pPr>
            <a:r>
              <a:rPr lang="en-US" sz="2800" dirty="0"/>
              <a:t>Objects are stored by reference</a:t>
            </a:r>
            <a:r>
              <a:rPr lang="en-US" sz="2800" dirty="0" smtClean="0"/>
              <a:t>.</a:t>
            </a:r>
          </a:p>
          <a:p>
            <a:pPr marL="342900" indent="-342900">
              <a:buFont typeface="Arial" panose="020B0604020202020204" pitchFamily="34" charset="0"/>
              <a:buChar char="•"/>
            </a:pPr>
            <a:r>
              <a:rPr lang="en-US" sz="2800" b="1" dirty="0"/>
              <a:t>Almost</a:t>
            </a:r>
            <a:r>
              <a:rPr lang="en-US" sz="2800" dirty="0"/>
              <a:t> every thing in JavaScript is an object</a:t>
            </a:r>
            <a:r>
              <a:rPr lang="en-US" sz="2800" dirty="0" smtClean="0"/>
              <a:t>.</a:t>
            </a:r>
          </a:p>
          <a:p>
            <a:pPr marL="342900" indent="-342900">
              <a:buFont typeface="Arial" panose="020B0604020202020204" pitchFamily="34" charset="0"/>
              <a:buChar char="•"/>
            </a:pPr>
            <a:r>
              <a:rPr lang="en-US" sz="2800" dirty="0" smtClean="0"/>
              <a:t>If you understand objects you understand JavaScript.</a:t>
            </a:r>
            <a:endParaRPr lang="en-US" sz="2800" dirty="0"/>
          </a:p>
          <a:p>
            <a:pPr marL="342900" indent="-342900">
              <a:buFont typeface="Arial" panose="020B0604020202020204" pitchFamily="34" charset="0"/>
              <a:buChar char="•"/>
            </a:pPr>
            <a:endParaRPr lang="en-US" sz="2800" dirty="0"/>
          </a:p>
          <a:p>
            <a:pPr marL="1028700" lvl="1" indent="-342900"/>
            <a:endParaRPr lang="en-US" sz="2800" dirty="0" smtClean="0"/>
          </a:p>
          <a:p>
            <a:pPr marL="1028700" lvl="1" indent="-342900"/>
            <a:endParaRPr lang="en-US" sz="2800" dirty="0"/>
          </a:p>
          <a:p>
            <a:pPr marL="342900" indent="-342900"/>
            <a:endParaRPr lang="en-US" sz="2800" dirty="0" smtClean="0"/>
          </a:p>
        </p:txBody>
      </p:sp>
    </p:spTree>
    <p:extLst>
      <p:ext uri="{BB962C8B-B14F-4D97-AF65-F5344CB8AC3E}">
        <p14:creationId xmlns:p14="http://schemas.microsoft.com/office/powerpoint/2010/main" val="3460391318"/>
      </p:ext>
    </p:extLst>
  </p:cSld>
  <p:clrMapOvr>
    <a:masterClrMapping/>
  </p:clrMapOvr>
  <p:transition spd="med">
    <p:pull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t>
            </a:r>
            <a:endParaRPr lang="en-US" dirty="0"/>
          </a:p>
        </p:txBody>
      </p:sp>
      <p:sp>
        <p:nvSpPr>
          <p:cNvPr id="3" name="Content Placeholder 2"/>
          <p:cNvSpPr>
            <a:spLocks noGrp="1"/>
          </p:cNvSpPr>
          <p:nvPr>
            <p:ph idx="1"/>
          </p:nvPr>
        </p:nvSpPr>
        <p:spPr>
          <a:xfrm>
            <a:off x="879764" y="1579418"/>
            <a:ext cx="10186554" cy="4987636"/>
          </a:xfrm>
        </p:spPr>
        <p:txBody>
          <a:bodyPr>
            <a:noAutofit/>
          </a:bodyPr>
          <a:lstStyle/>
          <a:p>
            <a:pPr marL="342900" indent="-342900">
              <a:buFont typeface="Arial" panose="020B0604020202020204" pitchFamily="34" charset="0"/>
              <a:buChar char="•"/>
            </a:pPr>
            <a:r>
              <a:rPr lang="en-US" sz="2000" dirty="0"/>
              <a:t>Object creation pattern</a:t>
            </a:r>
          </a:p>
          <a:p>
            <a:pPr marL="1028700" lvl="1" indent="-342900"/>
            <a:r>
              <a:rPr lang="en-US" sz="2000" dirty="0"/>
              <a:t>By Object Literal</a:t>
            </a:r>
          </a:p>
          <a:p>
            <a:pPr marL="1028700" lvl="1" indent="-342900"/>
            <a:r>
              <a:rPr lang="en-US" sz="2000" dirty="0"/>
              <a:t>By using Object() constructor</a:t>
            </a:r>
          </a:p>
          <a:p>
            <a:pPr marL="1028700" lvl="1" indent="-342900"/>
            <a:r>
              <a:rPr lang="en-US" sz="2000" dirty="0"/>
              <a:t>By using </a:t>
            </a:r>
            <a:r>
              <a:rPr lang="en-US" sz="2000" dirty="0" err="1"/>
              <a:t>Object.create</a:t>
            </a:r>
            <a:r>
              <a:rPr lang="en-US" sz="2000" dirty="0" smtClean="0"/>
              <a:t>()</a:t>
            </a:r>
            <a:endParaRPr lang="en-US" sz="2000" dirty="0"/>
          </a:p>
          <a:p>
            <a:pPr marL="342900" indent="-342900">
              <a:buFont typeface="Arial" panose="020B0604020202020204" pitchFamily="34" charset="0"/>
              <a:buChar char="•"/>
            </a:pPr>
            <a:r>
              <a:rPr lang="en-US" sz="2000" dirty="0" smtClean="0"/>
              <a:t>Accessing Object properties</a:t>
            </a:r>
            <a:endParaRPr lang="en-US" sz="2000" dirty="0"/>
          </a:p>
          <a:p>
            <a:pPr marL="1028700" lvl="1" indent="-342900"/>
            <a:r>
              <a:rPr lang="en-US" sz="2000" dirty="0"/>
              <a:t>By using dot notation</a:t>
            </a:r>
          </a:p>
          <a:p>
            <a:pPr marL="1028700" lvl="1" indent="-342900"/>
            <a:r>
              <a:rPr lang="en-US" sz="2000" dirty="0"/>
              <a:t>By using  [ ]</a:t>
            </a:r>
          </a:p>
        </p:txBody>
      </p:sp>
    </p:spTree>
    <p:extLst>
      <p:ext uri="{BB962C8B-B14F-4D97-AF65-F5344CB8AC3E}">
        <p14:creationId xmlns:p14="http://schemas.microsoft.com/office/powerpoint/2010/main" val="2517478173"/>
      </p:ext>
    </p:extLst>
  </p:cSld>
  <p:clrMapOvr>
    <a:masterClrMapping/>
  </p:clrMapOvr>
  <p:transition spd="med">
    <p:pull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a:xfrm>
            <a:off x="879764" y="2078181"/>
            <a:ext cx="10474037" cy="4239491"/>
          </a:xfrm>
        </p:spPr>
        <p:txBody>
          <a:bodyPr>
            <a:normAutofit/>
          </a:bodyPr>
          <a:lstStyle/>
          <a:p>
            <a:pPr marL="457200" indent="-457200">
              <a:buFont typeface="Arial" panose="020B0604020202020204" pitchFamily="34" charset="0"/>
              <a:buChar char="•"/>
            </a:pPr>
            <a:r>
              <a:rPr lang="en-US" sz="2800" dirty="0" smtClean="0"/>
              <a:t>Constructors </a:t>
            </a:r>
            <a:r>
              <a:rPr lang="en-US" sz="2800" dirty="0"/>
              <a:t>create and return object instances</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smtClean="0"/>
          </a:p>
        </p:txBody>
      </p:sp>
      <p:sp>
        <p:nvSpPr>
          <p:cNvPr id="5" name="Rectangle 4"/>
          <p:cNvSpPr/>
          <p:nvPr/>
        </p:nvSpPr>
        <p:spPr>
          <a:xfrm>
            <a:off x="3048000" y="2551837"/>
            <a:ext cx="6096000" cy="369332"/>
          </a:xfrm>
          <a:prstGeom prst="rect">
            <a:avLst/>
          </a:prstGeom>
        </p:spPr>
        <p:txBody>
          <a:bodyPr>
            <a:spAutoFit/>
          </a:bodyPr>
          <a:lstStyle/>
          <a:p>
            <a:pPr marL="457200" indent="-457200">
              <a:lnSpc>
                <a:spcPct val="100000"/>
              </a:lnSpc>
              <a:buFont typeface="Arial" panose="020B0604020202020204" pitchFamily="34" charset="0"/>
              <a:buChar char="•"/>
            </a:pPr>
            <a:endParaRPr lang="en-US" dirty="0"/>
          </a:p>
        </p:txBody>
      </p:sp>
      <p:sp>
        <p:nvSpPr>
          <p:cNvPr id="4" name="Rectangle 1"/>
          <p:cNvSpPr>
            <a:spLocks noChangeArrowheads="1"/>
          </p:cNvSpPr>
          <p:nvPr/>
        </p:nvSpPr>
        <p:spPr bwMode="auto">
          <a:xfrm>
            <a:off x="3048000" y="2749678"/>
            <a:ext cx="7346371"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class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MyClass</a:t>
            </a: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smtClean="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 typical</a:t>
            </a:r>
            <a:r>
              <a:rPr kumimoji="0" lang="en-US" altLang="en-US" b="0" i="0" u="none" strike="noStrike" cap="none" normalizeH="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0" i="0" u="none" strike="noStrike" cap="none" normalizeH="0" dirty="0" err="1" smtClean="0">
                <a:ln>
                  <a:noFill/>
                </a:ln>
                <a:solidFill>
                  <a:srgbClr val="008000"/>
                </a:solidFill>
                <a:effectLst/>
                <a:latin typeface="Consolas" panose="020B0609020204030204" pitchFamily="49" charset="0"/>
                <a:cs typeface="Consolas" panose="020B0609020204030204" pitchFamily="49" charset="0"/>
              </a:rPr>
              <a:t>c#</a:t>
            </a:r>
            <a:r>
              <a:rPr kumimoji="0" lang="en-US" altLang="en-US" b="0" i="0" u="none" strike="noStrike" cap="none" normalizeH="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constructor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public</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MyClass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2"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2"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 0; y = 0; </a:t>
            </a:r>
          </a:p>
          <a:p>
            <a:pPr lvl="2"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1"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chemeClr val="tx1"/>
                </a:solidFill>
                <a:effectLst/>
              </a:rPr>
              <a:t> </a:t>
            </a:r>
          </a:p>
          <a:p>
            <a:pPr lvl="1" eaLnBrk="0" fontAlgn="base" hangingPunct="0">
              <a:spcBef>
                <a:spcPct val="0"/>
              </a:spcBef>
              <a:spcAft>
                <a:spcPct val="0"/>
              </a:spcAft>
            </a:pPr>
            <a:endParaRPr lang="en-US" altLang="en-US" sz="900" dirty="0"/>
          </a:p>
          <a:p>
            <a:pPr lvl="1" eaLnBrk="0" fontAlgn="base" hangingPunct="0">
              <a:spcBef>
                <a:spcPct val="0"/>
              </a:spcBef>
              <a:spcAft>
                <a:spcPct val="0"/>
              </a:spcAft>
            </a:pPr>
            <a:endParaRPr kumimoji="0" lang="en-US" altLang="en-US" sz="900" b="0" i="0" u="none" strike="noStrike" cap="none" normalizeH="0" baseline="0" dirty="0" smtClean="0">
              <a:ln>
                <a:noFill/>
              </a:ln>
              <a:solidFill>
                <a:schemeClr val="tx1"/>
              </a:solidFill>
              <a:effectLst/>
            </a:endParaRPr>
          </a:p>
          <a:p>
            <a:pPr lvl="1" eaLnBrk="0" fontAlgn="base" hangingPunct="0">
              <a:spcBef>
                <a:spcPct val="0"/>
              </a:spcBef>
              <a:spcAft>
                <a:spcPct val="0"/>
              </a:spcAft>
            </a:pPr>
            <a:endParaRPr kumimoji="0" lang="en-US" altLang="en-US" sz="900" b="0" i="0" u="none" strike="noStrike" cap="none" normalizeH="0" baseline="0" dirty="0" smtClean="0">
              <a:ln>
                <a:noFill/>
              </a:ln>
              <a:solidFill>
                <a:schemeClr val="tx1"/>
              </a:solidFill>
              <a:effectLst/>
            </a:endParaRPr>
          </a:p>
          <a:p>
            <a:pPr eaLnBrk="0" fontAlgn="base" hangingPunct="0">
              <a:spcBef>
                <a:spcPct val="0"/>
              </a:spcBef>
              <a:spcAft>
                <a:spcPct val="0"/>
              </a:spcAft>
            </a:pPr>
            <a:r>
              <a:rPr lang="en-US" altLang="en-US" dirty="0" err="1" smtClean="0">
                <a:solidFill>
                  <a:srgbClr val="000000"/>
                </a:solidFill>
                <a:latin typeface="Consolas" panose="020B0609020204030204" pitchFamily="49" charset="0"/>
                <a:cs typeface="Consolas" panose="020B0609020204030204" pitchFamily="49" charset="0"/>
              </a:rPr>
              <a:t>MyClass</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obj</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smtClean="0">
                <a:solidFill>
                  <a:srgbClr val="0000FF"/>
                </a:solidFill>
                <a:latin typeface="Consolas" panose="020B0609020204030204" pitchFamily="49" charset="0"/>
                <a:cs typeface="Consolas" panose="020B0609020204030204" pitchFamily="49" charset="0"/>
              </a:rPr>
              <a:t>new</a:t>
            </a: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MyClass</a:t>
            </a:r>
            <a:r>
              <a:rPr lang="en-US" altLang="en-US" dirty="0" smtClean="0">
                <a:solidFill>
                  <a:srgbClr val="000000"/>
                </a:solidFill>
                <a:latin typeface="Consolas" panose="020B0609020204030204" pitchFamily="49" charset="0"/>
                <a:cs typeface="Consolas" panose="020B0609020204030204" pitchFamily="49" charset="0"/>
              </a:rPr>
              <a:t>();</a:t>
            </a:r>
            <a:r>
              <a:rPr lang="en-US" altLang="en-US" dirty="0" smtClean="0"/>
              <a:t> //</a:t>
            </a:r>
            <a:r>
              <a:rPr lang="en-US" altLang="en-US" dirty="0" smtClean="0">
                <a:solidFill>
                  <a:srgbClr val="008000"/>
                </a:solidFill>
                <a:latin typeface="Consolas" panose="020B0609020204030204" pitchFamily="49" charset="0"/>
                <a:cs typeface="Consolas" panose="020B0609020204030204" pitchFamily="49" charset="0"/>
              </a:rPr>
              <a:t>creating instance of </a:t>
            </a:r>
            <a:r>
              <a:rPr lang="en-US" altLang="en-US" dirty="0" err="1" smtClean="0">
                <a:solidFill>
                  <a:srgbClr val="008000"/>
                </a:solidFill>
                <a:latin typeface="Consolas" panose="020B0609020204030204" pitchFamily="49" charset="0"/>
                <a:cs typeface="Consolas" panose="020B0609020204030204" pitchFamily="49" charset="0"/>
              </a:rPr>
              <a:t>MyClass</a:t>
            </a:r>
            <a:endParaRPr lang="en-US" altLang="en-US" dirty="0" smtClean="0">
              <a:solidFill>
                <a:srgbClr val="008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5556491"/>
      </p:ext>
    </p:extLst>
  </p:cSld>
  <p:clrMapOvr>
    <a:masterClrMapping/>
  </p:clrMapOvr>
  <p:transition spd="med">
    <p:pull dir="u"/>
  </p:transition>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BC4796A-9872-4AA6-868A-E1A52DAE5C9B}" vid="{226865FD-68E7-4897-9C2B-9A00B6BC8C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A4849AD-65CA-4CDD-87B0-7F56EA6DF7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1453</Words>
  <Application>Microsoft Office PowerPoint</Application>
  <PresentationFormat>Widescreen</PresentationFormat>
  <Paragraphs>264</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Consolas</vt:lpstr>
      <vt:lpstr>Segoe UI</vt:lpstr>
      <vt:lpstr>Segoe UI Light</vt:lpstr>
      <vt:lpstr>Wingdings</vt:lpstr>
      <vt:lpstr>WelcomeDoc</vt:lpstr>
      <vt:lpstr>JavaScript Fundamental Basics</vt:lpstr>
      <vt:lpstr>PowerPoint Presentation</vt:lpstr>
      <vt:lpstr>                             Aila!!  This is Magic :/</vt:lpstr>
      <vt:lpstr>JavaScript Fundamentals: Introduction</vt:lpstr>
      <vt:lpstr>The Misconceptions </vt:lpstr>
      <vt:lpstr>Use right tools at right place</vt:lpstr>
      <vt:lpstr>Objects </vt:lpstr>
      <vt:lpstr>Objects </vt:lpstr>
      <vt:lpstr>Constructors</vt:lpstr>
      <vt:lpstr>Constructor Function</vt:lpstr>
      <vt:lpstr>Native Constructor Function(Data Types)</vt:lpstr>
      <vt:lpstr>Primitive vs Complex</vt:lpstr>
      <vt:lpstr>Inheritance in JavaScript  </vt:lpstr>
      <vt:lpstr>Type Checking And Type Casting</vt:lpstr>
      <vt:lpstr>Truthy Falsy values</vt:lpstr>
      <vt:lpstr>Equality Checking</vt:lpstr>
      <vt:lpstr>Default And Guard Operators</vt:lpstr>
      <vt:lpstr>Functions in JavaScript</vt:lpstr>
      <vt:lpstr>Functions in JavaScript</vt:lpstr>
      <vt:lpstr>Scoping in JavaScript</vt:lpstr>
      <vt:lpstr>Hoisting in JavaScript</vt:lpstr>
      <vt:lpstr>Closures</vt:lpstr>
      <vt:lpstr>Always remember what Uncle Ben said</vt:lpstr>
      <vt:lpstr>Resources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2013-11-15T07:45:50Z</dcterms:created>
  <dcterms:modified xsi:type="dcterms:W3CDTF">2015-08-27T07:20:20Z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