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778887" y="2183843"/>
            <a:ext cx="6634225" cy="509114"/>
          </a:xfrm>
          <a:prstGeom prst="rect">
            <a:avLst/>
          </a:prstGeom>
        </p:spPr>
        <p:txBody>
          <a:bodyPr vert="horz" wrap="square" lIns="0" tIns="16510" rIns="0" bIns="0" rtlCol="0">
            <a:spAutoFit/>
          </a:bodyPr>
          <a:lstStyle/>
          <a:p>
            <a:pPr marL="3213735">
              <a:lnSpc>
                <a:spcPct val="100000"/>
              </a:lnSpc>
              <a:spcBef>
                <a:spcPts val="130"/>
              </a:spcBef>
            </a:pPr>
            <a:r>
              <a:rPr lang="en-IN" spc="15" dirty="0"/>
              <a:t>   </a:t>
            </a:r>
            <a:r>
              <a:rPr lang="en-IN" spc="15" dirty="0" smtClean="0"/>
              <a:t>   VASU R</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34081" y="6134050"/>
            <a:ext cx="4578668" cy="333425"/>
          </a:xfrm>
          <a:prstGeom prst="rect">
            <a:avLst/>
          </a:prstGeom>
        </p:spPr>
        <p:txBody>
          <a:bodyPr vert="horz" wrap="square" lIns="0" tIns="0" rIns="0" bIns="0" rtlCol="0">
            <a:spAutoFit/>
          </a:bodyPr>
          <a:lstStyle/>
          <a:p>
            <a:pPr>
              <a:lnSpc>
                <a:spcPts val="1275"/>
              </a:lnSpc>
            </a:pPr>
            <a:r>
              <a:rPr lang="en-IN" sz="1100" dirty="0">
                <a:latin typeface="Trebuchet MS"/>
                <a:cs typeface="Trebuchet MS"/>
              </a:rPr>
              <a:t>https://colab.research.google.com/drive/13OxnNTF0b-_Sl0uQqsQ8Di-6vmiL-vyI#scrollTo=Wf5KrEb6vrkR</a:t>
            </a: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79013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4" name="TextBox 13">
            <a:extLst>
              <a:ext uri="{FF2B5EF4-FFF2-40B4-BE49-F238E27FC236}">
                <a16:creationId xmlns:a16="http://schemas.microsoft.com/office/drawing/2014/main" xmlns="" id="{490BC127-869C-A3F6-572E-C89255A675DE}"/>
              </a:ext>
            </a:extLst>
          </p:cNvPr>
          <p:cNvSpPr txBox="1"/>
          <p:nvPr/>
        </p:nvSpPr>
        <p:spPr>
          <a:xfrm>
            <a:off x="777056" y="1330220"/>
            <a:ext cx="8077200" cy="2542363"/>
          </a:xfrm>
          <a:prstGeom prst="rect">
            <a:avLst/>
          </a:prstGeom>
          <a:noFill/>
        </p:spPr>
        <p:txBody>
          <a:bodyPr wrap="square">
            <a:spAutoFit/>
          </a:bodyPr>
          <a:lstStyle/>
          <a:p>
            <a:pPr algn="just">
              <a:lnSpc>
                <a:spcPct val="150000"/>
              </a:lnSpc>
            </a:pPr>
            <a:r>
              <a:rPr lang="en-IN" dirty="0"/>
              <a:t>The success of our project will be measured based on the accuracy of cost predictions compared to actual healthcare expenditures. We will evaluate the performance of our model using metrics such as Mean Absolute Error (MAE), Root Mean Squared Error (RMSE), and R-squared (R2) value. Additionally, user feedback and adoption rates among healthcare providers, patients, insurers, and policymakers will be crucial indicators of the project's impact and success.</a:t>
            </a:r>
            <a:endParaRPr lang="en-IN" dirty="0">
              <a:cs typeface="Times New Roman" panose="02020603050405020304" pitchFamily="18" charset="0"/>
            </a:endParaRPr>
          </a:p>
        </p:txBody>
      </p:sp>
      <p:pic>
        <p:nvPicPr>
          <p:cNvPr id="3074" name="Picture 2">
            <a:extLst>
              <a:ext uri="{FF2B5EF4-FFF2-40B4-BE49-F238E27FC236}">
                <a16:creationId xmlns:a16="http://schemas.microsoft.com/office/drawing/2014/main" xmlns="" id="{2CA8D70D-B689-80F0-1FB7-291773EA44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a:extLst>
              <a:ext uri="{FF2B5EF4-FFF2-40B4-BE49-F238E27FC236}">
                <a16:creationId xmlns:a16="http://schemas.microsoft.com/office/drawing/2014/main" xmlns="" id="{A51F9FD0-44D3-463D-8BD4-D0FAD835C4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xmlns="" id="{5678E711-0F3F-1F46-22B5-B52E5E9FBD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a:extLst>
              <a:ext uri="{FF2B5EF4-FFF2-40B4-BE49-F238E27FC236}">
                <a16:creationId xmlns:a16="http://schemas.microsoft.com/office/drawing/2014/main" xmlns="" id="{30490F28-723C-3255-1915-91664DD3E4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713484" y="79407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pic>
        <p:nvPicPr>
          <p:cNvPr id="1026" name="Picture 2" descr="5 BEST AI Story Generator Tools to Write Compelling Stories">
            <a:extLst>
              <a:ext uri="{FF2B5EF4-FFF2-40B4-BE49-F238E27FC236}">
                <a16:creationId xmlns:a16="http://schemas.microsoft.com/office/drawing/2014/main" xmlns="" id="{C6FC5CEA-CCD4-2B99-281D-011CE564057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5925" y="2236310"/>
            <a:ext cx="5572125" cy="2917171"/>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xmlns="" id="{7F3F4296-A640-B8F6-0B46-A0493B9F5E77}"/>
              </a:ext>
            </a:extLst>
          </p:cNvPr>
          <p:cNvSpPr txBox="1"/>
          <p:nvPr/>
        </p:nvSpPr>
        <p:spPr>
          <a:xfrm>
            <a:off x="6259605" y="2313652"/>
            <a:ext cx="4000394" cy="1938992"/>
          </a:xfrm>
          <a:prstGeom prst="rect">
            <a:avLst/>
          </a:prstGeom>
          <a:noFill/>
        </p:spPr>
        <p:txBody>
          <a:bodyPr wrap="square">
            <a:spAutoFit/>
          </a:bodyPr>
          <a:lstStyle/>
          <a:p>
            <a:r>
              <a:rPr lang="en-US" sz="4000" b="1" i="0" dirty="0" smtClean="0">
                <a:solidFill>
                  <a:srgbClr val="0D0D0D"/>
                </a:solidFill>
                <a:effectLst/>
                <a:latin typeface="Times New Roman" panose="02020603050405020304" pitchFamily="18" charset="0"/>
                <a:cs typeface="Times New Roman" panose="02020603050405020304" pitchFamily="18" charset="0"/>
              </a:rPr>
              <a:t>HEALTHCARE COST ESTIMATION</a:t>
            </a:r>
            <a:endParaRPr lang="en-US" sz="4000" b="1"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4" name="TextBox 23">
            <a:extLst>
              <a:ext uri="{FF2B5EF4-FFF2-40B4-BE49-F238E27FC236}">
                <a16:creationId xmlns:a16="http://schemas.microsoft.com/office/drawing/2014/main" xmlns="" id="{D3934DF2-996C-10AA-46CC-DD47EB1CEDC4}"/>
              </a:ext>
            </a:extLst>
          </p:cNvPr>
          <p:cNvSpPr txBox="1"/>
          <p:nvPr/>
        </p:nvSpPr>
        <p:spPr>
          <a:xfrm>
            <a:off x="1746243" y="1246058"/>
            <a:ext cx="7370199" cy="1711366"/>
          </a:xfrm>
          <a:prstGeom prst="rect">
            <a:avLst/>
          </a:prstGeom>
          <a:noFill/>
        </p:spPr>
        <p:txBody>
          <a:bodyPr wrap="square">
            <a:spAutoFit/>
          </a:bodyPr>
          <a:lstStyle/>
          <a:p>
            <a:pPr algn="just">
              <a:lnSpc>
                <a:spcPct val="150000"/>
              </a:lnSpc>
            </a:pPr>
            <a:r>
              <a:rPr lang="en-IN" dirty="0"/>
              <a:t>This project aims to develop a system for accurately estimating healthcare costs, leveraging data analytics and machine learning techniques. By doing so, we aim to provide better insights into healthcare expenditure, aiding both healthcare providers and patients in making informed decisions.</a:t>
            </a:r>
            <a:endParaRPr lang="en-US" dirty="0">
              <a:ea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858000" y="15049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2" name="TextBox 11">
            <a:extLst>
              <a:ext uri="{FF2B5EF4-FFF2-40B4-BE49-F238E27FC236}">
                <a16:creationId xmlns:a16="http://schemas.microsoft.com/office/drawing/2014/main" xmlns="" id="{F799D67F-5568-D176-429A-EBF07F3E4BE1}"/>
              </a:ext>
            </a:extLst>
          </p:cNvPr>
          <p:cNvSpPr txBox="1"/>
          <p:nvPr/>
        </p:nvSpPr>
        <p:spPr>
          <a:xfrm>
            <a:off x="834072" y="1828800"/>
            <a:ext cx="6633528" cy="3373359"/>
          </a:xfrm>
          <a:prstGeom prst="rect">
            <a:avLst/>
          </a:prstGeom>
          <a:noFill/>
        </p:spPr>
        <p:txBody>
          <a:bodyPr wrap="square">
            <a:spAutoFit/>
          </a:bodyPr>
          <a:lstStyle/>
          <a:p>
            <a:pPr algn="just">
              <a:lnSpc>
                <a:spcPct val="150000"/>
              </a:lnSpc>
            </a:pPr>
            <a:r>
              <a:rPr lang="en-IN" dirty="0"/>
              <a:t>Healthcare costs are often unpredictable and can vary significantly based on various factors such as geographical location, healthcare provider, type of treatment, and patient's health condition. This lack of transparency in cost estimation makes it challenging for individuals to plan and manage their healthcare expenses effectively. Additionally, healthcare providers may struggle with estimating costs accurately, leading to billing discrepancies and financial uncertainties for both parties involved</a:t>
            </a:r>
            <a:endParaRPr lang="en-IN" dirty="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4" name="TextBox 13">
            <a:extLst>
              <a:ext uri="{FF2B5EF4-FFF2-40B4-BE49-F238E27FC236}">
                <a16:creationId xmlns:a16="http://schemas.microsoft.com/office/drawing/2014/main" xmlns="" id="{3D1EF36B-ED50-F791-EDF7-B5D571D8BAF9}"/>
              </a:ext>
            </a:extLst>
          </p:cNvPr>
          <p:cNvSpPr txBox="1"/>
          <p:nvPr/>
        </p:nvSpPr>
        <p:spPr>
          <a:xfrm>
            <a:off x="973901" y="2019300"/>
            <a:ext cx="7713632" cy="2126864"/>
          </a:xfrm>
          <a:prstGeom prst="rect">
            <a:avLst/>
          </a:prstGeom>
          <a:noFill/>
        </p:spPr>
        <p:txBody>
          <a:bodyPr wrap="square">
            <a:spAutoFit/>
          </a:bodyPr>
          <a:lstStyle/>
          <a:p>
            <a:pPr algn="just">
              <a:lnSpc>
                <a:spcPct val="150000"/>
              </a:lnSpc>
            </a:pPr>
            <a:r>
              <a:rPr lang="en-IN" dirty="0"/>
              <a:t>Our project focuses on developing a predictive model that utilizes historical healthcare data to estimate the cost of various medical procedures and treatments. By </a:t>
            </a:r>
            <a:r>
              <a:rPr lang="en-IN" dirty="0" err="1"/>
              <a:t>analyzing</a:t>
            </a:r>
            <a:r>
              <a:rPr lang="en-IN" dirty="0"/>
              <a:t> past patient records, demographic information, medical conditions, and treatment outcomes, we aim to build a robust system capable of providing accurate cost estimates for different healthcare services.</a:t>
            </a:r>
            <a:endParaRPr lang="en-IN" dirty="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059561" y="119259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TextBox 9">
            <a:extLst>
              <a:ext uri="{FF2B5EF4-FFF2-40B4-BE49-F238E27FC236}">
                <a16:creationId xmlns:a16="http://schemas.microsoft.com/office/drawing/2014/main" xmlns="" id="{30699579-571B-4699-74B2-283B4497A62B}"/>
              </a:ext>
            </a:extLst>
          </p:cNvPr>
          <p:cNvSpPr txBox="1"/>
          <p:nvPr/>
        </p:nvSpPr>
        <p:spPr>
          <a:xfrm>
            <a:off x="699452" y="1828801"/>
            <a:ext cx="8447006" cy="2308324"/>
          </a:xfrm>
          <a:prstGeom prst="rect">
            <a:avLst/>
          </a:prstGeom>
          <a:noFill/>
        </p:spPr>
        <p:txBody>
          <a:bodyPr wrap="square">
            <a:spAutoFit/>
          </a:bodyPr>
          <a:lstStyle/>
          <a:p>
            <a:r>
              <a:rPr lang="en-IN" b="1" dirty="0" smtClean="0"/>
              <a:t>1.Patients</a:t>
            </a:r>
            <a:r>
              <a:rPr lang="en-IN" dirty="0"/>
              <a:t>: Individuals seeking healthcare services who want to understand and plan for their out-of-pocket expenses.</a:t>
            </a:r>
          </a:p>
          <a:p>
            <a:r>
              <a:rPr lang="en-IN" b="1" dirty="0" smtClean="0"/>
              <a:t>2.Healthcare </a:t>
            </a:r>
            <a:r>
              <a:rPr lang="en-IN" b="1" dirty="0"/>
              <a:t>Providers</a:t>
            </a:r>
            <a:r>
              <a:rPr lang="en-IN" dirty="0"/>
              <a:t>: Hospitals, clinics, and healthcare professionals looking to provide transparent cost estimates to their patients.</a:t>
            </a:r>
          </a:p>
          <a:p>
            <a:r>
              <a:rPr lang="en-IN" b="1" dirty="0" smtClean="0"/>
              <a:t>3.Insurers</a:t>
            </a:r>
            <a:r>
              <a:rPr lang="en-IN" dirty="0"/>
              <a:t>: Insurance companies interested in accurately assessing and pricing healthcare plans based on predicted costs.</a:t>
            </a:r>
          </a:p>
          <a:p>
            <a:r>
              <a:rPr lang="en-IN" b="1" dirty="0" smtClean="0"/>
              <a:t>4.Policy </a:t>
            </a:r>
            <a:r>
              <a:rPr lang="en-IN" b="1" dirty="0"/>
              <a:t>Makers</a:t>
            </a:r>
            <a:r>
              <a:rPr lang="en-IN" dirty="0"/>
              <a:t>: Government agencies and healthcare policymakers seeking insights into healthcare expenditure trends to formulate effective healthcare </a:t>
            </a:r>
            <a:r>
              <a:rPr lang="en-IN" dirty="0" smtClean="0"/>
              <a:t>policies.2</a:t>
            </a:r>
            <a:endParaRPr lang="en-IN" dirty="0"/>
          </a:p>
        </p:txBody>
      </p:sp>
      <p:sp>
        <p:nvSpPr>
          <p:cNvPr id="13" name="Rectangle 3">
            <a:extLst>
              <a:ext uri="{FF2B5EF4-FFF2-40B4-BE49-F238E27FC236}">
                <a16:creationId xmlns:a16="http://schemas.microsoft.com/office/drawing/2014/main" xmlns="" id="{4FAEA217-2F14-44AE-80C6-6C827D61DA2D}"/>
              </a:ext>
            </a:extLst>
          </p:cNvPr>
          <p:cNvSpPr>
            <a:spLocks noChangeArrowheads="1"/>
          </p:cNvSpPr>
          <p:nvPr/>
        </p:nvSpPr>
        <p:spPr bwMode="auto">
          <a:xfrm>
            <a:off x="2362200" y="3985356"/>
            <a:ext cx="464820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4" name="Rectangle 4">
            <a:extLst>
              <a:ext uri="{FF2B5EF4-FFF2-40B4-BE49-F238E27FC236}">
                <a16:creationId xmlns:a16="http://schemas.microsoft.com/office/drawing/2014/main" xmlns="" id="{569E6471-AC88-9398-FCF6-64550EB0CA9C}"/>
              </a:ext>
            </a:extLst>
          </p:cNvPr>
          <p:cNvSpPr>
            <a:spLocks noChangeArrowheads="1"/>
          </p:cNvSpPr>
          <p:nvPr/>
        </p:nvSpPr>
        <p:spPr bwMode="auto">
          <a:xfrm>
            <a:off x="0" y="0"/>
            <a:ext cx="1301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
            </a: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1" name="TextBox 10">
            <a:extLst>
              <a:ext uri="{FF2B5EF4-FFF2-40B4-BE49-F238E27FC236}">
                <a16:creationId xmlns:a16="http://schemas.microsoft.com/office/drawing/2014/main" xmlns="" id="{C6320647-75AD-2945-DD14-989E33BC3F44}"/>
              </a:ext>
            </a:extLst>
          </p:cNvPr>
          <p:cNvSpPr txBox="1"/>
          <p:nvPr/>
        </p:nvSpPr>
        <p:spPr>
          <a:xfrm>
            <a:off x="3045542" y="2127441"/>
            <a:ext cx="6100916" cy="4524315"/>
          </a:xfrm>
          <a:prstGeom prst="rect">
            <a:avLst/>
          </a:prstGeom>
          <a:noFill/>
        </p:spPr>
        <p:txBody>
          <a:bodyPr wrap="square">
            <a:spAutoFit/>
          </a:bodyPr>
          <a:lstStyle/>
          <a:p>
            <a:r>
              <a:rPr lang="en-IN" dirty="0"/>
              <a:t>Our solution involves developing a machine learning algorithm that </a:t>
            </a:r>
            <a:r>
              <a:rPr lang="en-IN" dirty="0" err="1"/>
              <a:t>analyzes</a:t>
            </a:r>
            <a:r>
              <a:rPr lang="en-IN" dirty="0"/>
              <a:t> historical healthcare data to predict the cost of various medical procedures. By leveraging advanced analytics techniques, our system will provide accurate cost estimates tailored to individual patients' profiles, medical conditions, and treatment plans. The key value propositions of our solution include:</a:t>
            </a:r>
          </a:p>
          <a:p>
            <a:r>
              <a:rPr lang="en-IN" b="1" dirty="0" smtClean="0"/>
              <a:t>1.Transparency</a:t>
            </a:r>
            <a:r>
              <a:rPr lang="en-IN" dirty="0"/>
              <a:t>: Providing patients with transparent and accurate cost estimates for healthcare services, enabling them to make informed decisions.</a:t>
            </a:r>
          </a:p>
          <a:p>
            <a:r>
              <a:rPr lang="en-IN" b="1" dirty="0" smtClean="0"/>
              <a:t>2.Efficiency</a:t>
            </a:r>
            <a:r>
              <a:rPr lang="en-IN" dirty="0"/>
              <a:t>: Streamlining the billing process for healthcare providers, reducing billing discrepancies, and improving overall financial management.</a:t>
            </a:r>
          </a:p>
          <a:p>
            <a:r>
              <a:rPr lang="en-IN" b="1" dirty="0" smtClean="0"/>
              <a:t>3.Cost </a:t>
            </a:r>
            <a:r>
              <a:rPr lang="en-IN" b="1" dirty="0"/>
              <a:t>Containment</a:t>
            </a:r>
            <a:r>
              <a:rPr lang="en-IN" dirty="0"/>
              <a:t>: Assisting insurers and policymakers in understanding healthcare cost trends, facilitating better resource allocation and cost containment strategies.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144000" y="53340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534400" y="27117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937743" y="541117"/>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10" name="TextBox 9">
            <a:extLst>
              <a:ext uri="{FF2B5EF4-FFF2-40B4-BE49-F238E27FC236}">
                <a16:creationId xmlns:a16="http://schemas.microsoft.com/office/drawing/2014/main" xmlns="" id="{50F43B6B-D63D-8C11-3402-774E792281B9}"/>
              </a:ext>
            </a:extLst>
          </p:cNvPr>
          <p:cNvSpPr txBox="1"/>
          <p:nvPr/>
        </p:nvSpPr>
        <p:spPr>
          <a:xfrm>
            <a:off x="2362200" y="1981200"/>
            <a:ext cx="6712974" cy="2957861"/>
          </a:xfrm>
          <a:prstGeom prst="rect">
            <a:avLst/>
          </a:prstGeom>
          <a:noFill/>
        </p:spPr>
        <p:txBody>
          <a:bodyPr wrap="square">
            <a:spAutoFit/>
          </a:bodyPr>
          <a:lstStyle/>
          <a:p>
            <a:pPr algn="just">
              <a:lnSpc>
                <a:spcPct val="150000"/>
              </a:lnSpc>
            </a:pPr>
            <a:r>
              <a:rPr lang="en-IN" dirty="0"/>
              <a:t>One of the most remarkable aspects of our solution is its ability to adapt and improve over time. Through continuous learning from new data and feedback from users, our system will enhance its accuracy and reliability, ensuring that it remains at the forefront of healthcare cost estimation technology. Additionally, our user-friendly interface will make it easy for both patients and healthcare providers to access and utilize the cost estimation tool seamlessly.</a:t>
            </a:r>
            <a:endParaRPr lang="en-IN" dirty="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6" name="TextBox 15">
            <a:extLst>
              <a:ext uri="{FF2B5EF4-FFF2-40B4-BE49-F238E27FC236}">
                <a16:creationId xmlns:a16="http://schemas.microsoft.com/office/drawing/2014/main" xmlns="" id="{47BC5487-83B5-E4BF-D80A-4D5A2252E175}"/>
              </a:ext>
            </a:extLst>
          </p:cNvPr>
          <p:cNvSpPr txBox="1"/>
          <p:nvPr/>
        </p:nvSpPr>
        <p:spPr>
          <a:xfrm>
            <a:off x="533400" y="1750237"/>
            <a:ext cx="8694174" cy="2308324"/>
          </a:xfrm>
          <a:prstGeom prst="rect">
            <a:avLst/>
          </a:prstGeom>
          <a:noFill/>
        </p:spPr>
        <p:txBody>
          <a:bodyPr wrap="square">
            <a:spAutoFit/>
          </a:bodyPr>
          <a:lstStyle/>
          <a:p>
            <a:r>
              <a:rPr lang="en-IN" dirty="0"/>
              <a:t>We will employ a combination of machine learning techniques such as regression analysis, decision trees, and ensemble methods to build our predictive model. The model will be trained on a comprehensive dataset comprising </a:t>
            </a:r>
            <a:r>
              <a:rPr lang="en-IN" dirty="0" err="1"/>
              <a:t>anonymized</a:t>
            </a:r>
            <a:r>
              <a:rPr lang="en-IN" dirty="0"/>
              <a:t> patient records, medical billing information, demographics, and treatment details. Feature engineering will be utilized to extract relevant features and reduce dimensionality. Cross-validation and </a:t>
            </a:r>
            <a:r>
              <a:rPr lang="en-IN" dirty="0" err="1"/>
              <a:t>hyperparameter</a:t>
            </a:r>
            <a:r>
              <a:rPr lang="en-IN" dirty="0"/>
              <a:t> tuning will ensure the model's robustness and generalizability.</a:t>
            </a:r>
          </a:p>
          <a:p>
            <a:r>
              <a:rPr lang="en-IN" dirty="0"/>
              <a:t/>
            </a:r>
            <a:br>
              <a:rPr lang="en-IN" dirty="0"/>
            </a:br>
            <a:endParaRPr lang="en-IN" dirty="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313</TotalTime>
  <Words>678</Words>
  <Application>Microsoft Office PowerPoint</Application>
  <PresentationFormat>Custom</PresentationFormat>
  <Paragraphs>48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      VASU R</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Deepa</dc:creator>
  <cp:lastModifiedBy>2021PITIT278</cp:lastModifiedBy>
  <cp:revision>10</cp:revision>
  <dcterms:created xsi:type="dcterms:W3CDTF">2024-03-29T14:48:44Z</dcterms:created>
  <dcterms:modified xsi:type="dcterms:W3CDTF">2024-04-01T08:50:07Z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