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8"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9B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A2F1DB-7751-4E2C-A336-676A4497737B}"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377010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2F1DB-7751-4E2C-A336-676A4497737B}"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235861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2F1DB-7751-4E2C-A336-676A4497737B}"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19440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A2F1DB-7751-4E2C-A336-676A4497737B}"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145555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A2F1DB-7751-4E2C-A336-676A4497737B}" type="datetimeFigureOut">
              <a:rPr lang="en-US" smtClean="0"/>
              <a:t>5/26/2018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176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A2F1DB-7751-4E2C-A336-676A4497737B}"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59681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A2F1DB-7751-4E2C-A336-676A4497737B}" type="datetimeFigureOut">
              <a:rPr lang="en-US" smtClean="0"/>
              <a:t>5/26/2018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255857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A2F1DB-7751-4E2C-A336-676A4497737B}" type="datetimeFigureOut">
              <a:rPr lang="en-US" smtClean="0"/>
              <a:t>5/26/2018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321581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2F1DB-7751-4E2C-A336-676A4497737B}" type="datetimeFigureOut">
              <a:rPr lang="en-US" smtClean="0"/>
              <a:t>5/26/2018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250531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2F1DB-7751-4E2C-A336-676A4497737B}"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119512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CA2F1DB-7751-4E2C-A336-676A4497737B}" type="datetimeFigureOut">
              <a:rPr lang="en-US" smtClean="0"/>
              <a:t>5/26/2018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969E-BD63-4B5A-B0D4-71F0D2E8DCB8}" type="slidenum">
              <a:rPr lang="en-US" smtClean="0"/>
              <a:t>‹#›</a:t>
            </a:fld>
            <a:endParaRPr lang="en-US"/>
          </a:p>
        </p:txBody>
      </p:sp>
    </p:spTree>
    <p:extLst>
      <p:ext uri="{BB962C8B-B14F-4D97-AF65-F5344CB8AC3E}">
        <p14:creationId xmlns:p14="http://schemas.microsoft.com/office/powerpoint/2010/main" val="61734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2F1DB-7751-4E2C-A336-676A4497737B}" type="datetimeFigureOut">
              <a:rPr lang="en-US" smtClean="0"/>
              <a:t>5/26/2018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6969E-BD63-4B5A-B0D4-71F0D2E8DCB8}" type="slidenum">
              <a:rPr lang="en-US" smtClean="0"/>
              <a:t>‹#›</a:t>
            </a:fld>
            <a:endParaRPr lang="en-US"/>
          </a:p>
        </p:txBody>
      </p:sp>
    </p:spTree>
    <p:extLst>
      <p:ext uri="{BB962C8B-B14F-4D97-AF65-F5344CB8AC3E}">
        <p14:creationId xmlns:p14="http://schemas.microsoft.com/office/powerpoint/2010/main" val="223885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0" y="2490690"/>
            <a:ext cx="9144000" cy="2067242"/>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Go Serverless with Firebase</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
            <a:ext cx="4876800" cy="4876800"/>
          </a:xfrm>
          <a:prstGeom prst="rect">
            <a:avLst/>
          </a:prstGeom>
        </p:spPr>
      </p:pic>
    </p:spTree>
    <p:extLst>
      <p:ext uri="{BB962C8B-B14F-4D97-AF65-F5344CB8AC3E}">
        <p14:creationId xmlns:p14="http://schemas.microsoft.com/office/powerpoint/2010/main" val="1822315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0" y="3039330"/>
            <a:ext cx="9144000" cy="2067242"/>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Let’s Move on to </a:t>
            </a:r>
          </a:p>
          <a:p>
            <a:r>
              <a:rPr lang="en-US" sz="6000" b="1" dirty="0" smtClean="0">
                <a:solidFill>
                  <a:schemeClr val="bg1"/>
                </a:solidFill>
                <a:latin typeface="Arial" panose="020B0604020202020204" pitchFamily="34" charset="0"/>
                <a:cs typeface="Arial" panose="020B0604020202020204" pitchFamily="34" charset="0"/>
              </a:rPr>
              <a:t>Android Demo</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3480"/>
            <a:ext cx="4876800" cy="4876800"/>
          </a:xfrm>
          <a:prstGeom prst="rect">
            <a:avLst/>
          </a:prstGeom>
        </p:spPr>
      </p:pic>
      <p:pic>
        <p:nvPicPr>
          <p:cNvPr id="1026" name="Picture 2" descr="Image result for demo me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631" y="0"/>
            <a:ext cx="3858369" cy="229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068862"/>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76800" y="2490690"/>
            <a:ext cx="4998720" cy="913692"/>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Thank you</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4840"/>
            <a:ext cx="4876800" cy="4876800"/>
          </a:xfrm>
          <a:prstGeom prst="rect">
            <a:avLst/>
          </a:prstGeom>
        </p:spPr>
      </p:pic>
      <p:sp>
        <p:nvSpPr>
          <p:cNvPr id="5" name="Subtitle 2"/>
          <p:cNvSpPr txBox="1">
            <a:spLocks/>
          </p:cNvSpPr>
          <p:nvPr/>
        </p:nvSpPr>
        <p:spPr>
          <a:xfrm>
            <a:off x="2618098" y="6265097"/>
            <a:ext cx="9516124" cy="5929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500" b="1" dirty="0" smtClean="0">
                <a:solidFill>
                  <a:schemeClr val="bg1"/>
                </a:solidFill>
                <a:latin typeface="Arial" panose="020B0604020202020204" pitchFamily="34" charset="0"/>
                <a:cs typeface="Arial" panose="020B0604020202020204" pitchFamily="34" charset="0"/>
              </a:rPr>
              <a:t>Files : https://github.com/Vasu7052/GDG-Firebase-Talk</a:t>
            </a:r>
          </a:p>
        </p:txBody>
      </p:sp>
      <p:sp>
        <p:nvSpPr>
          <p:cNvPr id="6" name="Subtitle 2"/>
          <p:cNvSpPr txBox="1">
            <a:spLocks/>
          </p:cNvSpPr>
          <p:nvPr/>
        </p:nvSpPr>
        <p:spPr>
          <a:xfrm>
            <a:off x="6975565" y="4339774"/>
            <a:ext cx="5083461" cy="18547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sz="2500" b="1" dirty="0" smtClean="0">
                <a:solidFill>
                  <a:schemeClr val="bg1"/>
                </a:solidFill>
                <a:latin typeface="Arial" panose="020B0604020202020204" pitchFamily="34" charset="0"/>
                <a:cs typeface="Arial" panose="020B0604020202020204" pitchFamily="34" charset="0"/>
              </a:rPr>
              <a:t>Vasu Gupta</a:t>
            </a:r>
          </a:p>
          <a:p>
            <a:pPr algn="r">
              <a:lnSpc>
                <a:spcPct val="100000"/>
              </a:lnSpc>
            </a:pPr>
            <a:r>
              <a:rPr lang="en-US" sz="2500" b="1" dirty="0" smtClean="0">
                <a:solidFill>
                  <a:schemeClr val="bg1"/>
                </a:solidFill>
                <a:latin typeface="Arial" panose="020B0604020202020204" pitchFamily="34" charset="0"/>
                <a:cs typeface="Arial" panose="020B0604020202020204" pitchFamily="34" charset="0"/>
              </a:rPr>
              <a:t>https://github.com/vasu7052 </a:t>
            </a:r>
            <a:r>
              <a:rPr lang="en-US" sz="2500" b="1" dirty="0">
                <a:solidFill>
                  <a:schemeClr val="bg1"/>
                </a:solidFill>
                <a:latin typeface="Arial" panose="020B0604020202020204" pitchFamily="34" charset="0"/>
                <a:cs typeface="Arial" panose="020B0604020202020204" pitchFamily="34" charset="0"/>
              </a:rPr>
              <a:t>dev.vasugupta7052@gmail.com</a:t>
            </a:r>
            <a:endParaRPr lang="en-US" sz="2500" b="1" dirty="0" smtClean="0">
              <a:solidFill>
                <a:schemeClr val="bg1"/>
              </a:solidFill>
              <a:latin typeface="Arial" panose="020B0604020202020204" pitchFamily="34" charset="0"/>
              <a:cs typeface="Arial" panose="020B0604020202020204" pitchFamily="34" charset="0"/>
            </a:endParaRPr>
          </a:p>
          <a:p>
            <a:pPr algn="r">
              <a:lnSpc>
                <a:spcPct val="100000"/>
              </a:lnSpc>
            </a:pPr>
            <a:r>
              <a:rPr lang="en-US" sz="2500" b="1" dirty="0">
                <a:solidFill>
                  <a:schemeClr val="bg1"/>
                </a:solidFill>
                <a:latin typeface="Arial" panose="020B0604020202020204" pitchFamily="34" charset="0"/>
                <a:cs typeface="Arial" panose="020B0604020202020204" pitchFamily="34" charset="0"/>
              </a:rPr>
              <a:t> </a:t>
            </a:r>
            <a:r>
              <a:rPr lang="en-US" sz="2500" b="1" dirty="0" smtClean="0">
                <a:solidFill>
                  <a:schemeClr val="bg1"/>
                </a:solidFill>
                <a:latin typeface="Arial" panose="020B0604020202020204" pitchFamily="34" charset="0"/>
                <a:cs typeface="Arial" panose="020B0604020202020204" pitchFamily="34" charset="0"/>
              </a:rPr>
              <a:t>8447135901</a:t>
            </a:r>
          </a:p>
        </p:txBody>
      </p:sp>
    </p:spTree>
    <p:extLst>
      <p:ext uri="{BB962C8B-B14F-4D97-AF65-F5344CB8AC3E}">
        <p14:creationId xmlns:p14="http://schemas.microsoft.com/office/powerpoint/2010/main" val="3530170113"/>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2" name="TextBox 1"/>
          <p:cNvSpPr txBox="1"/>
          <p:nvPr/>
        </p:nvSpPr>
        <p:spPr>
          <a:xfrm>
            <a:off x="647114" y="1809188"/>
            <a:ext cx="9129932" cy="2743200"/>
          </a:xfrm>
          <a:prstGeom prst="rect">
            <a:avLst/>
          </a:prstGeom>
          <a:noFill/>
        </p:spPr>
        <p:txBody>
          <a:bodyPr wrap="square" rtlCol="0">
            <a:spAutoFit/>
          </a:bodyPr>
          <a:lstStyle/>
          <a:p>
            <a:r>
              <a:rPr lang="en-US" sz="2400" dirty="0" smtClean="0">
                <a:solidFill>
                  <a:schemeClr val="bg1"/>
                </a:solidFill>
              </a:rPr>
              <a:t>Firebase is Google’s unified platform that brings together powerful features for developers, including a mobile backend, analytics, and growth and monetization tools. Developers can choose just what they need and take advantage of the tight integration between the products they use. With solutions for each stage of development and growth, developers can develop with confidence knowing that they are using a comprehensive, scalable solution backed by Google.</a:t>
            </a:r>
            <a:endParaRPr lang="en-US" sz="24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7" name="Subtitle 2"/>
          <p:cNvSpPr>
            <a:spLocks noGrp="1"/>
          </p:cNvSpPr>
          <p:nvPr>
            <p:ph type="subTitle" idx="1"/>
          </p:nvPr>
        </p:nvSpPr>
        <p:spPr>
          <a:xfrm>
            <a:off x="405620" y="569667"/>
            <a:ext cx="7598899" cy="1026233"/>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So What is Firebase</a:t>
            </a:r>
            <a:endParaRPr lang="en-US" sz="6000" b="1" dirty="0">
              <a:solidFill>
                <a:schemeClr val="bg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960" y="4552388"/>
            <a:ext cx="2143125" cy="21431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114" y="5791909"/>
            <a:ext cx="640080" cy="64008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4728" y="5791909"/>
            <a:ext cx="653143" cy="640080"/>
          </a:xfrm>
          <a:prstGeom prst="rect">
            <a:avLst/>
          </a:prstGeom>
        </p:spPr>
      </p:pic>
      <p:sp>
        <p:nvSpPr>
          <p:cNvPr id="12" name="Subtitle 2"/>
          <p:cNvSpPr txBox="1">
            <a:spLocks/>
          </p:cNvSpPr>
          <p:nvPr/>
        </p:nvSpPr>
        <p:spPr>
          <a:xfrm>
            <a:off x="405620" y="4864150"/>
            <a:ext cx="2675206" cy="6644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smtClean="0">
                <a:solidFill>
                  <a:schemeClr val="bg1"/>
                </a:solidFill>
                <a:latin typeface="Arial" panose="020B0604020202020204" pitchFamily="34" charset="0"/>
                <a:cs typeface="Arial" panose="020B0604020202020204" pitchFamily="34" charset="0"/>
              </a:rPr>
              <a:t>Supports</a:t>
            </a:r>
            <a:endParaRPr lang="en-US" sz="4000" b="1" dirty="0">
              <a:solidFill>
                <a:schemeClr val="bg1"/>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60786" y="5791909"/>
            <a:ext cx="640080" cy="640080"/>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06483" y="5791909"/>
            <a:ext cx="640080" cy="64008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49564" y="5791909"/>
            <a:ext cx="623011" cy="640080"/>
          </a:xfrm>
          <a:prstGeom prst="rect">
            <a:avLst/>
          </a:prstGeom>
        </p:spPr>
      </p:pic>
    </p:spTree>
    <p:extLst>
      <p:ext uri="{BB962C8B-B14F-4D97-AF65-F5344CB8AC3E}">
        <p14:creationId xmlns:p14="http://schemas.microsoft.com/office/powerpoint/2010/main" val="1857968466"/>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6" name="Subtitle 2"/>
          <p:cNvSpPr>
            <a:spLocks noGrp="1"/>
          </p:cNvSpPr>
          <p:nvPr>
            <p:ph type="subTitle" idx="1"/>
          </p:nvPr>
        </p:nvSpPr>
        <p:spPr>
          <a:xfrm>
            <a:off x="480573" y="2976381"/>
            <a:ext cx="11015003" cy="984030"/>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“WHY” Firebase?</a:t>
            </a:r>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932959"/>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2" name="TextBox 1"/>
          <p:cNvSpPr txBox="1"/>
          <p:nvPr/>
        </p:nvSpPr>
        <p:spPr>
          <a:xfrm>
            <a:off x="436099" y="275031"/>
            <a:ext cx="9031458" cy="61863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You don’t need to manage servers anymore</a:t>
            </a:r>
            <a:r>
              <a:rPr lang="en-US" sz="2400" dirty="0" smtClean="0">
                <a:solidFill>
                  <a:schemeClr val="bg1"/>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You </a:t>
            </a:r>
            <a:r>
              <a:rPr lang="en-US" sz="2400" dirty="0">
                <a:solidFill>
                  <a:schemeClr val="bg1"/>
                </a:solidFill>
                <a:latin typeface="Arial" panose="020B0604020202020204" pitchFamily="34" charset="0"/>
                <a:cs typeface="Arial" panose="020B0604020202020204" pitchFamily="34" charset="0"/>
              </a:rPr>
              <a:t>don’t need to write APIs </a:t>
            </a:r>
            <a:r>
              <a:rPr lang="en-US" sz="2400" dirty="0" smtClean="0">
                <a:solidFill>
                  <a:schemeClr val="bg1"/>
                </a:solidFill>
                <a:latin typeface="Arial" panose="020B0604020202020204" pitchFamily="34" charset="0"/>
                <a:cs typeface="Arial" panose="020B0604020202020204" pitchFamily="34" charset="0"/>
              </a:rPr>
              <a:t>anymore </a:t>
            </a:r>
          </a:p>
          <a:p>
            <a:pPr marL="342900" indent="-34290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Real-Time Database</a:t>
            </a:r>
            <a:r>
              <a:rPr lang="en-US" sz="2400" dirty="0">
                <a:solidFill>
                  <a:schemeClr val="bg1"/>
                </a:solidFill>
                <a:latin typeface="Arial" panose="020B0604020202020204" pitchFamily="34" charset="0"/>
                <a:cs typeface="Arial" panose="020B0604020202020204" pitchFamily="34" charset="0"/>
              </a:rPr>
              <a:t> has its roots in </a:t>
            </a:r>
            <a:r>
              <a:rPr lang="en-US" sz="2400" dirty="0" smtClean="0">
                <a:solidFill>
                  <a:schemeClr val="bg1"/>
                </a:solidFill>
                <a:latin typeface="Arial" panose="020B0604020202020204" pitchFamily="34" charset="0"/>
                <a:cs typeface="Arial" panose="020B0604020202020204" pitchFamily="34" charset="0"/>
              </a:rPr>
              <a:t>real-time </a:t>
            </a:r>
            <a:r>
              <a:rPr lang="en-US" sz="2400" dirty="0">
                <a:solidFill>
                  <a:schemeClr val="bg1"/>
                </a:solidFill>
                <a:latin typeface="Arial" panose="020B0604020202020204" pitchFamily="34" charset="0"/>
                <a:cs typeface="Arial" panose="020B0604020202020204" pitchFamily="34" charset="0"/>
              </a:rPr>
              <a:t>delivery of data structured using NOSQL </a:t>
            </a:r>
            <a:r>
              <a:rPr lang="en-US" sz="2400" dirty="0" smtClean="0">
                <a:solidFill>
                  <a:schemeClr val="bg1"/>
                </a:solidFill>
                <a:latin typeface="Arial" panose="020B0604020202020204" pitchFamily="34" charset="0"/>
                <a:cs typeface="Arial" panose="020B0604020202020204" pitchFamily="34" charset="0"/>
              </a:rPr>
              <a:t>conventions</a:t>
            </a:r>
          </a:p>
          <a:p>
            <a:pPr marL="342900" indent="-34290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Just focus on the Front-End Part</a:t>
            </a:r>
          </a:p>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Apps need to run from a central database and sync in real time between devices and browsers</a:t>
            </a:r>
          </a:p>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Cloud messaging and </a:t>
            </a:r>
            <a:r>
              <a:rPr lang="en-US" sz="2400" dirty="0" smtClean="0">
                <a:solidFill>
                  <a:schemeClr val="bg1"/>
                </a:solidFill>
                <a:latin typeface="Arial" panose="020B0604020202020204" pitchFamily="34" charset="0"/>
                <a:cs typeface="Arial" panose="020B0604020202020204" pitchFamily="34" charset="0"/>
              </a:rPr>
              <a:t>notifications</a:t>
            </a:r>
          </a:p>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Cloud Functions which allows you to write your custom code to execute business logic based on firebase triggers</a:t>
            </a:r>
          </a:p>
          <a:p>
            <a:pPr marL="342900" indent="-342900">
              <a:lnSpc>
                <a:spcPct val="150000"/>
              </a:lnSpc>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2711" y="4338711"/>
            <a:ext cx="2519289" cy="2519289"/>
          </a:xfrm>
          <a:prstGeom prst="rect">
            <a:avLst/>
          </a:prstGeom>
        </p:spPr>
      </p:pic>
    </p:spTree>
    <p:extLst>
      <p:ext uri="{BB962C8B-B14F-4D97-AF65-F5344CB8AC3E}">
        <p14:creationId xmlns:p14="http://schemas.microsoft.com/office/powerpoint/2010/main" val="3301039256"/>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6774" y="138401"/>
            <a:ext cx="11015003" cy="1905109"/>
          </a:xfrm>
        </p:spPr>
        <p:txBody>
          <a:bodyPr>
            <a:noAutofit/>
          </a:bodyPr>
          <a:lstStyle/>
          <a:p>
            <a:pPr algn="l"/>
            <a:r>
              <a:rPr lang="en-US" sz="6000" b="1" dirty="0" smtClean="0">
                <a:solidFill>
                  <a:schemeClr val="bg1"/>
                </a:solidFill>
                <a:latin typeface="Arial" panose="020B0604020202020204" pitchFamily="34" charset="0"/>
                <a:cs typeface="Arial" panose="020B0604020202020204" pitchFamily="34" charset="0"/>
              </a:rPr>
              <a:t>Some Awesome Services from Firebase</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3994" y="-154035"/>
            <a:ext cx="2489982" cy="2489982"/>
          </a:xfrm>
          <a:prstGeom prst="rect">
            <a:avLst/>
          </a:prstGeom>
        </p:spPr>
      </p:pic>
      <p:sp>
        <p:nvSpPr>
          <p:cNvPr id="2" name="TextBox 1"/>
          <p:cNvSpPr txBox="1"/>
          <p:nvPr/>
        </p:nvSpPr>
        <p:spPr>
          <a:xfrm>
            <a:off x="576774" y="2043510"/>
            <a:ext cx="4698611"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For Development</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Real Time Database</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Authentication</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Cloud Storage</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Hosting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Cloud Functions and more</a:t>
            </a:r>
          </a:p>
        </p:txBody>
      </p:sp>
      <p:sp>
        <p:nvSpPr>
          <p:cNvPr id="5" name="TextBox 4"/>
          <p:cNvSpPr txBox="1"/>
          <p:nvPr/>
        </p:nvSpPr>
        <p:spPr>
          <a:xfrm>
            <a:off x="5908432" y="4272677"/>
            <a:ext cx="6070206" cy="2585323"/>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ML-Kit (Introduced in Google I/O 2k18)</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Text Recognition</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Face Detection</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Barcode Scanning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Image Labeling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Landmark Recognition </a:t>
            </a:r>
          </a:p>
          <a:p>
            <a:endParaRPr lang="en-US" dirty="0"/>
          </a:p>
        </p:txBody>
      </p:sp>
      <p:sp>
        <p:nvSpPr>
          <p:cNvPr id="6" name="TextBox 5"/>
          <p:cNvSpPr txBox="1"/>
          <p:nvPr/>
        </p:nvSpPr>
        <p:spPr>
          <a:xfrm>
            <a:off x="576774" y="4794406"/>
            <a:ext cx="4280339" cy="1846659"/>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For Improving Quality</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Crashlytics</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Performance Monitoring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Test Lab</a:t>
            </a:r>
          </a:p>
          <a:p>
            <a:endParaRPr lang="en-US" dirty="0"/>
          </a:p>
        </p:txBody>
      </p:sp>
      <p:sp>
        <p:nvSpPr>
          <p:cNvPr id="7" name="TextBox 6"/>
          <p:cNvSpPr txBox="1"/>
          <p:nvPr/>
        </p:nvSpPr>
        <p:spPr>
          <a:xfrm>
            <a:off x="6084274" y="1756965"/>
            <a:ext cx="5261317"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For Growing Business</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Analytics</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Prediction</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A/B Testing</a:t>
            </a:r>
          </a:p>
          <a:p>
            <a:pPr marL="800100" lvl="1" indent="-342900">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Cloud Messaging and more</a:t>
            </a:r>
          </a:p>
          <a:p>
            <a:endParaRPr lang="en-US" dirty="0"/>
          </a:p>
        </p:txBody>
      </p:sp>
    </p:spTree>
    <p:extLst>
      <p:ext uri="{BB962C8B-B14F-4D97-AF65-F5344CB8AC3E}">
        <p14:creationId xmlns:p14="http://schemas.microsoft.com/office/powerpoint/2010/main" val="2098019699"/>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2" name="TextBox 1"/>
          <p:cNvSpPr txBox="1"/>
          <p:nvPr/>
        </p:nvSpPr>
        <p:spPr>
          <a:xfrm>
            <a:off x="540602" y="2012391"/>
            <a:ext cx="9031458"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Introducing ML Kit into public beta</a:t>
            </a:r>
          </a:p>
          <a:p>
            <a:pPr marL="342900" indent="-34290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Improving Performance </a:t>
            </a:r>
            <a:r>
              <a:rPr lang="en-US" sz="2400" dirty="0" smtClean="0">
                <a:solidFill>
                  <a:schemeClr val="bg1"/>
                </a:solidFill>
                <a:latin typeface="Arial" panose="020B0604020202020204" pitchFamily="34" charset="0"/>
                <a:cs typeface="Arial" panose="020B0604020202020204" pitchFamily="34" charset="0"/>
              </a:rPr>
              <a:t>Monitoring</a:t>
            </a: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Better </a:t>
            </a:r>
            <a:r>
              <a:rPr lang="en-US" sz="2400" dirty="0">
                <a:solidFill>
                  <a:schemeClr val="bg1"/>
                </a:solidFill>
                <a:latin typeface="Arial" panose="020B0604020202020204" pitchFamily="34" charset="0"/>
                <a:cs typeface="Arial" panose="020B0604020202020204" pitchFamily="34" charset="0"/>
              </a:rPr>
              <a:t>analytics and access management </a:t>
            </a:r>
            <a:r>
              <a:rPr lang="en-US" sz="2400" dirty="0" smtClean="0">
                <a:solidFill>
                  <a:schemeClr val="bg1"/>
                </a:solidFill>
                <a:latin typeface="Arial" panose="020B0604020202020204" pitchFamily="34" charset="0"/>
                <a:cs typeface="Arial" panose="020B0604020202020204" pitchFamily="34" charset="0"/>
              </a:rPr>
              <a:t>controls</a:t>
            </a:r>
          </a:p>
          <a:p>
            <a:pPr marL="342900" indent="-34290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Expanding </a:t>
            </a:r>
            <a:r>
              <a:rPr lang="en-US" sz="2400" dirty="0">
                <a:solidFill>
                  <a:schemeClr val="bg1"/>
                </a:solidFill>
                <a:latin typeface="Arial" panose="020B0604020202020204" pitchFamily="34" charset="0"/>
                <a:cs typeface="Arial" panose="020B0604020202020204" pitchFamily="34" charset="0"/>
              </a:rPr>
              <a:t>Firebase Test Lab to iOS</a:t>
            </a:r>
          </a:p>
          <a:p>
            <a:pPr marL="342900" indent="-342900">
              <a:lnSpc>
                <a:spcPct val="150000"/>
              </a:lnSpc>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sp>
        <p:nvSpPr>
          <p:cNvPr id="5" name="Subtitle 2"/>
          <p:cNvSpPr>
            <a:spLocks noGrp="1"/>
          </p:cNvSpPr>
          <p:nvPr>
            <p:ph type="subTitle" idx="1"/>
          </p:nvPr>
        </p:nvSpPr>
        <p:spPr>
          <a:xfrm>
            <a:off x="106936" y="514181"/>
            <a:ext cx="9341864" cy="984030"/>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“What’s” New at I/O 2k18</a:t>
            </a:r>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2098526"/>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982" y="180604"/>
            <a:ext cx="11015003" cy="1905109"/>
          </a:xfrm>
        </p:spPr>
        <p:txBody>
          <a:bodyPr>
            <a:noAutofit/>
          </a:bodyPr>
          <a:lstStyle/>
          <a:p>
            <a:pPr algn="l"/>
            <a:r>
              <a:rPr lang="en-US" sz="6000" b="1" dirty="0" smtClean="0">
                <a:solidFill>
                  <a:schemeClr val="bg1"/>
                </a:solidFill>
                <a:latin typeface="Arial" panose="020B0604020202020204" pitchFamily="34" charset="0"/>
                <a:cs typeface="Arial" panose="020B0604020202020204" pitchFamily="34" charset="0"/>
              </a:rPr>
              <a:t>Some Cool Projects built on top of it!</a:t>
            </a:r>
            <a:endParaRPr lang="en-US" sz="6000" b="1"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4114800"/>
            <a:ext cx="2743200" cy="2743200"/>
          </a:xfrm>
          <a:prstGeom prst="rect">
            <a:avLst/>
          </a:prstGeom>
        </p:spPr>
      </p:pic>
      <p:sp>
        <p:nvSpPr>
          <p:cNvPr id="2" name="TextBox 1"/>
          <p:cNvSpPr txBox="1"/>
          <p:nvPr/>
        </p:nvSpPr>
        <p:spPr>
          <a:xfrm>
            <a:off x="829992" y="2170119"/>
            <a:ext cx="7146387"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Shazam</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Fabulous</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Sky-scanner</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Tune-in</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kkBox</a:t>
            </a:r>
          </a:p>
          <a:p>
            <a:pPr marL="285750" indent="-285750">
              <a:lnSpc>
                <a:spcPct val="150000"/>
              </a:lnSpc>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Glow</a:t>
            </a:r>
          </a:p>
          <a:p>
            <a:pPr>
              <a:lnSpc>
                <a:spcPct val="150000"/>
              </a:lnSpc>
            </a:pPr>
            <a:r>
              <a:rPr lang="en-US" sz="2400" dirty="0" smtClean="0">
                <a:solidFill>
                  <a:schemeClr val="bg1"/>
                </a:solidFill>
                <a:latin typeface="Arial" panose="020B0604020202020204" pitchFamily="34" charset="0"/>
                <a:cs typeface="Arial" panose="020B0604020202020204" pitchFamily="34" charset="0"/>
              </a:rPr>
              <a:t>And the </a:t>
            </a:r>
            <a:r>
              <a:rPr lang="en-US" sz="2400" dirty="0">
                <a:solidFill>
                  <a:schemeClr val="bg1"/>
                </a:solidFill>
                <a:latin typeface="Arial" panose="020B0604020202020204" pitchFamily="34" charset="0"/>
                <a:cs typeface="Arial" panose="020B0604020202020204" pitchFamily="34" charset="0"/>
              </a:rPr>
              <a:t>list goes on ….</a:t>
            </a:r>
          </a:p>
        </p:txBody>
      </p:sp>
    </p:spTree>
    <p:extLst>
      <p:ext uri="{BB962C8B-B14F-4D97-AF65-F5344CB8AC3E}">
        <p14:creationId xmlns:p14="http://schemas.microsoft.com/office/powerpoint/2010/main" val="268748481"/>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6" name="Subtitle 2"/>
          <p:cNvSpPr>
            <a:spLocks noGrp="1"/>
          </p:cNvSpPr>
          <p:nvPr>
            <p:ph type="subTitle" idx="1"/>
          </p:nvPr>
        </p:nvSpPr>
        <p:spPr>
          <a:xfrm>
            <a:off x="0" y="3623494"/>
            <a:ext cx="12192000" cy="984030"/>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Does it have any “Drawbacks” ?</a:t>
            </a:r>
            <a:endParaRPr lang="en-US" sz="6000" b="1"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25" y="397412"/>
            <a:ext cx="3581572" cy="1948375"/>
          </a:xfrm>
          <a:prstGeom prst="rect">
            <a:avLst/>
          </a:prstGeom>
        </p:spPr>
      </p:pic>
    </p:spTree>
    <p:extLst>
      <p:ext uri="{BB962C8B-B14F-4D97-AF65-F5344CB8AC3E}">
        <p14:creationId xmlns:p14="http://schemas.microsoft.com/office/powerpoint/2010/main" val="189670841"/>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9BE5"/>
        </a:solidFill>
        <a:effectLst/>
      </p:bgPr>
    </p:bg>
    <p:spTree>
      <p:nvGrpSpPr>
        <p:cNvPr id="1" name=""/>
        <p:cNvGrpSpPr/>
        <p:nvPr/>
      </p:nvGrpSpPr>
      <p:grpSpPr>
        <a:xfrm>
          <a:off x="0" y="0"/>
          <a:ext cx="0" cy="0"/>
          <a:chOff x="0" y="0"/>
          <a:chExt cx="0" cy="0"/>
        </a:xfrm>
      </p:grpSpPr>
      <p:sp>
        <p:nvSpPr>
          <p:cNvPr id="2" name="TextBox 1"/>
          <p:cNvSpPr txBox="1"/>
          <p:nvPr/>
        </p:nvSpPr>
        <p:spPr>
          <a:xfrm>
            <a:off x="422031" y="1540059"/>
            <a:ext cx="9706708"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Firebase is also not ideal if your application requires continuous processing on server </a:t>
            </a:r>
            <a:r>
              <a:rPr lang="en-US" sz="2400" dirty="0" smtClean="0">
                <a:solidFill>
                  <a:schemeClr val="bg1"/>
                </a:solidFill>
                <a:latin typeface="Arial" panose="020B0604020202020204" pitchFamily="34" charset="0"/>
                <a:cs typeface="Arial" panose="020B0604020202020204" pitchFamily="34" charset="0"/>
              </a:rPr>
              <a:t>side.</a:t>
            </a:r>
            <a:r>
              <a:rPr lang="en-US" sz="2400" dirty="0">
                <a:solidFill>
                  <a:schemeClr val="bg1"/>
                </a:solidFill>
                <a:latin typeface="Arial" panose="020B0604020202020204" pitchFamily="34" charset="0"/>
                <a:cs typeface="Arial" panose="020B0604020202020204" pitchFamily="34" charset="0"/>
              </a:rPr>
              <a:t> </a:t>
            </a:r>
            <a:endParaRPr lang="en-US" sz="2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Firebase definitely doesn’t support transactions.</a:t>
            </a:r>
          </a:p>
          <a:p>
            <a:pPr marL="285750" indent="-285750">
              <a:lnSpc>
                <a:spcPct val="150000"/>
              </a:lnSpc>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 With Firebase, you are free to choose the pricing plan - but the one fitting for the real time applications is a “pay as you go” </a:t>
            </a:r>
            <a:r>
              <a:rPr lang="en-US" sz="2400" dirty="0" smtClean="0">
                <a:solidFill>
                  <a:schemeClr val="bg1"/>
                </a:solidFill>
                <a:latin typeface="Arial" panose="020B0604020202020204" pitchFamily="34" charset="0"/>
                <a:cs typeface="Arial" panose="020B0604020202020204" pitchFamily="34" charset="0"/>
              </a:rPr>
              <a:t>one</a:t>
            </a:r>
            <a:endParaRPr lang="en-US" sz="2400" dirty="0" smtClean="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0"/>
            <a:ext cx="2743200" cy="2743200"/>
          </a:xfrm>
          <a:prstGeom prst="rect">
            <a:avLst/>
          </a:prstGeom>
        </p:spPr>
      </p:pic>
      <p:sp>
        <p:nvSpPr>
          <p:cNvPr id="7" name="Subtitle 2"/>
          <p:cNvSpPr>
            <a:spLocks noGrp="1"/>
          </p:cNvSpPr>
          <p:nvPr>
            <p:ph type="subTitle" idx="1"/>
          </p:nvPr>
        </p:nvSpPr>
        <p:spPr>
          <a:xfrm>
            <a:off x="0" y="345367"/>
            <a:ext cx="7598899" cy="1026233"/>
          </a:xfrm>
        </p:spPr>
        <p:txBody>
          <a:bodyPr>
            <a:noAutofit/>
          </a:bodyPr>
          <a:lstStyle/>
          <a:p>
            <a:r>
              <a:rPr lang="en-US" sz="6000" b="1" dirty="0" smtClean="0">
                <a:solidFill>
                  <a:schemeClr val="bg1"/>
                </a:solidFill>
                <a:latin typeface="Arial" panose="020B0604020202020204" pitchFamily="34" charset="0"/>
                <a:cs typeface="Arial" panose="020B0604020202020204" pitchFamily="34" charset="0"/>
              </a:rPr>
              <a:t>Of course, it has!</a:t>
            </a:r>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1688321"/>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260</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Vasu_Gupta</dc:creator>
  <cp:lastModifiedBy>Vasu_Gupta</cp:lastModifiedBy>
  <cp:revision>28</cp:revision>
  <dcterms:created xsi:type="dcterms:W3CDTF">2018-05-17T13:31:04Z</dcterms:created>
  <dcterms:modified xsi:type="dcterms:W3CDTF">2018-05-26T13:43:05Z</dcterms:modified>
</cp:coreProperties>
</file>