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2EBD9-1B1B-4F62-8D1C-3685AEFC80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E2FA10-9694-4155-9CCE-D54987BB9762}">
      <dgm:prSet/>
      <dgm:spPr/>
      <dgm:t>
        <a:bodyPr/>
        <a:lstStyle/>
        <a:p>
          <a:r>
            <a:rPr lang="en-US"/>
            <a:t>Insight 1</a:t>
          </a:r>
        </a:p>
      </dgm:t>
    </dgm:pt>
    <dgm:pt modelId="{75DB736A-AC66-40BE-8A8A-C084532AE9E1}" type="parTrans" cxnId="{48AD28C5-443F-4E07-8346-45B7CE500DC8}">
      <dgm:prSet/>
      <dgm:spPr/>
      <dgm:t>
        <a:bodyPr/>
        <a:lstStyle/>
        <a:p>
          <a:endParaRPr lang="en-US"/>
        </a:p>
      </dgm:t>
    </dgm:pt>
    <dgm:pt modelId="{3A0B0B0A-3E59-4CBB-9352-557C49C9B3B7}" type="sibTrans" cxnId="{48AD28C5-443F-4E07-8346-45B7CE500DC8}">
      <dgm:prSet/>
      <dgm:spPr/>
      <dgm:t>
        <a:bodyPr/>
        <a:lstStyle/>
        <a:p>
          <a:endParaRPr lang="en-US"/>
        </a:p>
      </dgm:t>
    </dgm:pt>
    <dgm:pt modelId="{2053C52C-C087-4670-9AEE-6A2464B64E5B}">
      <dgm:prSet/>
      <dgm:spPr/>
      <dgm:t>
        <a:bodyPr/>
        <a:lstStyle/>
        <a:p>
          <a:r>
            <a:rPr lang="en-US"/>
            <a:t>There are 1409 records missing in client's dataset, which are present in prices dataset</a:t>
          </a:r>
        </a:p>
      </dgm:t>
    </dgm:pt>
    <dgm:pt modelId="{D217C721-372B-4D46-A96A-8D9FCFF76E22}" type="parTrans" cxnId="{82B198A2-0AD2-47BD-98F6-E70C1C7CC904}">
      <dgm:prSet/>
      <dgm:spPr/>
      <dgm:t>
        <a:bodyPr/>
        <a:lstStyle/>
        <a:p>
          <a:endParaRPr lang="en-US"/>
        </a:p>
      </dgm:t>
    </dgm:pt>
    <dgm:pt modelId="{C4F2A634-D210-4C17-BF9B-730D55FEEBEC}" type="sibTrans" cxnId="{82B198A2-0AD2-47BD-98F6-E70C1C7CC904}">
      <dgm:prSet/>
      <dgm:spPr/>
      <dgm:t>
        <a:bodyPr/>
        <a:lstStyle/>
        <a:p>
          <a:endParaRPr lang="en-US"/>
        </a:p>
      </dgm:t>
    </dgm:pt>
    <dgm:pt modelId="{18790BE8-C9E8-4627-A7CC-464335B58142}">
      <dgm:prSet/>
      <dgm:spPr/>
      <dgm:t>
        <a:bodyPr/>
        <a:lstStyle/>
        <a:p>
          <a:r>
            <a:rPr lang="en-US"/>
            <a:t>Insight 2</a:t>
          </a:r>
        </a:p>
      </dgm:t>
    </dgm:pt>
    <dgm:pt modelId="{C80F5590-1711-4CD4-B81E-6176BEC039AB}" type="parTrans" cxnId="{8B377F98-BF32-49ED-9A8E-6E3B06390583}">
      <dgm:prSet/>
      <dgm:spPr/>
      <dgm:t>
        <a:bodyPr/>
        <a:lstStyle/>
        <a:p>
          <a:endParaRPr lang="en-US"/>
        </a:p>
      </dgm:t>
    </dgm:pt>
    <dgm:pt modelId="{B1BC123D-54E4-4AAC-ADC2-FCA2C91E466B}" type="sibTrans" cxnId="{8B377F98-BF32-49ED-9A8E-6E3B06390583}">
      <dgm:prSet/>
      <dgm:spPr/>
      <dgm:t>
        <a:bodyPr/>
        <a:lstStyle/>
        <a:p>
          <a:endParaRPr lang="en-US"/>
        </a:p>
      </dgm:t>
    </dgm:pt>
    <dgm:pt modelId="{AF47336B-2489-413A-B36F-3F5CA108C1EE}">
      <dgm:prSet/>
      <dgm:spPr/>
      <dgm:t>
        <a:bodyPr/>
        <a:lstStyle/>
        <a:p>
          <a:r>
            <a:rPr lang="en-US" dirty="0"/>
            <a:t>Approximately 10% of </a:t>
          </a:r>
          <a:r>
            <a:rPr lang="en-US"/>
            <a:t>customers had </a:t>
          </a:r>
          <a:r>
            <a:rPr lang="en-US" dirty="0"/>
            <a:t>churned</a:t>
          </a:r>
        </a:p>
      </dgm:t>
    </dgm:pt>
    <dgm:pt modelId="{F1DA25B3-A8EC-4D96-9957-C15658C86E97}" type="parTrans" cxnId="{2078E7BF-F718-4084-B39C-E4CAF0AB39E0}">
      <dgm:prSet/>
      <dgm:spPr/>
      <dgm:t>
        <a:bodyPr/>
        <a:lstStyle/>
        <a:p>
          <a:endParaRPr lang="en-US"/>
        </a:p>
      </dgm:t>
    </dgm:pt>
    <dgm:pt modelId="{117F25F7-9D49-411F-A9E1-04F20B43CADF}" type="sibTrans" cxnId="{2078E7BF-F718-4084-B39C-E4CAF0AB39E0}">
      <dgm:prSet/>
      <dgm:spPr/>
      <dgm:t>
        <a:bodyPr/>
        <a:lstStyle/>
        <a:p>
          <a:endParaRPr lang="en-US"/>
        </a:p>
      </dgm:t>
    </dgm:pt>
    <dgm:pt modelId="{F4466E9C-45A5-4A9C-951C-36A1900B08BF}">
      <dgm:prSet/>
      <dgm:spPr/>
      <dgm:t>
        <a:bodyPr/>
        <a:lstStyle/>
        <a:p>
          <a:r>
            <a:rPr lang="en-US"/>
            <a:t>Insight 3</a:t>
          </a:r>
        </a:p>
      </dgm:t>
    </dgm:pt>
    <dgm:pt modelId="{AF10B9FA-707B-4847-9AA6-B719938D9203}" type="parTrans" cxnId="{BA5CD7D8-A1E2-4C16-9442-EFF62EA5BF10}">
      <dgm:prSet/>
      <dgm:spPr/>
      <dgm:t>
        <a:bodyPr/>
        <a:lstStyle/>
        <a:p>
          <a:endParaRPr lang="en-US"/>
        </a:p>
      </dgm:t>
    </dgm:pt>
    <dgm:pt modelId="{8AA1D294-8EA7-4FEC-8E69-3E4CD9E41D5A}" type="sibTrans" cxnId="{BA5CD7D8-A1E2-4C16-9442-EFF62EA5BF10}">
      <dgm:prSet/>
      <dgm:spPr/>
      <dgm:t>
        <a:bodyPr/>
        <a:lstStyle/>
        <a:p>
          <a:endParaRPr lang="en-US"/>
        </a:p>
      </dgm:t>
    </dgm:pt>
    <dgm:pt modelId="{F0F180B3-343D-4196-BCCA-DA1581F70FBB}">
      <dgm:prSet/>
      <dgm:spPr/>
      <dgm:t>
        <a:bodyPr/>
        <a:lstStyle/>
        <a:p>
          <a:r>
            <a:rPr lang="en-US"/>
            <a:t>Price sensitivity has low correlation with churn</a:t>
          </a:r>
        </a:p>
      </dgm:t>
    </dgm:pt>
    <dgm:pt modelId="{3F3473C6-F48C-4595-A96A-6A544AF88409}" type="parTrans" cxnId="{E71EECB5-4B42-4FFC-903C-ACF9056822ED}">
      <dgm:prSet/>
      <dgm:spPr/>
      <dgm:t>
        <a:bodyPr/>
        <a:lstStyle/>
        <a:p>
          <a:endParaRPr lang="en-US"/>
        </a:p>
      </dgm:t>
    </dgm:pt>
    <dgm:pt modelId="{0ADB34BA-F130-493C-9BFF-388324905F4A}" type="sibTrans" cxnId="{E71EECB5-4B42-4FFC-903C-ACF9056822ED}">
      <dgm:prSet/>
      <dgm:spPr/>
      <dgm:t>
        <a:bodyPr/>
        <a:lstStyle/>
        <a:p>
          <a:endParaRPr lang="en-US"/>
        </a:p>
      </dgm:t>
    </dgm:pt>
    <dgm:pt modelId="{90378472-5CF6-489A-8781-0E8F57CA10FE}">
      <dgm:prSet/>
      <dgm:spPr/>
      <dgm:t>
        <a:bodyPr/>
        <a:lstStyle/>
        <a:p>
          <a:r>
            <a:rPr lang="en-US"/>
            <a:t>Insight 4</a:t>
          </a:r>
        </a:p>
      </dgm:t>
    </dgm:pt>
    <dgm:pt modelId="{CF34D428-B88F-4669-876B-472CA84CDCB0}" type="parTrans" cxnId="{85AE859A-5C50-4B41-9150-67829DEFFBFF}">
      <dgm:prSet/>
      <dgm:spPr/>
      <dgm:t>
        <a:bodyPr/>
        <a:lstStyle/>
        <a:p>
          <a:endParaRPr lang="en-US"/>
        </a:p>
      </dgm:t>
    </dgm:pt>
    <dgm:pt modelId="{8EB8254C-1B14-4B03-96B1-D956E8A44932}" type="sibTrans" cxnId="{85AE859A-5C50-4B41-9150-67829DEFFBFF}">
      <dgm:prSet/>
      <dgm:spPr/>
      <dgm:t>
        <a:bodyPr/>
        <a:lstStyle/>
        <a:p>
          <a:endParaRPr lang="en-US"/>
        </a:p>
      </dgm:t>
    </dgm:pt>
    <dgm:pt modelId="{A7EF0D74-E5A1-476D-AC51-B6F67D8B9CB3}">
      <dgm:prSet/>
      <dgm:spPr/>
      <dgm:t>
        <a:bodyPr/>
        <a:lstStyle/>
        <a:p>
          <a:r>
            <a:rPr lang="en-US" dirty="0"/>
            <a:t>l</a:t>
          </a:r>
          <a:r>
            <a:rPr lang="en-US" i="0" baseline="0" dirty="0"/>
            <a:t>xidpiddsbxsbosboudacockeimpuepw is the campaign ID that brough more customers i.e., 7097 to sign up to electricity services.</a:t>
          </a:r>
          <a:endParaRPr lang="en-US" dirty="0"/>
        </a:p>
      </dgm:t>
    </dgm:pt>
    <dgm:pt modelId="{AF869F65-AF9E-48A4-B0DE-0F88A6FEC1F5}" type="parTrans" cxnId="{67E8A3D2-2230-4388-B484-DF375440CF3F}">
      <dgm:prSet/>
      <dgm:spPr/>
      <dgm:t>
        <a:bodyPr/>
        <a:lstStyle/>
        <a:p>
          <a:endParaRPr lang="en-US"/>
        </a:p>
      </dgm:t>
    </dgm:pt>
    <dgm:pt modelId="{EBF2A7F7-072C-4BDA-B819-7AEB766C350E}" type="sibTrans" cxnId="{67E8A3D2-2230-4388-B484-DF375440CF3F}">
      <dgm:prSet/>
      <dgm:spPr/>
      <dgm:t>
        <a:bodyPr/>
        <a:lstStyle/>
        <a:p>
          <a:endParaRPr lang="en-US"/>
        </a:p>
      </dgm:t>
    </dgm:pt>
    <dgm:pt modelId="{353B479B-8F6C-49AE-A0D4-B6F53118A8ED}">
      <dgm:prSet/>
      <dgm:spPr/>
      <dgm:t>
        <a:bodyPr/>
        <a:lstStyle/>
        <a:p>
          <a:r>
            <a:rPr lang="en-US"/>
            <a:t>Insight 5</a:t>
          </a:r>
        </a:p>
      </dgm:t>
    </dgm:pt>
    <dgm:pt modelId="{28C55BBC-66A1-4E22-87FA-5685F961AB27}" type="parTrans" cxnId="{4174C9A0-5D23-4BF9-8AB6-F9D17122187B}">
      <dgm:prSet/>
      <dgm:spPr/>
      <dgm:t>
        <a:bodyPr/>
        <a:lstStyle/>
        <a:p>
          <a:endParaRPr lang="en-US"/>
        </a:p>
      </dgm:t>
    </dgm:pt>
    <dgm:pt modelId="{2F6CA505-C8D2-427C-BD51-FBBEC718147F}" type="sibTrans" cxnId="{4174C9A0-5D23-4BF9-8AB6-F9D17122187B}">
      <dgm:prSet/>
      <dgm:spPr/>
      <dgm:t>
        <a:bodyPr/>
        <a:lstStyle/>
        <a:p>
          <a:endParaRPr lang="en-US"/>
        </a:p>
      </dgm:t>
    </dgm:pt>
    <dgm:pt modelId="{B4EB86F0-7B7B-458D-B82E-C5DBE958C5FD}">
      <dgm:prSet/>
      <dgm:spPr/>
      <dgm:t>
        <a:bodyPr/>
        <a:lstStyle/>
        <a:p>
          <a:r>
            <a:rPr lang="en-US" dirty="0"/>
            <a:t>Created a Model with 100%precision, which means if our model says a customer will be churned, there is 100% guaranteed he will leave. So, agents can focus more on that customer.</a:t>
          </a:r>
        </a:p>
      </dgm:t>
    </dgm:pt>
    <dgm:pt modelId="{0792FA66-F2D3-4697-A793-174C986468E8}" type="parTrans" cxnId="{D7BE19C0-DB4C-49B6-BFAD-E711FB248CEB}">
      <dgm:prSet/>
      <dgm:spPr/>
      <dgm:t>
        <a:bodyPr/>
        <a:lstStyle/>
        <a:p>
          <a:endParaRPr lang="en-US"/>
        </a:p>
      </dgm:t>
    </dgm:pt>
    <dgm:pt modelId="{607C6B72-CA3D-45A2-AD99-2A9983C59ACF}" type="sibTrans" cxnId="{D7BE19C0-DB4C-49B6-BFAD-E711FB248CEB}">
      <dgm:prSet/>
      <dgm:spPr/>
      <dgm:t>
        <a:bodyPr/>
        <a:lstStyle/>
        <a:p>
          <a:endParaRPr lang="en-US"/>
        </a:p>
      </dgm:t>
    </dgm:pt>
    <dgm:pt modelId="{D58B716C-D190-4D82-9A72-D3046B4A0838}" type="pres">
      <dgm:prSet presAssocID="{A592EBD9-1B1B-4F62-8D1C-3685AEFC80B1}" presName="linear" presStyleCnt="0">
        <dgm:presLayoutVars>
          <dgm:animLvl val="lvl"/>
          <dgm:resizeHandles val="exact"/>
        </dgm:presLayoutVars>
      </dgm:prSet>
      <dgm:spPr/>
    </dgm:pt>
    <dgm:pt modelId="{9EF0B464-FE06-40AB-B9E9-D2AEF207B6F5}" type="pres">
      <dgm:prSet presAssocID="{40E2FA10-9694-4155-9CCE-D54987BB976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3E39037-8B59-4527-8F69-B43A9C98712F}" type="pres">
      <dgm:prSet presAssocID="{40E2FA10-9694-4155-9CCE-D54987BB9762}" presName="childText" presStyleLbl="revTx" presStyleIdx="0" presStyleCnt="5">
        <dgm:presLayoutVars>
          <dgm:bulletEnabled val="1"/>
        </dgm:presLayoutVars>
      </dgm:prSet>
      <dgm:spPr/>
    </dgm:pt>
    <dgm:pt modelId="{E209F197-2E5D-47DF-8B24-07714907212E}" type="pres">
      <dgm:prSet presAssocID="{18790BE8-C9E8-4627-A7CC-464335B581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24939B-26E1-4EB9-B73B-3C96BC49DEFF}" type="pres">
      <dgm:prSet presAssocID="{18790BE8-C9E8-4627-A7CC-464335B58142}" presName="childText" presStyleLbl="revTx" presStyleIdx="1" presStyleCnt="5">
        <dgm:presLayoutVars>
          <dgm:bulletEnabled val="1"/>
        </dgm:presLayoutVars>
      </dgm:prSet>
      <dgm:spPr/>
    </dgm:pt>
    <dgm:pt modelId="{AA5B3CE7-6921-4CAB-ACDB-91C670029CDA}" type="pres">
      <dgm:prSet presAssocID="{F4466E9C-45A5-4A9C-951C-36A1900B08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3439B4-3CD7-4274-87B0-BAC0A1695215}" type="pres">
      <dgm:prSet presAssocID="{F4466E9C-45A5-4A9C-951C-36A1900B08BF}" presName="childText" presStyleLbl="revTx" presStyleIdx="2" presStyleCnt="5">
        <dgm:presLayoutVars>
          <dgm:bulletEnabled val="1"/>
        </dgm:presLayoutVars>
      </dgm:prSet>
      <dgm:spPr/>
    </dgm:pt>
    <dgm:pt modelId="{0DEE2028-07EC-46C5-9E42-151824AB6581}" type="pres">
      <dgm:prSet presAssocID="{90378472-5CF6-489A-8781-0E8F57CA10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4046C6-6083-436C-BDE5-275FB464710F}" type="pres">
      <dgm:prSet presAssocID="{90378472-5CF6-489A-8781-0E8F57CA10FE}" presName="childText" presStyleLbl="revTx" presStyleIdx="3" presStyleCnt="5">
        <dgm:presLayoutVars>
          <dgm:bulletEnabled val="1"/>
        </dgm:presLayoutVars>
      </dgm:prSet>
      <dgm:spPr/>
    </dgm:pt>
    <dgm:pt modelId="{0EBB5564-9619-44F4-BE04-001E3808803A}" type="pres">
      <dgm:prSet presAssocID="{353B479B-8F6C-49AE-A0D4-B6F53118A8E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F4BE16-824D-4F6D-BE1C-F0C641C8DCA2}" type="pres">
      <dgm:prSet presAssocID="{353B479B-8F6C-49AE-A0D4-B6F53118A8ED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7EA7A90B-BD30-4BEC-A25C-644E882DE664}" type="presOf" srcId="{353B479B-8F6C-49AE-A0D4-B6F53118A8ED}" destId="{0EBB5564-9619-44F4-BE04-001E3808803A}" srcOrd="0" destOrd="0" presId="urn:microsoft.com/office/officeart/2005/8/layout/vList2"/>
    <dgm:cxn modelId="{C6260F1C-082C-4427-B90C-0B464DEEBFA5}" type="presOf" srcId="{2053C52C-C087-4670-9AEE-6A2464B64E5B}" destId="{93E39037-8B59-4527-8F69-B43A9C98712F}" srcOrd="0" destOrd="0" presId="urn:microsoft.com/office/officeart/2005/8/layout/vList2"/>
    <dgm:cxn modelId="{53F31321-ECD8-46F6-88A8-EAFAE648FD82}" type="presOf" srcId="{B4EB86F0-7B7B-458D-B82E-C5DBE958C5FD}" destId="{01F4BE16-824D-4F6D-BE1C-F0C641C8DCA2}" srcOrd="0" destOrd="0" presId="urn:microsoft.com/office/officeart/2005/8/layout/vList2"/>
    <dgm:cxn modelId="{77007889-B4D6-462E-8841-17D3C0D7B6CD}" type="presOf" srcId="{F0F180B3-343D-4196-BCCA-DA1581F70FBB}" destId="{EE3439B4-3CD7-4274-87B0-BAC0A1695215}" srcOrd="0" destOrd="0" presId="urn:microsoft.com/office/officeart/2005/8/layout/vList2"/>
    <dgm:cxn modelId="{8B377F98-BF32-49ED-9A8E-6E3B06390583}" srcId="{A592EBD9-1B1B-4F62-8D1C-3685AEFC80B1}" destId="{18790BE8-C9E8-4627-A7CC-464335B58142}" srcOrd="1" destOrd="0" parTransId="{C80F5590-1711-4CD4-B81E-6176BEC039AB}" sibTransId="{B1BC123D-54E4-4AAC-ADC2-FCA2C91E466B}"/>
    <dgm:cxn modelId="{85AE859A-5C50-4B41-9150-67829DEFFBFF}" srcId="{A592EBD9-1B1B-4F62-8D1C-3685AEFC80B1}" destId="{90378472-5CF6-489A-8781-0E8F57CA10FE}" srcOrd="3" destOrd="0" parTransId="{CF34D428-B88F-4669-876B-472CA84CDCB0}" sibTransId="{8EB8254C-1B14-4B03-96B1-D956E8A44932}"/>
    <dgm:cxn modelId="{8ED3A79A-855A-4312-A518-769055CBD38B}" type="presOf" srcId="{A7EF0D74-E5A1-476D-AC51-B6F67D8B9CB3}" destId="{934046C6-6083-436C-BDE5-275FB464710F}" srcOrd="0" destOrd="0" presId="urn:microsoft.com/office/officeart/2005/8/layout/vList2"/>
    <dgm:cxn modelId="{3981339F-1F7F-4FE5-A63E-B9D632E06B2A}" type="presOf" srcId="{A592EBD9-1B1B-4F62-8D1C-3685AEFC80B1}" destId="{D58B716C-D190-4D82-9A72-D3046B4A0838}" srcOrd="0" destOrd="0" presId="urn:microsoft.com/office/officeart/2005/8/layout/vList2"/>
    <dgm:cxn modelId="{4174C9A0-5D23-4BF9-8AB6-F9D17122187B}" srcId="{A592EBD9-1B1B-4F62-8D1C-3685AEFC80B1}" destId="{353B479B-8F6C-49AE-A0D4-B6F53118A8ED}" srcOrd="4" destOrd="0" parTransId="{28C55BBC-66A1-4E22-87FA-5685F961AB27}" sibTransId="{2F6CA505-C8D2-427C-BD51-FBBEC718147F}"/>
    <dgm:cxn modelId="{82B198A2-0AD2-47BD-98F6-E70C1C7CC904}" srcId="{40E2FA10-9694-4155-9CCE-D54987BB9762}" destId="{2053C52C-C087-4670-9AEE-6A2464B64E5B}" srcOrd="0" destOrd="0" parTransId="{D217C721-372B-4D46-A96A-8D9FCFF76E22}" sibTransId="{C4F2A634-D210-4C17-BF9B-730D55FEEBEC}"/>
    <dgm:cxn modelId="{E71EECB5-4B42-4FFC-903C-ACF9056822ED}" srcId="{F4466E9C-45A5-4A9C-951C-36A1900B08BF}" destId="{F0F180B3-343D-4196-BCCA-DA1581F70FBB}" srcOrd="0" destOrd="0" parTransId="{3F3473C6-F48C-4595-A96A-6A544AF88409}" sibTransId="{0ADB34BA-F130-493C-9BFF-388324905F4A}"/>
    <dgm:cxn modelId="{A97C4CB6-7E39-4E4A-855C-BF935B87566D}" type="presOf" srcId="{F4466E9C-45A5-4A9C-951C-36A1900B08BF}" destId="{AA5B3CE7-6921-4CAB-ACDB-91C670029CDA}" srcOrd="0" destOrd="0" presId="urn:microsoft.com/office/officeart/2005/8/layout/vList2"/>
    <dgm:cxn modelId="{1CC1FDB6-C9D6-4833-84AE-554F184B36CD}" type="presOf" srcId="{18790BE8-C9E8-4627-A7CC-464335B58142}" destId="{E209F197-2E5D-47DF-8B24-07714907212E}" srcOrd="0" destOrd="0" presId="urn:microsoft.com/office/officeart/2005/8/layout/vList2"/>
    <dgm:cxn modelId="{7AF1EABC-7877-4F2F-ACAF-AD86B00CFAEA}" type="presOf" srcId="{40E2FA10-9694-4155-9CCE-D54987BB9762}" destId="{9EF0B464-FE06-40AB-B9E9-D2AEF207B6F5}" srcOrd="0" destOrd="0" presId="urn:microsoft.com/office/officeart/2005/8/layout/vList2"/>
    <dgm:cxn modelId="{2078E7BF-F718-4084-B39C-E4CAF0AB39E0}" srcId="{18790BE8-C9E8-4627-A7CC-464335B58142}" destId="{AF47336B-2489-413A-B36F-3F5CA108C1EE}" srcOrd="0" destOrd="0" parTransId="{F1DA25B3-A8EC-4D96-9957-C15658C86E97}" sibTransId="{117F25F7-9D49-411F-A9E1-04F20B43CADF}"/>
    <dgm:cxn modelId="{D7BE19C0-DB4C-49B6-BFAD-E711FB248CEB}" srcId="{353B479B-8F6C-49AE-A0D4-B6F53118A8ED}" destId="{B4EB86F0-7B7B-458D-B82E-C5DBE958C5FD}" srcOrd="0" destOrd="0" parTransId="{0792FA66-F2D3-4697-A793-174C986468E8}" sibTransId="{607C6B72-CA3D-45A2-AD99-2A9983C59ACF}"/>
    <dgm:cxn modelId="{48AD28C5-443F-4E07-8346-45B7CE500DC8}" srcId="{A592EBD9-1B1B-4F62-8D1C-3685AEFC80B1}" destId="{40E2FA10-9694-4155-9CCE-D54987BB9762}" srcOrd="0" destOrd="0" parTransId="{75DB736A-AC66-40BE-8A8A-C084532AE9E1}" sibTransId="{3A0B0B0A-3E59-4CBB-9352-557C49C9B3B7}"/>
    <dgm:cxn modelId="{67E8A3D2-2230-4388-B484-DF375440CF3F}" srcId="{90378472-5CF6-489A-8781-0E8F57CA10FE}" destId="{A7EF0D74-E5A1-476D-AC51-B6F67D8B9CB3}" srcOrd="0" destOrd="0" parTransId="{AF869F65-AF9E-48A4-B0DE-0F88A6FEC1F5}" sibTransId="{EBF2A7F7-072C-4BDA-B819-7AEB766C350E}"/>
    <dgm:cxn modelId="{BA5CD7D8-A1E2-4C16-9442-EFF62EA5BF10}" srcId="{A592EBD9-1B1B-4F62-8D1C-3685AEFC80B1}" destId="{F4466E9C-45A5-4A9C-951C-36A1900B08BF}" srcOrd="2" destOrd="0" parTransId="{AF10B9FA-707B-4847-9AA6-B719938D9203}" sibTransId="{8AA1D294-8EA7-4FEC-8E69-3E4CD9E41D5A}"/>
    <dgm:cxn modelId="{374ECDF3-2BE6-44A5-AB28-F87FF8C23330}" type="presOf" srcId="{90378472-5CF6-489A-8781-0E8F57CA10FE}" destId="{0DEE2028-07EC-46C5-9E42-151824AB6581}" srcOrd="0" destOrd="0" presId="urn:microsoft.com/office/officeart/2005/8/layout/vList2"/>
    <dgm:cxn modelId="{165268FE-CE7C-48C0-A782-0B596C18796B}" type="presOf" srcId="{AF47336B-2489-413A-B36F-3F5CA108C1EE}" destId="{EA24939B-26E1-4EB9-B73B-3C96BC49DEFF}" srcOrd="0" destOrd="0" presId="urn:microsoft.com/office/officeart/2005/8/layout/vList2"/>
    <dgm:cxn modelId="{F94F3E11-9ED5-4DCB-92C4-F294B6F5D2B6}" type="presParOf" srcId="{D58B716C-D190-4D82-9A72-D3046B4A0838}" destId="{9EF0B464-FE06-40AB-B9E9-D2AEF207B6F5}" srcOrd="0" destOrd="0" presId="urn:microsoft.com/office/officeart/2005/8/layout/vList2"/>
    <dgm:cxn modelId="{AB163BFE-0A63-4206-A11E-835F7FB921E5}" type="presParOf" srcId="{D58B716C-D190-4D82-9A72-D3046B4A0838}" destId="{93E39037-8B59-4527-8F69-B43A9C98712F}" srcOrd="1" destOrd="0" presId="urn:microsoft.com/office/officeart/2005/8/layout/vList2"/>
    <dgm:cxn modelId="{7709ACCF-8C4E-41DC-AC8F-0E5F325C84C0}" type="presParOf" srcId="{D58B716C-D190-4D82-9A72-D3046B4A0838}" destId="{E209F197-2E5D-47DF-8B24-07714907212E}" srcOrd="2" destOrd="0" presId="urn:microsoft.com/office/officeart/2005/8/layout/vList2"/>
    <dgm:cxn modelId="{5F42F4F5-793C-4D05-81FD-50AC87132133}" type="presParOf" srcId="{D58B716C-D190-4D82-9A72-D3046B4A0838}" destId="{EA24939B-26E1-4EB9-B73B-3C96BC49DEFF}" srcOrd="3" destOrd="0" presId="urn:microsoft.com/office/officeart/2005/8/layout/vList2"/>
    <dgm:cxn modelId="{839CC811-9699-4BB1-A63A-BD222A6011A3}" type="presParOf" srcId="{D58B716C-D190-4D82-9A72-D3046B4A0838}" destId="{AA5B3CE7-6921-4CAB-ACDB-91C670029CDA}" srcOrd="4" destOrd="0" presId="urn:microsoft.com/office/officeart/2005/8/layout/vList2"/>
    <dgm:cxn modelId="{7420F9D0-680A-423D-917D-C18656D2FECB}" type="presParOf" srcId="{D58B716C-D190-4D82-9A72-D3046B4A0838}" destId="{EE3439B4-3CD7-4274-87B0-BAC0A1695215}" srcOrd="5" destOrd="0" presId="urn:microsoft.com/office/officeart/2005/8/layout/vList2"/>
    <dgm:cxn modelId="{FA731304-7885-4407-87D6-A5A7AF416095}" type="presParOf" srcId="{D58B716C-D190-4D82-9A72-D3046B4A0838}" destId="{0DEE2028-07EC-46C5-9E42-151824AB6581}" srcOrd="6" destOrd="0" presId="urn:microsoft.com/office/officeart/2005/8/layout/vList2"/>
    <dgm:cxn modelId="{63E1FC7A-968E-46F9-8148-19FB4F9FF043}" type="presParOf" srcId="{D58B716C-D190-4D82-9A72-D3046B4A0838}" destId="{934046C6-6083-436C-BDE5-275FB464710F}" srcOrd="7" destOrd="0" presId="urn:microsoft.com/office/officeart/2005/8/layout/vList2"/>
    <dgm:cxn modelId="{5B37E6A5-78D8-4C81-9072-5CB080FC9C78}" type="presParOf" srcId="{D58B716C-D190-4D82-9A72-D3046B4A0838}" destId="{0EBB5564-9619-44F4-BE04-001E3808803A}" srcOrd="8" destOrd="0" presId="urn:microsoft.com/office/officeart/2005/8/layout/vList2"/>
    <dgm:cxn modelId="{78ECB8BA-D8EB-4C94-AF2D-FA6F3AC9FA51}" type="presParOf" srcId="{D58B716C-D190-4D82-9A72-D3046B4A0838}" destId="{01F4BE16-824D-4F6D-BE1C-F0C641C8DCA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0B464-FE06-40AB-B9E9-D2AEF207B6F5}">
      <dsp:nvSpPr>
        <dsp:cNvPr id="0" name=""/>
        <dsp:cNvSpPr/>
      </dsp:nvSpPr>
      <dsp:spPr>
        <a:xfrm>
          <a:off x="0" y="49540"/>
          <a:ext cx="5894439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Insight 1</a:t>
          </a:r>
        </a:p>
      </dsp:txBody>
      <dsp:txXfrm>
        <a:off x="23417" y="72957"/>
        <a:ext cx="5847605" cy="432866"/>
      </dsp:txXfrm>
    </dsp:sp>
    <dsp:sp modelId="{93E39037-8B59-4527-8F69-B43A9C98712F}">
      <dsp:nvSpPr>
        <dsp:cNvPr id="0" name=""/>
        <dsp:cNvSpPr/>
      </dsp:nvSpPr>
      <dsp:spPr>
        <a:xfrm>
          <a:off x="0" y="529240"/>
          <a:ext cx="5894439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14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There are 1409 records missing in client's dataset, which are present in prices dataset</a:t>
          </a:r>
        </a:p>
      </dsp:txBody>
      <dsp:txXfrm>
        <a:off x="0" y="529240"/>
        <a:ext cx="5894439" cy="507150"/>
      </dsp:txXfrm>
    </dsp:sp>
    <dsp:sp modelId="{E209F197-2E5D-47DF-8B24-07714907212E}">
      <dsp:nvSpPr>
        <dsp:cNvPr id="0" name=""/>
        <dsp:cNvSpPr/>
      </dsp:nvSpPr>
      <dsp:spPr>
        <a:xfrm>
          <a:off x="0" y="1036390"/>
          <a:ext cx="5894439" cy="479700"/>
        </a:xfrm>
        <a:prstGeom prst="roundRect">
          <a:avLst/>
        </a:prstGeom>
        <a:solidFill>
          <a:schemeClr val="accent2">
            <a:hueOff val="-275843"/>
            <a:satOff val="3852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Insight 2</a:t>
          </a:r>
        </a:p>
      </dsp:txBody>
      <dsp:txXfrm>
        <a:off x="23417" y="1059807"/>
        <a:ext cx="5847605" cy="432866"/>
      </dsp:txXfrm>
    </dsp:sp>
    <dsp:sp modelId="{EA24939B-26E1-4EB9-B73B-3C96BC49DEFF}">
      <dsp:nvSpPr>
        <dsp:cNvPr id="0" name=""/>
        <dsp:cNvSpPr/>
      </dsp:nvSpPr>
      <dsp:spPr>
        <a:xfrm>
          <a:off x="0" y="1516090"/>
          <a:ext cx="589443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14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Approximately 10% of </a:t>
          </a:r>
          <a:r>
            <a:rPr lang="en-US" sz="1600" kern="1200"/>
            <a:t>customers had </a:t>
          </a:r>
          <a:r>
            <a:rPr lang="en-US" sz="1600" kern="1200" dirty="0"/>
            <a:t>churned</a:t>
          </a:r>
        </a:p>
      </dsp:txBody>
      <dsp:txXfrm>
        <a:off x="0" y="1516090"/>
        <a:ext cx="5894439" cy="331200"/>
      </dsp:txXfrm>
    </dsp:sp>
    <dsp:sp modelId="{AA5B3CE7-6921-4CAB-ACDB-91C670029CDA}">
      <dsp:nvSpPr>
        <dsp:cNvPr id="0" name=""/>
        <dsp:cNvSpPr/>
      </dsp:nvSpPr>
      <dsp:spPr>
        <a:xfrm>
          <a:off x="0" y="1847290"/>
          <a:ext cx="5894439" cy="479700"/>
        </a:xfrm>
        <a:prstGeom prst="roundRect">
          <a:avLst/>
        </a:prstGeom>
        <a:solidFill>
          <a:schemeClr val="accent2">
            <a:hueOff val="-551687"/>
            <a:satOff val="7704"/>
            <a:lumOff val="-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Insight 3</a:t>
          </a:r>
        </a:p>
      </dsp:txBody>
      <dsp:txXfrm>
        <a:off x="23417" y="1870707"/>
        <a:ext cx="5847605" cy="432866"/>
      </dsp:txXfrm>
    </dsp:sp>
    <dsp:sp modelId="{EE3439B4-3CD7-4274-87B0-BAC0A1695215}">
      <dsp:nvSpPr>
        <dsp:cNvPr id="0" name=""/>
        <dsp:cNvSpPr/>
      </dsp:nvSpPr>
      <dsp:spPr>
        <a:xfrm>
          <a:off x="0" y="2326990"/>
          <a:ext cx="589443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14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Price sensitivity has low correlation with churn</a:t>
          </a:r>
        </a:p>
      </dsp:txBody>
      <dsp:txXfrm>
        <a:off x="0" y="2326990"/>
        <a:ext cx="5894439" cy="331200"/>
      </dsp:txXfrm>
    </dsp:sp>
    <dsp:sp modelId="{0DEE2028-07EC-46C5-9E42-151824AB6581}">
      <dsp:nvSpPr>
        <dsp:cNvPr id="0" name=""/>
        <dsp:cNvSpPr/>
      </dsp:nvSpPr>
      <dsp:spPr>
        <a:xfrm>
          <a:off x="0" y="2658190"/>
          <a:ext cx="5894439" cy="479700"/>
        </a:xfrm>
        <a:prstGeom prst="roundRect">
          <a:avLst/>
        </a:prstGeom>
        <a:solidFill>
          <a:schemeClr val="accent2">
            <a:hueOff val="-827530"/>
            <a:satOff val="11556"/>
            <a:lumOff val="-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Insight 4</a:t>
          </a:r>
        </a:p>
      </dsp:txBody>
      <dsp:txXfrm>
        <a:off x="23417" y="2681607"/>
        <a:ext cx="5847605" cy="432866"/>
      </dsp:txXfrm>
    </dsp:sp>
    <dsp:sp modelId="{934046C6-6083-436C-BDE5-275FB464710F}">
      <dsp:nvSpPr>
        <dsp:cNvPr id="0" name=""/>
        <dsp:cNvSpPr/>
      </dsp:nvSpPr>
      <dsp:spPr>
        <a:xfrm>
          <a:off x="0" y="3137890"/>
          <a:ext cx="5894439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14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</a:t>
          </a:r>
          <a:r>
            <a:rPr lang="en-US" sz="1600" i="0" kern="1200" baseline="0" dirty="0"/>
            <a:t>xidpiddsbxsbosboudacockeimpuepw is the campaign ID that brough more customers i.e., 7097 to sign up to electricity services.</a:t>
          </a:r>
          <a:endParaRPr lang="en-US" sz="1600" kern="1200" dirty="0"/>
        </a:p>
      </dsp:txBody>
      <dsp:txXfrm>
        <a:off x="0" y="3137890"/>
        <a:ext cx="5894439" cy="724500"/>
      </dsp:txXfrm>
    </dsp:sp>
    <dsp:sp modelId="{0EBB5564-9619-44F4-BE04-001E3808803A}">
      <dsp:nvSpPr>
        <dsp:cNvPr id="0" name=""/>
        <dsp:cNvSpPr/>
      </dsp:nvSpPr>
      <dsp:spPr>
        <a:xfrm>
          <a:off x="0" y="3862390"/>
          <a:ext cx="5894439" cy="479700"/>
        </a:xfrm>
        <a:prstGeom prst="roundRect">
          <a:avLst/>
        </a:prstGeom>
        <a:solidFill>
          <a:schemeClr val="accent2">
            <a:hueOff val="-1103373"/>
            <a:satOff val="15408"/>
            <a:lumOff val="-94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Insight 5</a:t>
          </a:r>
        </a:p>
      </dsp:txBody>
      <dsp:txXfrm>
        <a:off x="23417" y="3885807"/>
        <a:ext cx="5847605" cy="432866"/>
      </dsp:txXfrm>
    </dsp:sp>
    <dsp:sp modelId="{01F4BE16-824D-4F6D-BE1C-F0C641C8DCA2}">
      <dsp:nvSpPr>
        <dsp:cNvPr id="0" name=""/>
        <dsp:cNvSpPr/>
      </dsp:nvSpPr>
      <dsp:spPr>
        <a:xfrm>
          <a:off x="0" y="4342090"/>
          <a:ext cx="5894439" cy="95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14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Created a Model with 100%precision, which means if our model says a customer will be churned, there is 100% guaranteed he will leave. So, agents can focus more on that customer.</a:t>
          </a:r>
        </a:p>
      </dsp:txBody>
      <dsp:txXfrm>
        <a:off x="0" y="4342090"/>
        <a:ext cx="5894439" cy="952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0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5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9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40" r:id="rId4"/>
    <p:sldLayoutId id="2147483841" r:id="rId5"/>
    <p:sldLayoutId id="2147483846" r:id="rId6"/>
    <p:sldLayoutId id="2147483842" r:id="rId7"/>
    <p:sldLayoutId id="2147483843" r:id="rId8"/>
    <p:sldLayoutId id="2147483844" r:id="rId9"/>
    <p:sldLayoutId id="2147483845" r:id="rId10"/>
    <p:sldLayoutId id="214748384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C52C73E-F6E9-4D4F-2575-435D19D62198}"/>
              </a:ext>
            </a:extLst>
          </p:cNvPr>
          <p:cNvSpPr txBox="1">
            <a:spLocks/>
          </p:cNvSpPr>
          <p:nvPr/>
        </p:nvSpPr>
        <p:spPr>
          <a:xfrm>
            <a:off x="1042220" y="2286001"/>
            <a:ext cx="3982064" cy="2227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Executive summary</a:t>
            </a:r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40FD29EC-D483-489B-9247-303950C47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267515"/>
              </p:ext>
            </p:extLst>
          </p:nvPr>
        </p:nvGraphicFramePr>
        <p:xfrm>
          <a:off x="5535561" y="762001"/>
          <a:ext cx="5894439" cy="534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88897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</TotalTime>
  <Words>101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PortalVTI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template</dc:title>
  <dc:creator>vasu adireddy</dc:creator>
  <cp:lastModifiedBy>vasu adireddy</cp:lastModifiedBy>
  <cp:revision>3</cp:revision>
  <dcterms:created xsi:type="dcterms:W3CDTF">2023-05-24T12:27:15Z</dcterms:created>
  <dcterms:modified xsi:type="dcterms:W3CDTF">2023-05-24T12:38:45Z</dcterms:modified>
</cp:coreProperties>
</file>