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73e23f918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73e23f918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73e23f918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73e23f918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73e23f918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73e23f918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73e23f918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73e23f918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73e23f918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73e23f918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PointFusion: Deep Sensor Fusion for 3D Bounding Box Estimation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 Vasu Dhull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As 3D object detection is </a:t>
            </a:r>
            <a:r>
              <a:rPr lang="en"/>
              <a:t>crucial for advanced applications such as autonomous driving, robotics, and augmented reality.</a:t>
            </a:r>
            <a:r>
              <a:rPr lang="en"/>
              <a:t> This paper present a SoA in that field.</a:t>
            </a:r>
            <a:endParaRPr/>
          </a:p>
          <a:p>
            <a:pPr indent="-342900" lvl="0" marL="457200" rtl="0" algn="l">
              <a:spcBef>
                <a:spcPts val="0"/>
              </a:spcBef>
              <a:spcAft>
                <a:spcPts val="0"/>
              </a:spcAft>
              <a:buSzPts val="1800"/>
              <a:buChar char="●"/>
            </a:pPr>
            <a:r>
              <a:rPr lang="en"/>
              <a:t>This paper deals with the detection of 3D objects and </a:t>
            </a:r>
            <a:r>
              <a:rPr lang="en"/>
              <a:t>their 3D point cloud information.</a:t>
            </a:r>
            <a:endParaRPr/>
          </a:p>
          <a:p>
            <a:pPr indent="-342900" lvl="0" marL="457200" rtl="0" algn="l">
              <a:spcBef>
                <a:spcPts val="0"/>
              </a:spcBef>
              <a:spcAft>
                <a:spcPts val="0"/>
              </a:spcAft>
              <a:buSzPts val="1800"/>
              <a:buChar char="●"/>
            </a:pPr>
            <a:r>
              <a:rPr lang="en"/>
              <a:t>The datasets that are used in this paper are KITTI and SUN-RGBD.</a:t>
            </a:r>
            <a:endParaRPr/>
          </a:p>
          <a:p>
            <a:pPr indent="-342900" lvl="0" marL="457200" rtl="0" algn="l">
              <a:spcBef>
                <a:spcPts val="0"/>
              </a:spcBef>
              <a:spcAft>
                <a:spcPts val="0"/>
              </a:spcAft>
              <a:buSzPts val="1800"/>
              <a:buChar char="●"/>
            </a:pPr>
            <a:r>
              <a:rPr lang="en"/>
              <a:t>This paper aims in getting the information of all the 6DoF poses along with the 3D bounding box of the point of interest in the scene.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KITTI :</a:t>
            </a:r>
            <a:endParaRPr/>
          </a:p>
          <a:p>
            <a:pPr indent="-317500" lvl="1" marL="914400" rtl="0" algn="l">
              <a:spcBef>
                <a:spcPts val="0"/>
              </a:spcBef>
              <a:spcAft>
                <a:spcPts val="0"/>
              </a:spcAft>
              <a:buSzPts val="1400"/>
              <a:buChar char="○"/>
            </a:pPr>
            <a:r>
              <a:rPr lang="en"/>
              <a:t>Captured using cameras and LiDAR sensors mounted on a vehicle driving through a mid-size city, rural areas, and on highways, the dataset reflects a wide range of real-world driving conditions and environments.</a:t>
            </a:r>
            <a:endParaRPr/>
          </a:p>
          <a:p>
            <a:pPr indent="-317500" lvl="1" marL="914400" rtl="0" algn="l">
              <a:spcBef>
                <a:spcPts val="0"/>
              </a:spcBef>
              <a:spcAft>
                <a:spcPts val="0"/>
              </a:spcAft>
              <a:buSzPts val="1400"/>
              <a:buChar char="○"/>
            </a:pPr>
            <a:r>
              <a:rPr lang="en"/>
              <a:t>The dataset includes high-resolution RGB images and 3D point clouds. It contains precise annotations for 3D bounding boxes, object classes such as cars, pedestrians, and cyclists.</a:t>
            </a:r>
            <a:endParaRPr/>
          </a:p>
          <a:p>
            <a:pPr indent="0" lvl="0" marL="914400" rtl="0" algn="l">
              <a:spcBef>
                <a:spcPts val="1200"/>
              </a:spcBef>
              <a:spcAft>
                <a:spcPts val="0"/>
              </a:spcAft>
              <a:buNone/>
            </a:pPr>
            <a:r>
              <a:t/>
            </a:r>
            <a:endParaRPr/>
          </a:p>
          <a:p>
            <a:pPr indent="-342900" lvl="0" marL="457200" rtl="0" algn="l">
              <a:spcBef>
                <a:spcPts val="1200"/>
              </a:spcBef>
              <a:spcAft>
                <a:spcPts val="0"/>
              </a:spcAft>
              <a:buSzPts val="1800"/>
              <a:buChar char="●"/>
            </a:pPr>
            <a:r>
              <a:rPr lang="en"/>
              <a:t>SUN-RGBD:</a:t>
            </a:r>
            <a:endParaRPr/>
          </a:p>
          <a:p>
            <a:pPr indent="-317500" lvl="1" marL="914400" rtl="0" algn="l">
              <a:spcBef>
                <a:spcPts val="0"/>
              </a:spcBef>
              <a:spcAft>
                <a:spcPts val="0"/>
              </a:spcAft>
              <a:buSzPts val="1400"/>
              <a:buChar char="○"/>
            </a:pPr>
            <a:r>
              <a:rPr lang="en"/>
              <a:t>The SUN RGB-D dataset includes a wide variety of indoor environments such as homes, offices, and public spaces. It contains both RGB images and depth data.</a:t>
            </a:r>
            <a:endParaRPr/>
          </a:p>
          <a:p>
            <a:pPr indent="-317500" lvl="1" marL="914400" rtl="0" algn="l">
              <a:spcBef>
                <a:spcPts val="0"/>
              </a:spcBef>
              <a:spcAft>
                <a:spcPts val="0"/>
              </a:spcAft>
              <a:buSzPts val="1400"/>
              <a:buChar char="○"/>
            </a:pPr>
            <a:r>
              <a:rPr lang="en"/>
              <a:t>The dataset is meticulously annotated with 3D bounding boxes, object labels, and pixel-level segmentations.</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4" name="Google Shape;74;p16"/>
          <p:cNvPicPr preferRelativeResize="0"/>
          <p:nvPr/>
        </p:nvPicPr>
        <p:blipFill>
          <a:blip r:embed="rId3">
            <a:alphaModFix/>
          </a:blip>
          <a:stretch>
            <a:fillRect/>
          </a:stretch>
        </p:blipFill>
        <p:spPr>
          <a:xfrm>
            <a:off x="0" y="1152479"/>
            <a:ext cx="9144000" cy="318214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Point Fusion Model</a:t>
            </a:r>
            <a:endParaRPr/>
          </a:p>
        </p:txBody>
      </p:sp>
      <p:sp>
        <p:nvSpPr>
          <p:cNvPr id="80" name="Google Shape;80;p17"/>
          <p:cNvSpPr txBox="1"/>
          <p:nvPr>
            <p:ph idx="1" type="body"/>
          </p:nvPr>
        </p:nvSpPr>
        <p:spPr>
          <a:xfrm>
            <a:off x="311700" y="1152475"/>
            <a:ext cx="8520600" cy="366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 SoA 2D model to get the </a:t>
            </a:r>
            <a:r>
              <a:rPr lang="en"/>
              <a:t>cropped</a:t>
            </a:r>
            <a:r>
              <a:rPr lang="en"/>
              <a:t> out image.</a:t>
            </a:r>
            <a:endParaRPr/>
          </a:p>
          <a:p>
            <a:pPr indent="-342900" lvl="0" marL="457200" rtl="0" algn="l">
              <a:spcBef>
                <a:spcPts val="0"/>
              </a:spcBef>
              <a:spcAft>
                <a:spcPts val="0"/>
              </a:spcAft>
              <a:buSzPts val="1800"/>
              <a:buChar char="●"/>
            </a:pPr>
            <a:r>
              <a:rPr lang="en"/>
              <a:t>3D cloud is set to get:</a:t>
            </a:r>
            <a:endParaRPr/>
          </a:p>
          <a:p>
            <a:pPr indent="-342900" lvl="0" marL="914400" rtl="0" algn="l">
              <a:spcBef>
                <a:spcPts val="0"/>
              </a:spcBef>
              <a:spcAft>
                <a:spcPts val="0"/>
              </a:spcAft>
              <a:buSzPts val="1800"/>
              <a:buAutoNum type="arabicPeriod"/>
            </a:pPr>
            <a:r>
              <a:rPr lang="en"/>
              <a:t>Variant of Point Net Network that extracts point features.</a:t>
            </a:r>
            <a:endParaRPr/>
          </a:p>
          <a:p>
            <a:pPr indent="-317500" lvl="1" marL="1828800" rtl="0" algn="l">
              <a:spcBef>
                <a:spcPts val="0"/>
              </a:spcBef>
              <a:spcAft>
                <a:spcPts val="0"/>
              </a:spcAft>
              <a:buSzPts val="1400"/>
              <a:buAutoNum type="alphaLcPeriod"/>
            </a:pPr>
            <a:r>
              <a:rPr lang="en"/>
              <a:t>No Batch Normalisation</a:t>
            </a:r>
            <a:endParaRPr/>
          </a:p>
          <a:p>
            <a:pPr indent="-317500" lvl="1" marL="1828800" rtl="0" algn="l">
              <a:spcBef>
                <a:spcPts val="0"/>
              </a:spcBef>
              <a:spcAft>
                <a:spcPts val="0"/>
              </a:spcAft>
              <a:buSzPts val="1400"/>
              <a:buAutoNum type="alphaLcPeriod"/>
            </a:pPr>
            <a:r>
              <a:rPr lang="en"/>
              <a:t>Spatial</a:t>
            </a:r>
            <a:r>
              <a:rPr lang="en"/>
              <a:t> Transform Network</a:t>
            </a:r>
            <a:endParaRPr/>
          </a:p>
          <a:p>
            <a:pPr indent="0" lvl="0" marL="0" rtl="0" algn="l">
              <a:spcBef>
                <a:spcPts val="1200"/>
              </a:spcBef>
              <a:spcAft>
                <a:spcPts val="0"/>
              </a:spcAft>
              <a:buNone/>
            </a:pPr>
            <a:r>
              <a:rPr lang="en"/>
              <a:t>	2. A CNN that extracts image appearance features.</a:t>
            </a:r>
            <a:endParaRPr/>
          </a:p>
          <a:p>
            <a:pPr indent="0" lvl="0" marL="0" rtl="0" algn="l">
              <a:spcBef>
                <a:spcPts val="1200"/>
              </a:spcBef>
              <a:spcAft>
                <a:spcPts val="0"/>
              </a:spcAft>
              <a:buNone/>
            </a:pPr>
            <a:r>
              <a:rPr lang="en"/>
              <a:t>	3. A Fusion Network to put bounding boxes.</a:t>
            </a:r>
            <a:endParaRPr/>
          </a:p>
          <a:p>
            <a:pPr indent="-317500" lvl="0" marL="1828800" rtl="0" algn="l">
              <a:spcBef>
                <a:spcPts val="1200"/>
              </a:spcBef>
              <a:spcAft>
                <a:spcPts val="0"/>
              </a:spcAft>
              <a:buSzPts val="1400"/>
              <a:buAutoNum type="alphaLcPeriod"/>
            </a:pPr>
            <a:r>
              <a:rPr lang="en" sz="1400"/>
              <a:t>A Vanila Global Architecture (L = ∑ smoothL1(x∗_i, x_i) + L_stn)</a:t>
            </a:r>
            <a:endParaRPr sz="1400"/>
          </a:p>
          <a:p>
            <a:pPr indent="-317500" lvl="0" marL="1828800" rtl="0" algn="l">
              <a:spcBef>
                <a:spcPts val="0"/>
              </a:spcBef>
              <a:spcAft>
                <a:spcPts val="0"/>
              </a:spcAft>
              <a:buSzPts val="1400"/>
              <a:buAutoNum type="alphaLcPeriod"/>
            </a:pPr>
            <a:r>
              <a:rPr lang="en" sz="1400"/>
              <a:t>Novel Dence Architecture</a:t>
            </a:r>
            <a:endParaRPr/>
          </a:p>
        </p:txBody>
      </p:sp>
      <p:pic>
        <p:nvPicPr>
          <p:cNvPr id="81" name="Google Shape;81;p17"/>
          <p:cNvPicPr preferRelativeResize="0"/>
          <p:nvPr/>
        </p:nvPicPr>
        <p:blipFill>
          <a:blip r:embed="rId3">
            <a:alphaModFix/>
          </a:blip>
          <a:stretch>
            <a:fillRect/>
          </a:stretch>
        </p:blipFill>
        <p:spPr>
          <a:xfrm>
            <a:off x="4396550" y="4331400"/>
            <a:ext cx="2501125" cy="490975"/>
          </a:xfrm>
          <a:prstGeom prst="rect">
            <a:avLst/>
          </a:prstGeom>
          <a:noFill/>
          <a:ln>
            <a:noFill/>
          </a:ln>
        </p:spPr>
      </p:pic>
      <p:pic>
        <p:nvPicPr>
          <p:cNvPr id="82" name="Google Shape;82;p17"/>
          <p:cNvPicPr preferRelativeResize="0"/>
          <p:nvPr/>
        </p:nvPicPr>
        <p:blipFill>
          <a:blip r:embed="rId4">
            <a:alphaModFix/>
          </a:blip>
          <a:stretch>
            <a:fillRect/>
          </a:stretch>
        </p:blipFill>
        <p:spPr>
          <a:xfrm>
            <a:off x="614920" y="4374620"/>
            <a:ext cx="2587975" cy="404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519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88" name="Google Shape;88;p18"/>
          <p:cNvSpPr txBox="1"/>
          <p:nvPr>
            <p:ph idx="1" type="body"/>
          </p:nvPr>
        </p:nvSpPr>
        <p:spPr>
          <a:xfrm>
            <a:off x="311700" y="624650"/>
            <a:ext cx="8520600" cy="44448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n"/>
              <a:t>Metric - AP3D (3D object detection average precision metric)</a:t>
            </a:r>
            <a:endParaRPr/>
          </a:p>
          <a:p>
            <a:pPr indent="-334327" lvl="0" marL="457200" rtl="0" algn="l">
              <a:spcBef>
                <a:spcPts val="0"/>
              </a:spcBef>
              <a:spcAft>
                <a:spcPts val="0"/>
              </a:spcAft>
              <a:buSzPct val="100000"/>
              <a:buChar char="●"/>
            </a:pPr>
            <a:r>
              <a:rPr lang="en"/>
              <a:t>The dense architecture consistently outperforms the global architecture in terms of performance metrics.This superiority is attributed to the use of input points as spatial anchors, indicating that densely sampling input points improves spatial accuracy and overall model performance.</a:t>
            </a:r>
            <a:endParaRPr/>
          </a:p>
          <a:p>
            <a:pPr indent="-334327" lvl="0" marL="457200" rtl="0" algn="l">
              <a:spcBef>
                <a:spcPts val="0"/>
              </a:spcBef>
              <a:spcAft>
                <a:spcPts val="0"/>
              </a:spcAft>
              <a:buSzPct val="100000"/>
              <a:buChar char="●"/>
            </a:pPr>
            <a:r>
              <a:rPr lang="en"/>
              <a:t>The unsupervised scoring function performs slightly better for models focused on car detection and all-category models.This suggests that relying on a self-learned scoring function tailored to the specific task (unsupervised) yields better results compared to using a hand-picked proxy objective (supervised).</a:t>
            </a:r>
            <a:endParaRPr/>
          </a:p>
          <a:p>
            <a:pPr indent="-334327" lvl="0" marL="457200" rtl="0" algn="l">
              <a:spcBef>
                <a:spcPts val="0"/>
              </a:spcBef>
              <a:spcAft>
                <a:spcPts val="0"/>
              </a:spcAft>
              <a:buSzPct val="100000"/>
              <a:buChar char="●"/>
            </a:pPr>
            <a:r>
              <a:rPr lang="en"/>
              <a:t>Fusion of lidar and image information consistently improves performance across different categories.</a:t>
            </a:r>
            <a:endParaRPr/>
          </a:p>
          <a:p>
            <a:pPr indent="-334327" lvl="0" marL="457200" rtl="0" algn="l">
              <a:spcBef>
                <a:spcPts val="0"/>
              </a:spcBef>
              <a:spcAft>
                <a:spcPts val="0"/>
              </a:spcAft>
              <a:buSzPct val="100000"/>
              <a:buChar char="●"/>
            </a:pPr>
            <a:r>
              <a:rPr lang="en"/>
              <a:t>The model's performance remains stable with 300-500 input points per region of interest (RoI) but degrades significantly below 200 points.This highlights the model's dependency on sufficient input points to maintain high 3D detection performance.</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