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16"/>
  </p:notesMasterIdLst>
  <p:sldIdLst>
    <p:sldId id="256" r:id="rId2"/>
    <p:sldId id="261" r:id="rId3"/>
    <p:sldId id="260" r:id="rId4"/>
    <p:sldId id="273" r:id="rId5"/>
    <p:sldId id="275" r:id="rId6"/>
    <p:sldId id="276" r:id="rId7"/>
    <p:sldId id="277" r:id="rId8"/>
    <p:sldId id="278" r:id="rId9"/>
    <p:sldId id="279" r:id="rId10"/>
    <p:sldId id="280" r:id="rId11"/>
    <p:sldId id="272" r:id="rId12"/>
    <p:sldId id="271" r:id="rId13"/>
    <p:sldId id="269" r:id="rId14"/>
    <p:sldId id="28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91BC2C-DE8F-4A87-A810-BC236F970421}">
          <p14:sldIdLst>
            <p14:sldId id="256"/>
            <p14:sldId id="261"/>
            <p14:sldId id="260"/>
            <p14:sldId id="273"/>
            <p14:sldId id="275"/>
            <p14:sldId id="276"/>
            <p14:sldId id="277"/>
            <p14:sldId id="278"/>
            <p14:sldId id="279"/>
            <p14:sldId id="280"/>
            <p14:sldId id="272"/>
            <p14:sldId id="271"/>
            <p14:sldId id="269"/>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33B704-2974-4297-8753-67A79ACE029C}" v="365" dt="2021-08-13T16:43:50.859"/>
    <p1510:client id="{F24D4E0E-231D-A554-3498-D125D55115E1}" v="25" dt="2021-08-13T16:56:13.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95407" autoAdjust="0"/>
  </p:normalViewPr>
  <p:slideViewPr>
    <p:cSldViewPr snapToGrid="0">
      <p:cViewPr varScale="1">
        <p:scale>
          <a:sx n="86" d="100"/>
          <a:sy n="86" d="100"/>
        </p:scale>
        <p:origin x="498"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BE085-2E81-4ADA-8536-6FD9BD504EEA}" type="datetimeFigureOut">
              <a:rPr lang="en-IN" smtClean="0"/>
              <a:t>07-01-2022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8973-FA3D-4081-A9DB-C558641DAABE}" type="slidenum">
              <a:rPr lang="en-IN" smtClean="0"/>
              <a:t>‹#›</a:t>
            </a:fld>
            <a:endParaRPr lang="en-IN"/>
          </a:p>
        </p:txBody>
      </p:sp>
    </p:spTree>
    <p:extLst>
      <p:ext uri="{BB962C8B-B14F-4D97-AF65-F5344CB8AC3E}">
        <p14:creationId xmlns:p14="http://schemas.microsoft.com/office/powerpoint/2010/main" val="105303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CE8973-FA3D-4081-A9DB-C558641DAABE}" type="slidenum">
              <a:rPr lang="en-IN" smtClean="0"/>
              <a:t>3</a:t>
            </a:fld>
            <a:endParaRPr lang="en-IN"/>
          </a:p>
        </p:txBody>
      </p:sp>
    </p:spTree>
    <p:extLst>
      <p:ext uri="{BB962C8B-B14F-4D97-AF65-F5344CB8AC3E}">
        <p14:creationId xmlns:p14="http://schemas.microsoft.com/office/powerpoint/2010/main" val="414248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CE8973-FA3D-4081-A9DB-C558641DAABE}" type="slidenum">
              <a:rPr lang="en-IN" smtClean="0"/>
              <a:t>13</a:t>
            </a:fld>
            <a:endParaRPr lang="en-IN"/>
          </a:p>
        </p:txBody>
      </p:sp>
    </p:spTree>
    <p:extLst>
      <p:ext uri="{BB962C8B-B14F-4D97-AF65-F5344CB8AC3E}">
        <p14:creationId xmlns:p14="http://schemas.microsoft.com/office/powerpoint/2010/main" val="357167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F3E8B1C-86EF-43CF-8304-249481088644}" type="datetimeFigureOut">
              <a:rPr lang="en-US" smtClean="0"/>
              <a:t>1/7/2022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6315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0486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773743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8124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29063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38118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F3E8B1C-86EF-43CF-8304-249481088644}" type="datetimeFigureOut">
              <a:rPr lang="en-US" smtClean="0"/>
              <a:pPr/>
              <a:t>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90231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93144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3598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39728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E8B1C-86EF-43CF-8304-249481088644}" type="datetimeFigureOut">
              <a:rPr lang="en-US" smtClean="0"/>
              <a:t>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6672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36628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E8B1C-86EF-43CF-8304-249481088644}" type="datetimeFigureOut">
              <a:rPr lang="en-US" smtClean="0"/>
              <a:t>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5098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t>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1700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t>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410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22957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3E8B1C-86EF-43CF-8304-249481088644}" type="datetimeFigureOut">
              <a:rPr lang="en-US" smtClean="0"/>
              <a:t>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1233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3E8B1C-86EF-43CF-8304-249481088644}" type="datetimeFigureOut">
              <a:rPr lang="en-US" smtClean="0"/>
              <a:pPr/>
              <a:t>1/7/2022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34592785"/>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57DD3C-3DD9-4E58-83DF-27314F135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335427" y="1535096"/>
            <a:ext cx="5288280" cy="3787808"/>
          </a:xfrm>
        </p:spPr>
        <p:txBody>
          <a:bodyPr>
            <a:noAutofit/>
          </a:bodyPr>
          <a:lstStyle/>
          <a:p>
            <a:r>
              <a:rPr lang="en-US" dirty="0">
                <a:solidFill>
                  <a:schemeClr val="tx1"/>
                </a:solidFill>
                <a:latin typeface="Arial" panose="020B0604020202020204" pitchFamily="34" charset="0"/>
                <a:cs typeface="Arial" panose="020B0604020202020204" pitchFamily="34" charset="0"/>
              </a:rPr>
              <a:t>Project on Virtual Assistant Like Alexa using python</a:t>
            </a:r>
          </a:p>
        </p:txBody>
      </p:sp>
      <p:sp>
        <p:nvSpPr>
          <p:cNvPr id="3" name="Subtitle 2"/>
          <p:cNvSpPr>
            <a:spLocks noGrp="1"/>
          </p:cNvSpPr>
          <p:nvPr>
            <p:ph type="subTitle" idx="1"/>
          </p:nvPr>
        </p:nvSpPr>
        <p:spPr>
          <a:xfrm flipV="1">
            <a:off x="8955512" y="7746521"/>
            <a:ext cx="5336390" cy="87022"/>
          </a:xfrm>
        </p:spPr>
        <p:txBody>
          <a:bodyPr>
            <a:normAutofit fontScale="25000" lnSpcReduction="20000"/>
          </a:bodyPr>
          <a:lstStyle/>
          <a:p>
            <a:endParaRPr lang="en-US"/>
          </a:p>
        </p:txBody>
      </p:sp>
    </p:spTree>
    <p:extLst>
      <p:ext uri="{BB962C8B-B14F-4D97-AF65-F5344CB8AC3E}">
        <p14:creationId xmlns:p14="http://schemas.microsoft.com/office/powerpoint/2010/main" val="109857222"/>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D89E-540A-43E4-A016-72ECE7F3146A}"/>
              </a:ext>
            </a:extLst>
          </p:cNvPr>
          <p:cNvSpPr>
            <a:spLocks noGrp="1"/>
          </p:cNvSpPr>
          <p:nvPr>
            <p:ph type="title"/>
          </p:nvPr>
        </p:nvSpPr>
        <p:spPr>
          <a:xfrm>
            <a:off x="1275227" y="194772"/>
            <a:ext cx="9905998" cy="872027"/>
          </a:xfrm>
        </p:spPr>
        <p:txBody>
          <a:bodyPr/>
          <a:lstStyle/>
          <a:p>
            <a:pPr algn="ctr"/>
            <a:r>
              <a:rPr lang="en-US" cap="none" dirty="0">
                <a:latin typeface="Arial" panose="020B0604020202020204" pitchFamily="34" charset="0"/>
                <a:ea typeface="+mn-lt"/>
                <a:cs typeface="Arial" panose="020B0604020202020204" pitchFamily="34" charset="0"/>
              </a:rPr>
              <a:t>Pyjokes</a:t>
            </a:r>
            <a:endParaRPr lang="en-IN" cap="none" dirty="0"/>
          </a:p>
        </p:txBody>
      </p:sp>
      <p:sp>
        <p:nvSpPr>
          <p:cNvPr id="3" name="Content Placeholder 2">
            <a:extLst>
              <a:ext uri="{FF2B5EF4-FFF2-40B4-BE49-F238E27FC236}">
                <a16:creationId xmlns:a16="http://schemas.microsoft.com/office/drawing/2014/main" id="{8819B72B-4454-4C60-8B3F-D754900CE324}"/>
              </a:ext>
            </a:extLst>
          </p:cNvPr>
          <p:cNvSpPr>
            <a:spLocks noGrp="1"/>
          </p:cNvSpPr>
          <p:nvPr>
            <p:ph idx="1"/>
          </p:nvPr>
        </p:nvSpPr>
        <p:spPr>
          <a:xfrm>
            <a:off x="1275227" y="1066798"/>
            <a:ext cx="9905999" cy="5596429"/>
          </a:xfrm>
        </p:spPr>
        <p:txBody>
          <a:bodyPr/>
          <a:lstStyle/>
          <a:p>
            <a:pPr marL="0" indent="0">
              <a:buNone/>
            </a:pPr>
            <a:r>
              <a:rPr lang="en-US" b="0" i="0" dirty="0">
                <a:solidFill>
                  <a:srgbClr val="FFFFFF"/>
                </a:solidFill>
                <a:effectLst/>
                <a:latin typeface="urw-din"/>
              </a:rPr>
              <a:t>Python supports creation of random jokes using one of its libraries. Let us explore it a little more, </a:t>
            </a:r>
            <a:r>
              <a:rPr lang="en-US" b="1" i="0" dirty="0">
                <a:solidFill>
                  <a:srgbClr val="FFFFFF"/>
                </a:solidFill>
                <a:effectLst/>
                <a:latin typeface="urw-din"/>
              </a:rPr>
              <a:t>Pyjokes </a:t>
            </a:r>
            <a:r>
              <a:rPr lang="en-US" b="0" i="0" dirty="0">
                <a:solidFill>
                  <a:srgbClr val="FFFFFF"/>
                </a:solidFill>
                <a:effectLst/>
                <a:latin typeface="urw-din"/>
              </a:rPr>
              <a:t>is a python library that is used to create one-line jokes for programmers. Informally, it can also be referred as a fun python library which is pretty simple to use. </a:t>
            </a:r>
            <a:r>
              <a:rPr lang="en-US" i="0" dirty="0">
                <a:effectLst/>
                <a:latin typeface="Arial" panose="020B0604020202020204" pitchFamily="34" charset="0"/>
                <a:cs typeface="Arial" panose="020B0604020202020204" pitchFamily="34" charset="0"/>
              </a:rPr>
              <a:t>You can now get funny one-liner, mostly related to programming by using just importing a library known as </a:t>
            </a:r>
            <a:r>
              <a:rPr lang="en-US" dirty="0">
                <a:effectLst/>
                <a:latin typeface="Arial" panose="020B0604020202020204" pitchFamily="34" charset="0"/>
                <a:cs typeface="Arial" panose="020B0604020202020204" pitchFamily="34" charset="0"/>
              </a:rPr>
              <a:t>pyjokes</a:t>
            </a:r>
            <a:r>
              <a:rPr lang="en-US" i="0" dirty="0">
                <a:effectLst/>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79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2C3F-1AA9-43C5-8057-3F7652282779}"/>
              </a:ext>
            </a:extLst>
          </p:cNvPr>
          <p:cNvSpPr>
            <a:spLocks noGrp="1"/>
          </p:cNvSpPr>
          <p:nvPr>
            <p:ph type="title"/>
          </p:nvPr>
        </p:nvSpPr>
        <p:spPr>
          <a:xfrm>
            <a:off x="1077130" y="330055"/>
            <a:ext cx="10037739" cy="863126"/>
          </a:xfrm>
        </p:spPr>
        <p:txBody>
          <a:bodyPr/>
          <a:lstStyle/>
          <a:p>
            <a:pPr algn="ctr"/>
            <a:r>
              <a:rPr lang="en-US" dirty="0"/>
              <a:t>ABOUT</a:t>
            </a:r>
            <a:endParaRPr lang="en-IN" dirty="0"/>
          </a:p>
        </p:txBody>
      </p:sp>
      <p:sp>
        <p:nvSpPr>
          <p:cNvPr id="3" name="Content Placeholder 2">
            <a:extLst>
              <a:ext uri="{FF2B5EF4-FFF2-40B4-BE49-F238E27FC236}">
                <a16:creationId xmlns:a16="http://schemas.microsoft.com/office/drawing/2014/main" id="{C1F0B391-8178-40C0-9E8E-B38C6005EFC2}"/>
              </a:ext>
            </a:extLst>
          </p:cNvPr>
          <p:cNvSpPr>
            <a:spLocks noGrp="1"/>
          </p:cNvSpPr>
          <p:nvPr>
            <p:ph idx="1"/>
          </p:nvPr>
        </p:nvSpPr>
        <p:spPr>
          <a:xfrm>
            <a:off x="1247295" y="1193181"/>
            <a:ext cx="10037739" cy="5196468"/>
          </a:xfrm>
        </p:spPr>
        <p:txBody>
          <a:bodyPr>
            <a:noAutofit/>
          </a:bodyPr>
          <a:lstStyle/>
          <a:p>
            <a:pPr marL="0" indent="0">
              <a:buNone/>
            </a:pPr>
            <a:r>
              <a:rPr lang="en-US" b="0" i="0" dirty="0">
                <a:effectLst/>
                <a:latin typeface="proxima-nova"/>
              </a:rPr>
              <a:t>Python is one of the most popular programming languages used by developers today. Python has Prebuilt Libraries like NumPy for scientific computation, SciPy for advanced computing and Pybrain for machine learning (Python Machine Learning) making it one of the best languages For AI</a:t>
            </a:r>
            <a:r>
              <a:rPr lang="en-US" dirty="0">
                <a:latin typeface="proxima-nova"/>
              </a:rPr>
              <a:t>.</a:t>
            </a:r>
          </a:p>
          <a:p>
            <a:pPr marL="0" indent="0">
              <a:buNone/>
            </a:pPr>
            <a:r>
              <a:rPr lang="en-US" dirty="0">
                <a:latin typeface="Arial" panose="020B0604020202020204" pitchFamily="34" charset="0"/>
              </a:rPr>
              <a:t>A</a:t>
            </a:r>
            <a:r>
              <a:rPr lang="en-US" b="0" i="0" dirty="0">
                <a:effectLst/>
                <a:latin typeface="Arial" panose="020B0604020202020204" pitchFamily="34" charset="0"/>
              </a:rPr>
              <a:t>rtificial </a:t>
            </a:r>
            <a:r>
              <a:rPr lang="en-US" dirty="0">
                <a:latin typeface="Arial" panose="020B0604020202020204" pitchFamily="34" charset="0"/>
              </a:rPr>
              <a:t>I</a:t>
            </a:r>
            <a:r>
              <a:rPr lang="en-US" b="0" i="0" dirty="0">
                <a:effectLst/>
                <a:latin typeface="Arial" panose="020B0604020202020204" pitchFamily="34" charset="0"/>
              </a:rPr>
              <a:t>ntelligence is considered to be the trending technology of the future. already there are a number of applications made on it. due to this, many companies and researchers are taking interest in it. but the main question that arises here is that in which programming language can these ai applications be developed? there are various programming languages like lisp, prolog, </a:t>
            </a:r>
            <a:r>
              <a:rPr lang="en-US" dirty="0">
                <a:latin typeface="Arial" panose="020B0604020202020204" pitchFamily="34" charset="0"/>
              </a:rPr>
              <a:t>C</a:t>
            </a:r>
            <a:r>
              <a:rPr lang="en-US" b="0" i="0" dirty="0">
                <a:effectLst/>
                <a:latin typeface="Arial" panose="020B0604020202020204" pitchFamily="34" charset="0"/>
              </a:rPr>
              <a:t>++, java and python, which can be used for developing applications of AI.</a:t>
            </a:r>
            <a:endParaRPr lang="en-IN" sz="2400" dirty="0">
              <a:latin typeface="+mn-lt"/>
            </a:endParaRPr>
          </a:p>
        </p:txBody>
      </p:sp>
    </p:spTree>
    <p:extLst>
      <p:ext uri="{BB962C8B-B14F-4D97-AF65-F5344CB8AC3E}">
        <p14:creationId xmlns:p14="http://schemas.microsoft.com/office/powerpoint/2010/main" val="231386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0093-F792-4880-850E-5B93D01252DB}"/>
              </a:ext>
            </a:extLst>
          </p:cNvPr>
          <p:cNvSpPr>
            <a:spLocks noGrp="1"/>
          </p:cNvSpPr>
          <p:nvPr>
            <p:ph type="title"/>
          </p:nvPr>
        </p:nvSpPr>
        <p:spPr>
          <a:xfrm>
            <a:off x="1230623" y="306283"/>
            <a:ext cx="9905998" cy="864594"/>
          </a:xfrm>
        </p:spPr>
        <p:txBody>
          <a:bodyPr/>
          <a:lstStyle/>
          <a:p>
            <a:pPr algn="ctr"/>
            <a:r>
              <a:rPr lang="en-US" dirty="0"/>
              <a:t>ADVANTAGES</a:t>
            </a:r>
            <a:endParaRPr lang="en-IN" dirty="0"/>
          </a:p>
        </p:txBody>
      </p:sp>
      <p:sp>
        <p:nvSpPr>
          <p:cNvPr id="3" name="Content Placeholder 2">
            <a:extLst>
              <a:ext uri="{FF2B5EF4-FFF2-40B4-BE49-F238E27FC236}">
                <a16:creationId xmlns:a16="http://schemas.microsoft.com/office/drawing/2014/main" id="{6D63F11F-08A5-42FE-8A66-BF3F22231F88}"/>
              </a:ext>
            </a:extLst>
          </p:cNvPr>
          <p:cNvSpPr>
            <a:spLocks noGrp="1"/>
          </p:cNvSpPr>
          <p:nvPr>
            <p:ph idx="1"/>
          </p:nvPr>
        </p:nvSpPr>
        <p:spPr>
          <a:xfrm>
            <a:off x="1143000" y="1199132"/>
            <a:ext cx="10287000" cy="5352585"/>
          </a:xfrm>
        </p:spPr>
        <p:txBody>
          <a:bodyPr>
            <a:normAutofit/>
          </a:bodyPr>
          <a:lstStyle/>
          <a:p>
            <a:r>
              <a:rPr lang="en-US" b="0" i="0" dirty="0">
                <a:effectLst/>
                <a:latin typeface="Arial" panose="020B0604020202020204" pitchFamily="34" charset="0"/>
                <a:cs typeface="Arial" panose="020B0604020202020204" pitchFamily="34" charset="0"/>
              </a:rPr>
              <a:t>A Virtual Assistant saves you time and money.</a:t>
            </a:r>
          </a:p>
          <a:p>
            <a:r>
              <a:rPr lang="en-US" b="0" i="0" dirty="0">
                <a:effectLst/>
                <a:latin typeface="Arial" panose="020B0604020202020204" pitchFamily="34" charset="0"/>
                <a:cs typeface="Arial" panose="020B0604020202020204" pitchFamily="34" charset="0"/>
              </a:rPr>
              <a:t>A Virtual Assistant makes your life easier.</a:t>
            </a:r>
          </a:p>
          <a:p>
            <a:r>
              <a:rPr lang="en-US" b="0" i="0" dirty="0">
                <a:effectLst/>
                <a:latin typeface="Arial" panose="020B0604020202020204" pitchFamily="34" charset="0"/>
                <a:cs typeface="Arial" panose="020B0604020202020204" pitchFamily="34" charset="0"/>
              </a:rPr>
              <a:t>It gives you more free time for your personal life.</a:t>
            </a:r>
          </a:p>
          <a:p>
            <a:r>
              <a:rPr lang="en-US" b="0" i="0" dirty="0">
                <a:effectLst/>
                <a:latin typeface="Arial" panose="020B0604020202020204" pitchFamily="34" charset="0"/>
                <a:cs typeface="Arial" panose="020B0604020202020204" pitchFamily="34" charset="0"/>
              </a:rPr>
              <a:t>Virtual Assistant can be an expert in the field.</a:t>
            </a:r>
          </a:p>
          <a:p>
            <a:r>
              <a:rPr lang="en-US" b="0" i="0" dirty="0">
                <a:effectLst/>
                <a:latin typeface="Arial" panose="020B0604020202020204" pitchFamily="34" charset="0"/>
                <a:cs typeface="Arial" panose="020B0604020202020204" pitchFamily="34" charset="0"/>
              </a:rPr>
              <a:t>A Virtual Assistant allows you to provide more coverage.</a:t>
            </a:r>
          </a:p>
          <a:p>
            <a:r>
              <a:rPr lang="en-US" b="0" i="0" dirty="0">
                <a:effectLst/>
                <a:latin typeface="Arial" panose="020B0604020202020204" pitchFamily="34" charset="0"/>
                <a:cs typeface="Arial" panose="020B0604020202020204" pitchFamily="34" charset="0"/>
              </a:rPr>
              <a:t>Virtual Assistant improved the work quality.</a:t>
            </a:r>
          </a:p>
          <a:p>
            <a:r>
              <a:rPr lang="en-US" dirty="0">
                <a:latin typeface="Arial" panose="020B0604020202020204" pitchFamily="34" charset="0"/>
                <a:cs typeface="Arial" panose="020B0604020202020204" pitchFamily="34" charset="0"/>
              </a:rPr>
              <a:t>Its reduced the risk in scaling operations.</a:t>
            </a:r>
            <a:endParaRPr lang="en-US" b="0" i="0" dirty="0">
              <a:effectLst/>
              <a:latin typeface="Arial" panose="020B0604020202020204" pitchFamily="34" charset="0"/>
              <a:cs typeface="Arial" panose="020B0604020202020204" pitchFamily="34" charset="0"/>
            </a:endParaRPr>
          </a:p>
          <a:p>
            <a:r>
              <a:rPr lang="en-US" b="0" i="0" dirty="0">
                <a:effectLst/>
                <a:latin typeface="Arial" panose="020B0604020202020204" pitchFamily="34" charset="0"/>
                <a:cs typeface="Arial" panose="020B0604020202020204" pitchFamily="34" charset="0"/>
              </a:rPr>
              <a:t>Its helps to </a:t>
            </a:r>
            <a:r>
              <a:rPr lang="en-US" dirty="0">
                <a:latin typeface="Arial" panose="020B0604020202020204" pitchFamily="34" charset="0"/>
                <a:cs typeface="Arial" panose="020B0604020202020204" pitchFamily="34" charset="0"/>
              </a:rPr>
              <a:t>g</a:t>
            </a:r>
            <a:r>
              <a:rPr lang="en-US" i="0" dirty="0">
                <a:effectLst/>
                <a:latin typeface="Arial" panose="020B0604020202020204" pitchFamily="34" charset="0"/>
                <a:cs typeface="Arial" panose="020B0604020202020204" pitchFamily="34" charset="0"/>
              </a:rPr>
              <a:t>row your business in your sleep.</a:t>
            </a:r>
          </a:p>
          <a:p>
            <a:r>
              <a:rPr lang="en-IN" i="0" dirty="0">
                <a:effectLst/>
                <a:latin typeface="Arial" panose="020B0604020202020204" pitchFamily="34" charset="0"/>
                <a:cs typeface="Arial" panose="020B0604020202020204" pitchFamily="34" charset="0"/>
              </a:rPr>
              <a:t>Virtual Assistants are low maintenance.</a:t>
            </a:r>
          </a:p>
          <a:p>
            <a:endParaRPr lang="en-US" b="0" i="0" dirty="0">
              <a:effectLst/>
              <a:latin typeface="Arial" panose="020B0604020202020204" pitchFamily="34" charset="0"/>
              <a:cs typeface="Arial" panose="020B0604020202020204" pitchFamily="34" charset="0"/>
            </a:endParaRPr>
          </a:p>
          <a:p>
            <a:endParaRPr lang="en-US" b="0" i="0" dirty="0">
              <a:effectLst/>
              <a:latin typeface="Arial" panose="020B0604020202020204" pitchFamily="34" charset="0"/>
              <a:cs typeface="Arial" panose="020B0604020202020204" pitchFamily="34" charset="0"/>
            </a:endParaRPr>
          </a:p>
          <a:p>
            <a:endParaRPr lang="en-US" b="0" i="0" dirty="0">
              <a:effectLst/>
              <a:latin typeface="Arial" panose="020B0604020202020204" pitchFamily="34" charset="0"/>
              <a:cs typeface="Arial" panose="020B0604020202020204" pitchFamily="34" charset="0"/>
            </a:endParaRPr>
          </a:p>
          <a:p>
            <a:endParaRPr lang="en-US" b="0" i="0"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198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A6D6-48E8-4912-9FE1-0EE2FC80CD71}"/>
              </a:ext>
            </a:extLst>
          </p:cNvPr>
          <p:cNvSpPr>
            <a:spLocks noGrp="1"/>
          </p:cNvSpPr>
          <p:nvPr>
            <p:ph type="title"/>
          </p:nvPr>
        </p:nvSpPr>
        <p:spPr>
          <a:xfrm>
            <a:off x="1275227" y="219306"/>
            <a:ext cx="9905998" cy="1163445"/>
          </a:xfrm>
        </p:spPr>
        <p:txBody>
          <a:bodyPr/>
          <a:lstStyle/>
          <a:p>
            <a:pPr algn="ctr"/>
            <a:r>
              <a:rPr lang="en-US" dirty="0"/>
              <a:t>Real Life Example of virtual assistant</a:t>
            </a:r>
            <a:endParaRPr lang="en-IN" dirty="0"/>
          </a:p>
        </p:txBody>
      </p:sp>
      <p:sp>
        <p:nvSpPr>
          <p:cNvPr id="3" name="Content Placeholder 2">
            <a:extLst>
              <a:ext uri="{FF2B5EF4-FFF2-40B4-BE49-F238E27FC236}">
                <a16:creationId xmlns:a16="http://schemas.microsoft.com/office/drawing/2014/main" id="{0D785662-6E65-4705-93B5-F01A34861DB9}"/>
              </a:ext>
            </a:extLst>
          </p:cNvPr>
          <p:cNvSpPr>
            <a:spLocks noGrp="1"/>
          </p:cNvSpPr>
          <p:nvPr>
            <p:ph idx="1"/>
          </p:nvPr>
        </p:nvSpPr>
        <p:spPr>
          <a:xfrm>
            <a:off x="1275227" y="1360448"/>
            <a:ext cx="9905998" cy="4772722"/>
          </a:xfrm>
        </p:spPr>
        <p:txBody>
          <a:bodyPr>
            <a:normAutofit/>
          </a:bodyPr>
          <a:lstStyle/>
          <a:p>
            <a:r>
              <a:rPr lang="en-IN" b="1" i="0" dirty="0">
                <a:effectLst/>
                <a:latin typeface="arial" panose="020B0604020202020204" pitchFamily="34" charset="0"/>
              </a:rPr>
              <a:t>Alexa</a:t>
            </a:r>
            <a:r>
              <a:rPr lang="en-IN" b="0" i="0" dirty="0">
                <a:effectLst/>
                <a:latin typeface="arial" panose="020B0604020202020204" pitchFamily="34" charset="0"/>
              </a:rPr>
              <a:t> is </a:t>
            </a:r>
            <a:r>
              <a:rPr lang="en-IN" i="0" dirty="0">
                <a:effectLst/>
                <a:latin typeface="arial" panose="020B0604020202020204" pitchFamily="34" charset="0"/>
              </a:rPr>
              <a:t>Amazon's</a:t>
            </a:r>
            <a:r>
              <a:rPr lang="en-IN" b="0" i="0" dirty="0">
                <a:effectLst/>
                <a:latin typeface="arial" panose="020B0604020202020204" pitchFamily="34" charset="0"/>
              </a:rPr>
              <a:t> virtual assistant.</a:t>
            </a:r>
          </a:p>
          <a:p>
            <a:r>
              <a:rPr lang="en-US" b="1" i="0" dirty="0">
                <a:effectLst/>
                <a:latin typeface="arial" panose="020B0604020202020204" pitchFamily="34" charset="0"/>
              </a:rPr>
              <a:t>Siri</a:t>
            </a:r>
            <a:r>
              <a:rPr lang="en-US" b="0" i="0" dirty="0">
                <a:effectLst/>
                <a:latin typeface="arial" panose="020B0604020202020204" pitchFamily="34" charset="0"/>
              </a:rPr>
              <a:t> is a virtual assistant that is part of Apple Inc.'s iOS, iPadOS, watchOS, macOS, tvOS, and audioOS operating systems.</a:t>
            </a:r>
          </a:p>
          <a:p>
            <a:r>
              <a:rPr lang="en-US" b="1" i="0" dirty="0">
                <a:effectLst/>
                <a:latin typeface="arial" panose="020B0604020202020204" pitchFamily="34" charset="0"/>
              </a:rPr>
              <a:t>Google Assistant</a:t>
            </a:r>
            <a:r>
              <a:rPr lang="en-US" b="0" i="0" dirty="0">
                <a:effectLst/>
                <a:latin typeface="arial" panose="020B0604020202020204" pitchFamily="34" charset="0"/>
              </a:rPr>
              <a:t> is an artificial intelligence–powered </a:t>
            </a:r>
            <a:r>
              <a:rPr lang="en-US" i="0" dirty="0">
                <a:effectLst/>
                <a:latin typeface="arial" panose="020B0604020202020204" pitchFamily="34" charset="0"/>
              </a:rPr>
              <a:t>virtual assistant</a:t>
            </a:r>
            <a:r>
              <a:rPr lang="en-US" b="0" i="0" dirty="0">
                <a:effectLst/>
                <a:latin typeface="arial" panose="020B0604020202020204" pitchFamily="34" charset="0"/>
              </a:rPr>
              <a:t> developed by </a:t>
            </a:r>
            <a:r>
              <a:rPr lang="en-US" i="0" dirty="0">
                <a:effectLst/>
                <a:latin typeface="arial" panose="020B0604020202020204" pitchFamily="34" charset="0"/>
              </a:rPr>
              <a:t>Google</a:t>
            </a:r>
            <a:r>
              <a:rPr lang="en-US" b="0" i="0" dirty="0">
                <a:effectLst/>
                <a:latin typeface="arial" panose="020B0604020202020204" pitchFamily="34" charset="0"/>
              </a:rPr>
              <a:t> that is primarily available on mobile</a:t>
            </a:r>
            <a:r>
              <a:rPr lang="en-US" dirty="0">
                <a:latin typeface="arial" panose="020B0604020202020204" pitchFamily="34" charset="0"/>
              </a:rPr>
              <a:t> </a:t>
            </a:r>
            <a:r>
              <a:rPr lang="en-US" b="0" i="0" dirty="0">
                <a:effectLst/>
                <a:latin typeface="arial" panose="020B0604020202020204" pitchFamily="34" charset="0"/>
              </a:rPr>
              <a:t>and smart home devices.</a:t>
            </a:r>
          </a:p>
          <a:p>
            <a:r>
              <a:rPr lang="en-US" b="1" i="0" dirty="0">
                <a:effectLst/>
                <a:latin typeface="arial" panose="020B0604020202020204" pitchFamily="34" charset="0"/>
              </a:rPr>
              <a:t>Bixby</a:t>
            </a:r>
            <a:r>
              <a:rPr lang="en-US" b="0" i="0" dirty="0">
                <a:effectLst/>
                <a:latin typeface="arial" panose="020B0604020202020204" pitchFamily="34" charset="0"/>
              </a:rPr>
              <a:t> is a </a:t>
            </a:r>
            <a:r>
              <a:rPr lang="en-US" b="1" i="0" dirty="0">
                <a:effectLst/>
                <a:latin typeface="arial" panose="020B0604020202020204" pitchFamily="34" charset="0"/>
              </a:rPr>
              <a:t>virtual assistant</a:t>
            </a:r>
            <a:r>
              <a:rPr lang="en-US" b="0" i="0" dirty="0">
                <a:effectLst/>
                <a:latin typeface="arial" panose="020B0604020202020204" pitchFamily="34" charset="0"/>
              </a:rPr>
              <a:t> developed by Samsung Electronics.</a:t>
            </a:r>
            <a:endParaRPr lang="en-US" dirty="0">
              <a:latin typeface="arial" panose="020B0604020202020204" pitchFamily="34" charset="0"/>
            </a:endParaRPr>
          </a:p>
          <a:p>
            <a:r>
              <a:rPr lang="en-US" b="1" i="0" dirty="0">
                <a:effectLst/>
                <a:latin typeface="arial" panose="020B0604020202020204" pitchFamily="34" charset="0"/>
              </a:rPr>
              <a:t>Cortana</a:t>
            </a:r>
            <a:r>
              <a:rPr lang="en-US" b="0" i="0" dirty="0">
                <a:effectLst/>
                <a:latin typeface="arial" panose="020B0604020202020204" pitchFamily="34" charset="0"/>
              </a:rPr>
              <a:t> is a </a:t>
            </a:r>
            <a:r>
              <a:rPr lang="en-US" b="1" i="0" dirty="0">
                <a:effectLst/>
                <a:latin typeface="arial" panose="020B0604020202020204" pitchFamily="34" charset="0"/>
              </a:rPr>
              <a:t>virtual assistant</a:t>
            </a:r>
            <a:r>
              <a:rPr lang="en-US" b="0" i="0" dirty="0">
                <a:effectLst/>
                <a:latin typeface="arial" panose="020B0604020202020204" pitchFamily="34" charset="0"/>
              </a:rPr>
              <a:t> developed by Microsoft which uses the Bing search engine to perform tasks.</a:t>
            </a:r>
          </a:p>
        </p:txBody>
      </p:sp>
    </p:spTree>
    <p:extLst>
      <p:ext uri="{BB962C8B-B14F-4D97-AF65-F5344CB8AC3E}">
        <p14:creationId xmlns:p14="http://schemas.microsoft.com/office/powerpoint/2010/main" val="274471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76CD-B38E-449D-867E-7C5FFF8D1C49}"/>
              </a:ext>
            </a:extLst>
          </p:cNvPr>
          <p:cNvSpPr>
            <a:spLocks noGrp="1"/>
          </p:cNvSpPr>
          <p:nvPr>
            <p:ph type="title"/>
          </p:nvPr>
        </p:nvSpPr>
        <p:spPr>
          <a:xfrm>
            <a:off x="1143001" y="2447318"/>
            <a:ext cx="9905998" cy="147857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06389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5F04-5456-4DFF-A43D-3A19CBF22740}"/>
              </a:ext>
            </a:extLst>
          </p:cNvPr>
          <p:cNvSpPr>
            <a:spLocks noGrp="1"/>
          </p:cNvSpPr>
          <p:nvPr>
            <p:ph type="title"/>
          </p:nvPr>
        </p:nvSpPr>
        <p:spPr>
          <a:xfrm>
            <a:off x="1023955" y="211874"/>
            <a:ext cx="10227625" cy="791736"/>
          </a:xfrm>
        </p:spPr>
        <p:txBody>
          <a:bodyPr/>
          <a:lstStyle/>
          <a:p>
            <a:pPr algn="ctr"/>
            <a:r>
              <a:rPr lang="en-US" sz="3600" dirty="0">
                <a:latin typeface="Arial" panose="020B0604020202020204" pitchFamily="34" charset="0"/>
                <a:cs typeface="Arial" panose="020B0604020202020204" pitchFamily="34" charset="0"/>
              </a:rPr>
              <a:t>Introduction</a:t>
            </a:r>
            <a:endParaRPr lang="en-IN"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C15CEC-D5B2-4AB3-8694-880BD82EE004}"/>
              </a:ext>
            </a:extLst>
          </p:cNvPr>
          <p:cNvSpPr>
            <a:spLocks noGrp="1"/>
          </p:cNvSpPr>
          <p:nvPr>
            <p:ph idx="1"/>
          </p:nvPr>
        </p:nvSpPr>
        <p:spPr>
          <a:xfrm>
            <a:off x="1023955" y="1003610"/>
            <a:ext cx="10467278" cy="5664819"/>
          </a:xfrm>
        </p:spPr>
        <p:txBody>
          <a:bodyPr>
            <a:noAutofit/>
          </a:bodyPr>
          <a:lstStyle/>
          <a:p>
            <a:pPr marL="0" indent="0">
              <a:buNone/>
            </a:pPr>
            <a:r>
              <a:rPr lang="en-US" b="0" i="0" dirty="0">
                <a:effectLst/>
                <a:latin typeface="Arial" panose="020B0604020202020204" pitchFamily="34" charset="0"/>
                <a:cs typeface="Arial" panose="020B0604020202020204" pitchFamily="34" charset="0"/>
              </a:rPr>
              <a:t>An </a:t>
            </a:r>
            <a:r>
              <a:rPr lang="en-US" i="0" dirty="0">
                <a:effectLst/>
                <a:latin typeface="Arial" panose="020B0604020202020204" pitchFamily="34" charset="0"/>
                <a:cs typeface="Arial" panose="020B0604020202020204" pitchFamily="34" charset="0"/>
              </a:rPr>
              <a:t>intelligent virtual assistant (IVA)</a:t>
            </a:r>
            <a:r>
              <a:rPr lang="en-US" b="0" i="0" dirty="0">
                <a:effectLst/>
                <a:latin typeface="Arial" panose="020B0604020202020204" pitchFamily="34" charset="0"/>
                <a:cs typeface="Arial" panose="020B0604020202020204" pitchFamily="34" charset="0"/>
              </a:rPr>
              <a:t> or</a:t>
            </a:r>
            <a:r>
              <a:rPr lang="en-US" i="0" dirty="0">
                <a:effectLst/>
                <a:latin typeface="Arial" panose="020B0604020202020204" pitchFamily="34" charset="0"/>
                <a:cs typeface="Arial" panose="020B0604020202020204" pitchFamily="34" charset="0"/>
              </a:rPr>
              <a:t> intelligent personal assistant (IPA)</a:t>
            </a:r>
            <a:r>
              <a:rPr lang="en-US" b="0" i="0" dirty="0">
                <a:effectLst/>
                <a:latin typeface="Arial" panose="020B0604020202020204" pitchFamily="34" charset="0"/>
                <a:cs typeface="Arial" panose="020B0604020202020204" pitchFamily="34" charset="0"/>
              </a:rPr>
              <a:t> is a software agent that can perform tasks or services for an individual based on commands or questions. Some virtual assistants are able to interpret human speech and respond via synthesized voices. Users can ask their assistants questions, control home automation devices and media playback via voice, and manage other basic tasks such as email, to-do lists, and calendars with verbal commands.</a:t>
            </a:r>
          </a:p>
          <a:p>
            <a:pPr marL="0" indent="0">
              <a:buNone/>
            </a:pPr>
            <a:r>
              <a:rPr lang="en-US" b="0" i="0" dirty="0">
                <a:effectLst/>
                <a:latin typeface="Arial" panose="020B0604020202020204" pitchFamily="34" charset="0"/>
                <a:cs typeface="Arial" panose="020B0604020202020204" pitchFamily="34" charset="0"/>
              </a:rPr>
              <a:t>A virtual assistant, also called an AI assistant or digital assistant, is an application program that understands natural language voice commands and completes tasks for the user. We all know what is Virtual Assistant. If you don’t, don’t worry, open your mobile and say “Ok Google” or “Hey Siri”. Well, Google Assistant, Siri, Alexa all these are example of Virtual Assistant.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680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9D95-8A5A-4299-A68F-9AF9D1D46DAC}"/>
              </a:ext>
            </a:extLst>
          </p:cNvPr>
          <p:cNvSpPr>
            <a:spLocks noGrp="1"/>
          </p:cNvSpPr>
          <p:nvPr>
            <p:ph type="title"/>
          </p:nvPr>
        </p:nvSpPr>
        <p:spPr>
          <a:xfrm>
            <a:off x="968266" y="396909"/>
            <a:ext cx="9837266" cy="853447"/>
          </a:xfrm>
        </p:spPr>
        <p:txBody>
          <a:bodyPr>
            <a:normAutofit/>
          </a:bodyPr>
          <a:lstStyle/>
          <a:p>
            <a:pPr algn="ctr"/>
            <a:r>
              <a:rPr lang="en-US" dirty="0">
                <a:latin typeface="Arial" panose="020B0604020202020204" pitchFamily="34" charset="0"/>
                <a:cs typeface="Arial" panose="020B0604020202020204" pitchFamily="34" charset="0"/>
              </a:rPr>
              <a:t>IDE Used</a:t>
            </a:r>
          </a:p>
        </p:txBody>
      </p:sp>
      <p:sp>
        <p:nvSpPr>
          <p:cNvPr id="3" name="Content Placeholder 2">
            <a:extLst>
              <a:ext uri="{FF2B5EF4-FFF2-40B4-BE49-F238E27FC236}">
                <a16:creationId xmlns:a16="http://schemas.microsoft.com/office/drawing/2014/main" id="{D157238C-E495-4ABF-9AB4-C593DA52F89E}"/>
              </a:ext>
            </a:extLst>
          </p:cNvPr>
          <p:cNvSpPr>
            <a:spLocks noGrp="1"/>
          </p:cNvSpPr>
          <p:nvPr>
            <p:ph idx="1"/>
          </p:nvPr>
        </p:nvSpPr>
        <p:spPr>
          <a:xfrm>
            <a:off x="1046325" y="1283100"/>
            <a:ext cx="10691265" cy="4291800"/>
          </a:xfrm>
        </p:spPr>
        <p:txBody>
          <a:bodyPr vert="horz" lIns="91440" tIns="45720" rIns="91440" bIns="45720" rtlCol="0" anchor="t">
            <a:normAutofit/>
          </a:bodyPr>
          <a:lstStyle/>
          <a:p>
            <a:r>
              <a:rPr lang="en-IN" b="0" i="0" dirty="0">
                <a:effectLst/>
                <a:latin typeface="Arial" panose="020B0604020202020204" pitchFamily="34" charset="0"/>
                <a:cs typeface="Arial" panose="020B0604020202020204" pitchFamily="34" charset="0"/>
              </a:rPr>
              <a:t>Anaconda</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ea typeface="+mn-lt"/>
                <a:cs typeface="Arial" panose="020B0604020202020204" pitchFamily="34" charset="0"/>
              </a:rPr>
              <a:t>Py Charm</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ea typeface="+mn-lt"/>
                <a:cs typeface="Arial" panose="020B0604020202020204" pitchFamily="34" charset="0"/>
              </a:rPr>
              <a:t>Vs code</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4686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FA30-5C75-49A7-A51F-B17277853699}"/>
              </a:ext>
            </a:extLst>
          </p:cNvPr>
          <p:cNvSpPr>
            <a:spLocks noGrp="1"/>
          </p:cNvSpPr>
          <p:nvPr>
            <p:ph type="title"/>
          </p:nvPr>
        </p:nvSpPr>
        <p:spPr>
          <a:xfrm>
            <a:off x="1141412" y="345688"/>
            <a:ext cx="10232831" cy="1070517"/>
          </a:xfrm>
        </p:spPr>
        <p:txBody>
          <a:bodyPr/>
          <a:lstStyle/>
          <a:p>
            <a:pPr algn="ctr"/>
            <a:r>
              <a:rPr lang="en-US" sz="3600" dirty="0">
                <a:latin typeface="Arial" panose="020B0604020202020204" pitchFamily="34" charset="0"/>
                <a:cs typeface="Arial" panose="020B0604020202020204" pitchFamily="34" charset="0"/>
              </a:rPr>
              <a:t>IMPORT LIBRARIES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A6DB92-E17E-4BF4-8F00-948D95C12E61}"/>
              </a:ext>
            </a:extLst>
          </p:cNvPr>
          <p:cNvSpPr>
            <a:spLocks noGrp="1"/>
          </p:cNvSpPr>
          <p:nvPr>
            <p:ph idx="1"/>
          </p:nvPr>
        </p:nvSpPr>
        <p:spPr>
          <a:xfrm>
            <a:off x="1141412" y="1416205"/>
            <a:ext cx="9905999" cy="4374996"/>
          </a:xfrm>
        </p:spPr>
        <p:txBody>
          <a:bodyPr/>
          <a:lstStyle/>
          <a:p>
            <a:r>
              <a:rPr lang="en-US" sz="2400" dirty="0">
                <a:latin typeface="Arial" panose="020B0604020202020204" pitchFamily="34" charset="0"/>
                <a:cs typeface="Arial" panose="020B0604020202020204" pitchFamily="34" charset="0"/>
              </a:rPr>
              <a:t>Speech Recognition</a:t>
            </a:r>
            <a:endParaRPr lang="en-US"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pyttsx3</a:t>
            </a:r>
          </a:p>
          <a:p>
            <a:r>
              <a:rPr lang="en-US" sz="2400" dirty="0">
                <a:solidFill>
                  <a:schemeClr val="tx1">
                    <a:lumMod val="95000"/>
                    <a:lumOff val="5000"/>
                  </a:schemeClr>
                </a:solidFill>
                <a:latin typeface="Arial" panose="020B0604020202020204" pitchFamily="34" charset="0"/>
                <a:cs typeface="Arial" panose="020B0604020202020204" pitchFamily="34" charset="0"/>
              </a:rPr>
              <a:t>pywhatkit</a:t>
            </a:r>
          </a:p>
          <a:p>
            <a:r>
              <a:rPr lang="en-US" sz="2400" dirty="0">
                <a:latin typeface="Arial" panose="020B0604020202020204" pitchFamily="34" charset="0"/>
                <a:cs typeface="Arial" panose="020B0604020202020204" pitchFamily="34" charset="0"/>
              </a:rPr>
              <a:t>datetime</a:t>
            </a:r>
            <a:endParaRPr lang="en-US" sz="2400" dirty="0">
              <a:latin typeface="Arial" panose="020B0604020202020204" pitchFamily="34" charset="0"/>
              <a:ea typeface="+mn-lt"/>
              <a:cs typeface="Arial" panose="020B0604020202020204" pitchFamily="34" charset="0"/>
            </a:endParaRPr>
          </a:p>
          <a:p>
            <a:r>
              <a:rPr lang="en-US" dirty="0">
                <a:latin typeface="Arial" panose="020B0604020202020204" pitchFamily="34" charset="0"/>
                <a:ea typeface="+mn-lt"/>
                <a:cs typeface="Arial" panose="020B0604020202020204" pitchFamily="34" charset="0"/>
              </a:rPr>
              <a:t>w</a:t>
            </a:r>
            <a:r>
              <a:rPr lang="en-US" sz="2400" dirty="0">
                <a:latin typeface="Arial" panose="020B0604020202020204" pitchFamily="34" charset="0"/>
                <a:ea typeface="+mn-lt"/>
                <a:cs typeface="Arial" panose="020B0604020202020204" pitchFamily="34" charset="0"/>
              </a:rPr>
              <a:t>ikipedia</a:t>
            </a:r>
          </a:p>
          <a:p>
            <a:r>
              <a:rPr lang="en-US" dirty="0">
                <a:latin typeface="Arial" panose="020B0604020202020204" pitchFamily="34" charset="0"/>
                <a:ea typeface="+mn-lt"/>
                <a:cs typeface="Arial" panose="020B0604020202020204" pitchFamily="34" charset="0"/>
              </a:rPr>
              <a:t>pyjokes</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33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3E59-3721-479F-AF7B-5D2EBFC50C94}"/>
              </a:ext>
            </a:extLst>
          </p:cNvPr>
          <p:cNvSpPr>
            <a:spLocks noGrp="1"/>
          </p:cNvSpPr>
          <p:nvPr>
            <p:ph type="title"/>
          </p:nvPr>
        </p:nvSpPr>
        <p:spPr>
          <a:xfrm>
            <a:off x="1278573" y="104168"/>
            <a:ext cx="9905998" cy="1010954"/>
          </a:xfrm>
        </p:spPr>
        <p:txBody>
          <a:bodyPr/>
          <a:lstStyle/>
          <a:p>
            <a:pPr algn="ctr"/>
            <a:r>
              <a:rPr lang="en-US" sz="3600" cap="none" dirty="0">
                <a:latin typeface="Arial" panose="020B0604020202020204" pitchFamily="34" charset="0"/>
                <a:cs typeface="Arial" panose="020B0604020202020204" pitchFamily="34" charset="0"/>
              </a:rPr>
              <a:t>Speech Recognition</a:t>
            </a:r>
            <a:endParaRPr lang="en-US" cap="non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4755B66-F1FD-47F0-BADD-99ED7300691D}"/>
              </a:ext>
            </a:extLst>
          </p:cNvPr>
          <p:cNvSpPr>
            <a:spLocks noGrp="1"/>
          </p:cNvSpPr>
          <p:nvPr>
            <p:ph idx="1"/>
          </p:nvPr>
        </p:nvSpPr>
        <p:spPr>
          <a:xfrm>
            <a:off x="1278573" y="1115122"/>
            <a:ext cx="9905999" cy="5377117"/>
          </a:xfrm>
        </p:spPr>
        <p:txBody>
          <a:bodyPr>
            <a:normAutofit fontScale="25000" lnSpcReduction="20000"/>
          </a:bodyPr>
          <a:lstStyle/>
          <a:p>
            <a:pPr marL="0" indent="0">
              <a:buNone/>
            </a:pPr>
            <a:r>
              <a:rPr lang="en-US" sz="9600" b="0" i="0" dirty="0">
                <a:effectLst/>
                <a:latin typeface="Arial" panose="020B0604020202020204" pitchFamily="34" charset="0"/>
                <a:cs typeface="Arial" panose="020B0604020202020204" pitchFamily="34" charset="0"/>
              </a:rPr>
              <a:t>Speech recognition technology allows for hands-free control of smartphones, speakers, and even vehicles in a wide variety of languages.</a:t>
            </a:r>
            <a:r>
              <a:rPr lang="en-US" sz="9600" b="0" i="0" cap="none" dirty="0">
                <a:effectLst/>
                <a:latin typeface="Arial" panose="020B0604020202020204" pitchFamily="34" charset="0"/>
                <a:cs typeface="Arial" panose="020B0604020202020204" pitchFamily="34" charset="0"/>
              </a:rPr>
              <a:t> Speech recognition, as the name suggests, refers to automatic recognition of human speech. </a:t>
            </a:r>
          </a:p>
          <a:p>
            <a:pPr marL="0" indent="0">
              <a:buNone/>
            </a:pPr>
            <a:r>
              <a:rPr lang="en-US" sz="9600" b="0" i="0" cap="none" dirty="0">
                <a:effectLst/>
                <a:latin typeface="Arial" panose="020B0604020202020204" pitchFamily="34" charset="0"/>
                <a:cs typeface="Arial" panose="020B0604020202020204" pitchFamily="34" charset="0"/>
              </a:rPr>
              <a:t>Speech recognition is one of the most important tasks in the domain of human computer interaction. If you have ever interacted with Alexa or have ever ordered Siri to complete a task, you have already experienced the power of speech recognition. </a:t>
            </a:r>
            <a:r>
              <a:rPr lang="en-US" sz="9600" b="0" i="0" dirty="0">
                <a:effectLst/>
                <a:latin typeface="Arial" panose="020B0604020202020204" pitchFamily="34" charset="0"/>
                <a:cs typeface="Arial" panose="020B0604020202020204" pitchFamily="34" charset="0"/>
              </a:rPr>
              <a:t>Speech recognition has various applications ranging from automatic transcription of speech data (like voicemails) to interacting with robots via speech. </a:t>
            </a:r>
          </a:p>
          <a:p>
            <a:pPr marL="0" indent="0">
              <a:buNone/>
            </a:pPr>
            <a:r>
              <a:rPr lang="en-US" sz="9600" b="0" i="0" dirty="0">
                <a:effectLst/>
                <a:latin typeface="Arial" panose="020B0604020202020204" pitchFamily="34" charset="0"/>
                <a:cs typeface="Arial" panose="020B0604020202020204" pitchFamily="34" charset="0"/>
              </a:rPr>
              <a:t>We all know what is Virtual Assistant. If you don’t, don’t worry, open your mobile and say “Ok Google” or “Hey Siri”. Well, Google Assistant, Siri, Alexa all these are example of Virtual Assistant.</a:t>
            </a:r>
          </a:p>
          <a:p>
            <a:pPr marL="0" indent="0">
              <a:buNone/>
            </a:pPr>
            <a:endParaRPr lang="en-IN"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19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CDF7-9A62-4C2A-8702-8059F11C4136}"/>
              </a:ext>
            </a:extLst>
          </p:cNvPr>
          <p:cNvSpPr>
            <a:spLocks noGrp="1"/>
          </p:cNvSpPr>
          <p:nvPr>
            <p:ph type="title"/>
          </p:nvPr>
        </p:nvSpPr>
        <p:spPr>
          <a:xfrm>
            <a:off x="1260088" y="327818"/>
            <a:ext cx="9794488" cy="653489"/>
          </a:xfrm>
        </p:spPr>
        <p:txBody>
          <a:bodyPr anchor="t">
            <a:normAutofit fontScale="90000"/>
          </a:bodyPr>
          <a:lstStyle/>
          <a:p>
            <a:pPr algn="ctr"/>
            <a:r>
              <a:rPr lang="en-US" sz="3600" cap="none" dirty="0">
                <a:latin typeface="Arial" panose="020B0604020202020204" pitchFamily="34" charset="0"/>
                <a:cs typeface="Arial" panose="020B0604020202020204" pitchFamily="34" charset="0"/>
              </a:rPr>
              <a:t>Pyttsx3</a:t>
            </a:r>
            <a:br>
              <a:rPr lang="en-US" dirty="0"/>
            </a:br>
            <a:br>
              <a:rPr lang="en-US" dirty="0"/>
            </a:br>
            <a:endParaRPr lang="en-IN" dirty="0"/>
          </a:p>
        </p:txBody>
      </p:sp>
      <p:sp>
        <p:nvSpPr>
          <p:cNvPr id="7" name="Content Placeholder 6">
            <a:extLst>
              <a:ext uri="{FF2B5EF4-FFF2-40B4-BE49-F238E27FC236}">
                <a16:creationId xmlns:a16="http://schemas.microsoft.com/office/drawing/2014/main" id="{EEF0ED1C-9C7B-4234-BFB5-0E3FA27FD01C}"/>
              </a:ext>
            </a:extLst>
          </p:cNvPr>
          <p:cNvSpPr>
            <a:spLocks noGrp="1"/>
          </p:cNvSpPr>
          <p:nvPr>
            <p:ph idx="1"/>
          </p:nvPr>
        </p:nvSpPr>
        <p:spPr>
          <a:xfrm>
            <a:off x="1260088" y="981307"/>
            <a:ext cx="10043801" cy="5548876"/>
          </a:xfrm>
        </p:spPr>
        <p:txBody>
          <a:bodyPr>
            <a:normAutofit lnSpcReduction="10000"/>
          </a:bodyPr>
          <a:lstStyle/>
          <a:p>
            <a:pPr marL="0" indent="0">
              <a:buNone/>
            </a:pPr>
            <a:r>
              <a:rPr lang="en-US" i="0" dirty="0">
                <a:solidFill>
                  <a:srgbClr val="FFFFFF"/>
                </a:solidFill>
                <a:effectLst/>
                <a:latin typeface="urw-din"/>
              </a:rPr>
              <a:t>Pyttsx3</a:t>
            </a:r>
            <a:r>
              <a:rPr lang="en-US" b="0" i="0" dirty="0">
                <a:solidFill>
                  <a:srgbClr val="FFFFFF"/>
                </a:solidFill>
                <a:effectLst/>
                <a:latin typeface="urw-din"/>
              </a:rPr>
              <a:t> is a text-to-speech conversion library in Python. Unlike alternative libraries, it works offline and is compatible with both Python 2 and 3. An application invokes the pyttsx3. An application invokes the pyttsx3.init() factory function to get a reference to a pyttsx3.Engine instance. </a:t>
            </a:r>
          </a:p>
          <a:p>
            <a:pPr marL="0" indent="0">
              <a:buNone/>
            </a:pPr>
            <a:r>
              <a:rPr lang="en-US" b="0" i="0" dirty="0">
                <a:solidFill>
                  <a:srgbClr val="FFFFFF"/>
                </a:solidFill>
                <a:effectLst/>
                <a:latin typeface="urw-din"/>
              </a:rPr>
              <a:t>Pyttsx3 is a text-to-speech</a:t>
            </a:r>
            <a:r>
              <a:rPr lang="en-US" dirty="0">
                <a:solidFill>
                  <a:srgbClr val="FFFFFF"/>
                </a:solidFill>
                <a:latin typeface="urw-din"/>
              </a:rPr>
              <a:t> </a:t>
            </a:r>
            <a:r>
              <a:rPr lang="en-IN" b="0" i="0" dirty="0">
                <a:effectLst/>
                <a:latin typeface="sohne"/>
              </a:rPr>
              <a:t>conversion that works offline</a:t>
            </a:r>
            <a:r>
              <a:rPr lang="en-IN" b="0" i="0" dirty="0">
                <a:solidFill>
                  <a:srgbClr val="757575"/>
                </a:solidFill>
                <a:effectLst/>
                <a:latin typeface="sohne"/>
              </a:rPr>
              <a:t> </a:t>
            </a:r>
            <a:r>
              <a:rPr lang="en-US" dirty="0">
                <a:solidFill>
                  <a:srgbClr val="FFFFFF"/>
                </a:solidFill>
                <a:latin typeface="urw-din"/>
              </a:rPr>
              <a:t>for python. </a:t>
            </a:r>
            <a:r>
              <a:rPr lang="en-US" b="0" i="0" dirty="0">
                <a:effectLst/>
                <a:latin typeface="charter"/>
              </a:rPr>
              <a:t>The text-to-speech features for this module are based on languages installed in your operating system.</a:t>
            </a:r>
          </a:p>
          <a:p>
            <a:pPr marL="0" indent="0" algn="l">
              <a:buNone/>
            </a:pPr>
            <a:r>
              <a:rPr lang="en-US" b="0" i="0" dirty="0">
                <a:effectLst/>
                <a:latin typeface="charter"/>
              </a:rPr>
              <a:t>I’ll demonstrate the capabilities of this module using the following languages:</a:t>
            </a:r>
          </a:p>
          <a:p>
            <a:pPr algn="l">
              <a:buFont typeface="Arial" panose="020B0604020202020204" pitchFamily="34" charset="0"/>
              <a:buChar char="•"/>
            </a:pPr>
            <a:r>
              <a:rPr lang="en-US" b="0" i="0" dirty="0">
                <a:effectLst/>
                <a:latin typeface="charter"/>
              </a:rPr>
              <a:t>English (male, female)</a:t>
            </a:r>
          </a:p>
          <a:p>
            <a:pPr algn="l">
              <a:buFont typeface="Arial" panose="020B0604020202020204" pitchFamily="34" charset="0"/>
              <a:buChar char="•"/>
            </a:pPr>
            <a:r>
              <a:rPr lang="en-US" b="0" i="0" dirty="0">
                <a:effectLst/>
                <a:latin typeface="charter"/>
              </a:rPr>
              <a:t>Chinese (female)</a:t>
            </a:r>
          </a:p>
          <a:p>
            <a:pPr algn="l">
              <a:buFont typeface="Arial" panose="020B0604020202020204" pitchFamily="34" charset="0"/>
              <a:buChar char="•"/>
            </a:pPr>
            <a:r>
              <a:rPr lang="en-US" b="0" i="0" dirty="0">
                <a:effectLst/>
                <a:latin typeface="charter"/>
              </a:rPr>
              <a:t>Japanese (female)</a:t>
            </a:r>
          </a:p>
          <a:p>
            <a:pPr marL="0" indent="0">
              <a:buNone/>
            </a:pPr>
            <a:endParaRPr lang="en-IN" dirty="0"/>
          </a:p>
        </p:txBody>
      </p:sp>
    </p:spTree>
    <p:extLst>
      <p:ext uri="{BB962C8B-B14F-4D97-AF65-F5344CB8AC3E}">
        <p14:creationId xmlns:p14="http://schemas.microsoft.com/office/powerpoint/2010/main" val="274658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091-070D-4AC4-BCF1-AA6FA7258FCA}"/>
              </a:ext>
            </a:extLst>
          </p:cNvPr>
          <p:cNvSpPr>
            <a:spLocks noGrp="1"/>
          </p:cNvSpPr>
          <p:nvPr>
            <p:ph type="title"/>
          </p:nvPr>
        </p:nvSpPr>
        <p:spPr>
          <a:xfrm>
            <a:off x="1308682" y="161319"/>
            <a:ext cx="9905998" cy="719628"/>
          </a:xfrm>
        </p:spPr>
        <p:txBody>
          <a:bodyPr/>
          <a:lstStyle/>
          <a:p>
            <a:pPr algn="ctr"/>
            <a:r>
              <a:rPr lang="en-US" sz="3600" cap="none" dirty="0">
                <a:solidFill>
                  <a:schemeClr val="tx1">
                    <a:lumMod val="95000"/>
                    <a:lumOff val="5000"/>
                  </a:schemeClr>
                </a:solidFill>
                <a:latin typeface="Arial" panose="020B0604020202020204" pitchFamily="34" charset="0"/>
                <a:cs typeface="Arial" panose="020B0604020202020204" pitchFamily="34" charset="0"/>
              </a:rPr>
              <a:t>Pywhatkit</a:t>
            </a:r>
            <a:endParaRPr lang="en-IN" dirty="0"/>
          </a:p>
        </p:txBody>
      </p:sp>
      <p:sp>
        <p:nvSpPr>
          <p:cNvPr id="3" name="Content Placeholder 2">
            <a:extLst>
              <a:ext uri="{FF2B5EF4-FFF2-40B4-BE49-F238E27FC236}">
                <a16:creationId xmlns:a16="http://schemas.microsoft.com/office/drawing/2014/main" id="{82673188-171D-44CB-922E-764F3E2AC479}"/>
              </a:ext>
            </a:extLst>
          </p:cNvPr>
          <p:cNvSpPr>
            <a:spLocks noGrp="1"/>
          </p:cNvSpPr>
          <p:nvPr>
            <p:ph idx="1"/>
          </p:nvPr>
        </p:nvSpPr>
        <p:spPr>
          <a:xfrm>
            <a:off x="1308682" y="981308"/>
            <a:ext cx="9906000" cy="5508702"/>
          </a:xfrm>
        </p:spPr>
        <p:txBody>
          <a:bodyPr>
            <a:normAutofit lnSpcReduction="10000"/>
          </a:bodyPr>
          <a:lstStyle/>
          <a:p>
            <a:pPr marL="0" indent="0">
              <a:buNone/>
            </a:pPr>
            <a:r>
              <a:rPr lang="en-US" b="0" i="0" dirty="0">
                <a:effectLst/>
                <a:latin typeface="Source Sans Pro" panose="020B0503030403020204" pitchFamily="34" charset="0"/>
              </a:rPr>
              <a:t>PyWhatKit is a Python library with various helpful features. It's easy-to-use and does not require you to do any additional setup.</a:t>
            </a:r>
            <a:r>
              <a:rPr lang="en-US" b="0" i="0" dirty="0">
                <a:solidFill>
                  <a:srgbClr val="FFFFFF"/>
                </a:solidFill>
                <a:effectLst/>
                <a:latin typeface="urw-din"/>
              </a:rPr>
              <a:t> Python offers numerous inbuilt libraries to ease our work. Among them </a:t>
            </a:r>
            <a:r>
              <a:rPr lang="en-US" b="1" i="0" dirty="0">
                <a:solidFill>
                  <a:srgbClr val="FFFFFF"/>
                </a:solidFill>
                <a:effectLst/>
                <a:latin typeface="urw-din"/>
              </a:rPr>
              <a:t>pywhatkit</a:t>
            </a:r>
            <a:r>
              <a:rPr lang="en-US" b="0" i="0" dirty="0">
                <a:solidFill>
                  <a:srgbClr val="FFFFFF"/>
                </a:solidFill>
                <a:effectLst/>
                <a:latin typeface="urw-din"/>
              </a:rPr>
              <a:t> is a Python library for sending messages at a certain time, it has several other features too.</a:t>
            </a:r>
          </a:p>
          <a:p>
            <a:pPr marL="0" indent="0">
              <a:buNone/>
            </a:pPr>
            <a:r>
              <a:rPr lang="en-US" b="0" i="0" dirty="0">
                <a:solidFill>
                  <a:srgbClr val="FFFFFF"/>
                </a:solidFill>
                <a:effectLst/>
                <a:latin typeface="urw-din"/>
              </a:rPr>
              <a:t>The pywhatkit module can also be used for converting text into handwritten text images. </a:t>
            </a:r>
          </a:p>
          <a:p>
            <a:pPr marL="0" indent="0">
              <a:buNone/>
            </a:pPr>
            <a:r>
              <a:rPr lang="en-US" b="0" i="0" dirty="0">
                <a:solidFill>
                  <a:srgbClr val="FFFFFF"/>
                </a:solidFill>
                <a:effectLst/>
                <a:latin typeface="urw-din"/>
              </a:rPr>
              <a:t>Following are some features of pywhatkit module:</a:t>
            </a:r>
          </a:p>
          <a:p>
            <a:pPr fontAlgn="base"/>
            <a:r>
              <a:rPr lang="en-US" b="0" i="0" dirty="0">
                <a:solidFill>
                  <a:srgbClr val="FFFFFF"/>
                </a:solidFill>
                <a:effectLst/>
                <a:latin typeface="urw-din"/>
              </a:rPr>
              <a:t>Send WhatsApp messages.</a:t>
            </a:r>
          </a:p>
          <a:p>
            <a:pPr fontAlgn="base"/>
            <a:r>
              <a:rPr lang="en-US" b="0" i="0" dirty="0">
                <a:solidFill>
                  <a:srgbClr val="FFFFFF"/>
                </a:solidFill>
                <a:effectLst/>
                <a:latin typeface="urw-din"/>
              </a:rPr>
              <a:t>Play a YouTube video.</a:t>
            </a:r>
          </a:p>
          <a:p>
            <a:pPr fontAlgn="base"/>
            <a:r>
              <a:rPr lang="en-US" b="0" i="0" dirty="0">
                <a:solidFill>
                  <a:srgbClr val="FFFFFF"/>
                </a:solidFill>
                <a:effectLst/>
                <a:latin typeface="urw-din"/>
              </a:rPr>
              <a:t>Perform a Google Search.</a:t>
            </a:r>
          </a:p>
          <a:p>
            <a:pPr fontAlgn="base"/>
            <a:r>
              <a:rPr lang="en-US" b="0" i="0" dirty="0">
                <a:solidFill>
                  <a:srgbClr val="FFFFFF"/>
                </a:solidFill>
                <a:effectLst/>
                <a:latin typeface="urw-din"/>
              </a:rPr>
              <a:t>Get information on a particular topic.</a:t>
            </a:r>
          </a:p>
          <a:p>
            <a:pPr marL="0" indent="0">
              <a:buNone/>
            </a:pPr>
            <a:endParaRPr lang="en-US" dirty="0">
              <a:solidFill>
                <a:srgbClr val="FFFFFF"/>
              </a:solidFill>
              <a:latin typeface="urw-din"/>
            </a:endParaRPr>
          </a:p>
          <a:p>
            <a:pPr marL="0" indent="0">
              <a:buNone/>
            </a:pPr>
            <a:endParaRPr lang="en-US" dirty="0">
              <a:solidFill>
                <a:srgbClr val="FFFFFF"/>
              </a:solidFill>
              <a:latin typeface="urw-din"/>
            </a:endParaRPr>
          </a:p>
          <a:p>
            <a:pPr marL="0" indent="0">
              <a:buNone/>
            </a:pPr>
            <a:endParaRPr lang="en-IN" dirty="0"/>
          </a:p>
        </p:txBody>
      </p:sp>
    </p:spTree>
    <p:extLst>
      <p:ext uri="{BB962C8B-B14F-4D97-AF65-F5344CB8AC3E}">
        <p14:creationId xmlns:p14="http://schemas.microsoft.com/office/powerpoint/2010/main" val="284461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D867-2FD7-4FE9-BA96-8BEF809E7BB0}"/>
              </a:ext>
            </a:extLst>
          </p:cNvPr>
          <p:cNvSpPr>
            <a:spLocks noGrp="1"/>
          </p:cNvSpPr>
          <p:nvPr>
            <p:ph type="title"/>
          </p:nvPr>
        </p:nvSpPr>
        <p:spPr>
          <a:xfrm>
            <a:off x="1141412" y="327514"/>
            <a:ext cx="9905998" cy="809910"/>
          </a:xfrm>
        </p:spPr>
        <p:txBody>
          <a:bodyPr/>
          <a:lstStyle/>
          <a:p>
            <a:pPr algn="ctr"/>
            <a:r>
              <a:rPr lang="en-US" sz="3600" cap="none" dirty="0"/>
              <a:t>Datetime</a:t>
            </a:r>
            <a:endParaRPr lang="en-IN" dirty="0"/>
          </a:p>
        </p:txBody>
      </p:sp>
      <p:sp>
        <p:nvSpPr>
          <p:cNvPr id="3" name="Content Placeholder 2">
            <a:extLst>
              <a:ext uri="{FF2B5EF4-FFF2-40B4-BE49-F238E27FC236}">
                <a16:creationId xmlns:a16="http://schemas.microsoft.com/office/drawing/2014/main" id="{B3E3D901-A3D5-4006-AECF-A6269BCCD688}"/>
              </a:ext>
            </a:extLst>
          </p:cNvPr>
          <p:cNvSpPr>
            <a:spLocks noGrp="1"/>
          </p:cNvSpPr>
          <p:nvPr>
            <p:ph idx="1"/>
          </p:nvPr>
        </p:nvSpPr>
        <p:spPr>
          <a:xfrm>
            <a:off x="1252924" y="1204331"/>
            <a:ext cx="9905999" cy="5236945"/>
          </a:xfrm>
        </p:spPr>
        <p:txBody>
          <a:bodyPr>
            <a:normAutofit/>
          </a:bodyPr>
          <a:lstStyle/>
          <a:p>
            <a:pPr marL="0" indent="0">
              <a:buNone/>
            </a:pPr>
            <a:r>
              <a:rPr lang="en-US" sz="2400" b="0" i="0" dirty="0">
                <a:solidFill>
                  <a:srgbClr val="FFFFFF"/>
                </a:solidFill>
                <a:effectLst/>
                <a:latin typeface="+mn-lt"/>
              </a:rPr>
              <a:t>In Python, date and time are not a data type of its own, but a module named </a:t>
            </a:r>
            <a:r>
              <a:rPr lang="en-US" sz="2400" i="0" dirty="0">
                <a:solidFill>
                  <a:srgbClr val="FFFFFF"/>
                </a:solidFill>
                <a:effectLst/>
                <a:latin typeface="+mn-lt"/>
              </a:rPr>
              <a:t>datetime</a:t>
            </a:r>
            <a:r>
              <a:rPr lang="en-US" sz="2400" b="0" i="0" dirty="0">
                <a:solidFill>
                  <a:srgbClr val="FFFFFF"/>
                </a:solidFill>
                <a:effectLst/>
                <a:latin typeface="+mn-lt"/>
              </a:rPr>
              <a:t> can be imported to work with the date as well as time. </a:t>
            </a:r>
            <a:r>
              <a:rPr lang="en-US" sz="2400" i="0" dirty="0">
                <a:solidFill>
                  <a:srgbClr val="FFFFFF"/>
                </a:solidFill>
                <a:effectLst/>
                <a:latin typeface="+mn-lt"/>
              </a:rPr>
              <a:t>Datetime</a:t>
            </a:r>
            <a:r>
              <a:rPr lang="en-US" sz="2400" b="1" i="0" dirty="0">
                <a:solidFill>
                  <a:srgbClr val="FFFFFF"/>
                </a:solidFill>
                <a:effectLst/>
                <a:latin typeface="+mn-lt"/>
              </a:rPr>
              <a:t> </a:t>
            </a:r>
            <a:r>
              <a:rPr lang="en-US" sz="2400" i="0" dirty="0">
                <a:solidFill>
                  <a:srgbClr val="FFFFFF"/>
                </a:solidFill>
                <a:effectLst/>
                <a:latin typeface="+mn-lt"/>
              </a:rPr>
              <a:t>module</a:t>
            </a:r>
            <a:r>
              <a:rPr lang="en-US" sz="2400" b="0" i="0" dirty="0">
                <a:solidFill>
                  <a:srgbClr val="FFFFFF"/>
                </a:solidFill>
                <a:effectLst/>
                <a:latin typeface="+mn-lt"/>
              </a:rPr>
              <a:t> comes built into Python, so there is no need to install it externally. </a:t>
            </a:r>
            <a:br>
              <a:rPr lang="en-US" sz="2400" dirty="0">
                <a:latin typeface="+mn-lt"/>
              </a:rPr>
            </a:br>
            <a:r>
              <a:rPr lang="en-US" sz="2400" b="0" i="0" dirty="0">
                <a:solidFill>
                  <a:srgbClr val="FFFFFF"/>
                </a:solidFill>
                <a:effectLst/>
                <a:latin typeface="+mn-lt"/>
              </a:rPr>
              <a:t>Datetime module supplies classes to work with date and time. These classes provide a number of functions to deal with dates, times and time intervals.</a:t>
            </a:r>
          </a:p>
          <a:p>
            <a:pPr marL="0" indent="0">
              <a:buNone/>
            </a:pPr>
            <a:r>
              <a:rPr lang="en-US" b="0" i="0" dirty="0">
                <a:solidFill>
                  <a:srgbClr val="FFFFFF"/>
                </a:solidFill>
                <a:effectLst/>
                <a:latin typeface="urw-din"/>
              </a:rPr>
              <a:t>Python Datetime module supplies classes to work with date and time. These classes provide a number of functions to deal with dates, times and time intervals. Date and datetime are an object in Python, so when you manipulate them, you are actually manipulating objects and not string or timestamps. </a:t>
            </a:r>
            <a:endParaRPr lang="en-IN" dirty="0"/>
          </a:p>
        </p:txBody>
      </p:sp>
    </p:spTree>
    <p:extLst>
      <p:ext uri="{BB962C8B-B14F-4D97-AF65-F5344CB8AC3E}">
        <p14:creationId xmlns:p14="http://schemas.microsoft.com/office/powerpoint/2010/main" val="355007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56CE-D483-4448-B0AD-5CC95265BF59}"/>
              </a:ext>
            </a:extLst>
          </p:cNvPr>
          <p:cNvSpPr>
            <a:spLocks noGrp="1"/>
          </p:cNvSpPr>
          <p:nvPr>
            <p:ph type="title"/>
          </p:nvPr>
        </p:nvSpPr>
        <p:spPr>
          <a:xfrm>
            <a:off x="1308682" y="217074"/>
            <a:ext cx="9905998" cy="953804"/>
          </a:xfrm>
        </p:spPr>
        <p:txBody>
          <a:bodyPr/>
          <a:lstStyle/>
          <a:p>
            <a:pPr algn="ctr"/>
            <a:r>
              <a:rPr lang="en-US" cap="none" dirty="0">
                <a:latin typeface="Arial" panose="020B0604020202020204" pitchFamily="34" charset="0"/>
                <a:ea typeface="+mn-lt"/>
                <a:cs typeface="Arial" panose="020B0604020202020204" pitchFamily="34" charset="0"/>
              </a:rPr>
              <a:t>W</a:t>
            </a:r>
            <a:r>
              <a:rPr lang="en-US" sz="3600" cap="none" dirty="0">
                <a:latin typeface="Arial" panose="020B0604020202020204" pitchFamily="34" charset="0"/>
                <a:ea typeface="+mn-lt"/>
                <a:cs typeface="Arial" panose="020B0604020202020204" pitchFamily="34" charset="0"/>
              </a:rPr>
              <a:t>ikipedia</a:t>
            </a:r>
            <a:endParaRPr lang="en-IN" dirty="0"/>
          </a:p>
        </p:txBody>
      </p:sp>
      <p:sp>
        <p:nvSpPr>
          <p:cNvPr id="3" name="Content Placeholder 2">
            <a:extLst>
              <a:ext uri="{FF2B5EF4-FFF2-40B4-BE49-F238E27FC236}">
                <a16:creationId xmlns:a16="http://schemas.microsoft.com/office/drawing/2014/main" id="{7ECFF187-18BD-4BE5-8D04-B5D476B46F51}"/>
              </a:ext>
            </a:extLst>
          </p:cNvPr>
          <p:cNvSpPr>
            <a:spLocks noGrp="1"/>
          </p:cNvSpPr>
          <p:nvPr>
            <p:ph idx="1"/>
          </p:nvPr>
        </p:nvSpPr>
        <p:spPr>
          <a:xfrm>
            <a:off x="1308681" y="1170878"/>
            <a:ext cx="9905999" cy="5470048"/>
          </a:xfrm>
        </p:spPr>
        <p:txBody>
          <a:bodyPr>
            <a:normAutofit/>
          </a:bodyPr>
          <a:lstStyle/>
          <a:p>
            <a:pPr marL="0" indent="0">
              <a:buNone/>
            </a:pPr>
            <a:r>
              <a:rPr lang="en-US" b="0" i="0" dirty="0">
                <a:effectLst/>
                <a:latin typeface="Georgia" panose="02040502050405020303" pitchFamily="18" charset="0"/>
              </a:rPr>
              <a:t>Wikipedia is a Python library that makes it easy to access and parse data from Wikipedia. Search Wikipedia, get article summaries, get data like links and images from a page, and more.</a:t>
            </a:r>
            <a:r>
              <a:rPr lang="en-US" b="0" i="0" dirty="0">
                <a:effectLst/>
                <a:latin typeface="urw-din"/>
              </a:rPr>
              <a:t> Wikipedia being one of the largest and most popular sources for information on the Internet.</a:t>
            </a:r>
            <a:endParaRPr lang="en-US" dirty="0">
              <a:latin typeface="Georgia" panose="02040502050405020303" pitchFamily="18" charset="0"/>
            </a:endParaRPr>
          </a:p>
          <a:p>
            <a:pPr marL="0" indent="0">
              <a:buNone/>
            </a:pPr>
            <a:r>
              <a:rPr lang="en-US" i="0" dirty="0">
                <a:effectLst/>
                <a:latin typeface="urw-din"/>
              </a:rPr>
              <a:t>Wikipedia</a:t>
            </a:r>
            <a:r>
              <a:rPr lang="en-US" b="0" i="0" dirty="0">
                <a:effectLst/>
                <a:latin typeface="urw-din"/>
              </a:rPr>
              <a:t> is a multilingual online encyclopedia created and maintained as an open collaboration project by a community of volunteer editors using a wiki-based editing system.</a:t>
            </a:r>
            <a:br>
              <a:rPr lang="en-US" dirty="0"/>
            </a:br>
            <a:r>
              <a:rPr lang="en-US" dirty="0">
                <a:latin typeface="urw-din"/>
              </a:rPr>
              <a:t>W</a:t>
            </a:r>
            <a:r>
              <a:rPr lang="en-US" b="0" i="0" dirty="0">
                <a:effectLst/>
                <a:latin typeface="urw-din"/>
              </a:rPr>
              <a:t>e will see how to use Python’s Wikipedia module to fetch a variety of information from the Wikipedia website. In order to extract data from Wikipedia, we must first install the Python Wikipedia library, which wraps the official Wikipedia API. </a:t>
            </a:r>
            <a:endParaRPr lang="en-IN" dirty="0"/>
          </a:p>
        </p:txBody>
      </p:sp>
    </p:spTree>
    <p:extLst>
      <p:ext uri="{BB962C8B-B14F-4D97-AF65-F5344CB8AC3E}">
        <p14:creationId xmlns:p14="http://schemas.microsoft.com/office/powerpoint/2010/main" val="624147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3719</TotalTime>
  <Words>1189</Words>
  <Application>Microsoft Office PowerPoint</Application>
  <PresentationFormat>Widescreen</PresentationFormat>
  <Paragraphs>68</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vt:lpstr>
      <vt:lpstr>Calibri</vt:lpstr>
      <vt:lpstr>charter</vt:lpstr>
      <vt:lpstr>Georgia</vt:lpstr>
      <vt:lpstr>proxima-nova</vt:lpstr>
      <vt:lpstr>sohne</vt:lpstr>
      <vt:lpstr>Source Sans Pro</vt:lpstr>
      <vt:lpstr>Tw Cen MT</vt:lpstr>
      <vt:lpstr>urw-din</vt:lpstr>
      <vt:lpstr>Circuit</vt:lpstr>
      <vt:lpstr>Project on Virtual Assistant Like Alexa using python</vt:lpstr>
      <vt:lpstr>Introduction</vt:lpstr>
      <vt:lpstr>IDE Used</vt:lpstr>
      <vt:lpstr>IMPORT LIBRARIES</vt:lpstr>
      <vt:lpstr>Speech Recognition</vt:lpstr>
      <vt:lpstr>Pyttsx3  </vt:lpstr>
      <vt:lpstr>Pywhatkit</vt:lpstr>
      <vt:lpstr>Datetime</vt:lpstr>
      <vt:lpstr>Wikipedia</vt:lpstr>
      <vt:lpstr>Pyjokes</vt:lpstr>
      <vt:lpstr>ABOUT</vt:lpstr>
      <vt:lpstr>ADVANTAGES</vt:lpstr>
      <vt:lpstr>Real Life Example of virtual assistant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Varun kapruwan</cp:lastModifiedBy>
  <cp:revision>114</cp:revision>
  <dcterms:created xsi:type="dcterms:W3CDTF">2021-08-13T16:16:19Z</dcterms:created>
  <dcterms:modified xsi:type="dcterms:W3CDTF">2022-01-08T06:34:39Z</dcterms:modified>
</cp:coreProperties>
</file>