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58" r:id="rId5"/>
    <p:sldId id="316" r:id="rId6"/>
    <p:sldId id="259" r:id="rId7"/>
    <p:sldId id="260" r:id="rId8"/>
    <p:sldId id="317" r:id="rId9"/>
    <p:sldId id="261" r:id="rId10"/>
    <p:sldId id="308" r:id="rId11"/>
    <p:sldId id="262" r:id="rId12"/>
    <p:sldId id="263" r:id="rId13"/>
    <p:sldId id="265" r:id="rId14"/>
    <p:sldId id="266" r:id="rId15"/>
    <p:sldId id="267" r:id="rId16"/>
    <p:sldId id="268" r:id="rId17"/>
    <p:sldId id="269" r:id="rId18"/>
    <p:sldId id="270" r:id="rId19"/>
    <p:sldId id="271" r:id="rId20"/>
    <p:sldId id="272" r:id="rId21"/>
    <p:sldId id="273" r:id="rId22"/>
    <p:sldId id="309" r:id="rId23"/>
    <p:sldId id="311" r:id="rId24"/>
    <p:sldId id="312" r:id="rId25"/>
    <p:sldId id="313" r:id="rId26"/>
    <p:sldId id="314" r:id="rId27"/>
    <p:sldId id="274" r:id="rId28"/>
    <p:sldId id="275" r:id="rId29"/>
    <p:sldId id="276" r:id="rId30"/>
    <p:sldId id="277" r:id="rId31"/>
    <p:sldId id="278" r:id="rId32"/>
    <p:sldId id="310" r:id="rId33"/>
    <p:sldId id="280" r:id="rId34"/>
    <p:sldId id="318" r:id="rId35"/>
    <p:sldId id="319" r:id="rId36"/>
    <p:sldId id="320" r:id="rId37"/>
    <p:sldId id="321" r:id="rId38"/>
    <p:sldId id="322" r:id="rId39"/>
    <p:sldId id="315"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24" r:id="rId62"/>
    <p:sldId id="323" r:id="rId63"/>
    <p:sldId id="302" r:id="rId64"/>
    <p:sldId id="303" r:id="rId65"/>
    <p:sldId id="304" r:id="rId66"/>
    <p:sldId id="325" r:id="rId67"/>
    <p:sldId id="305" r:id="rId68"/>
    <p:sldId id="306" r:id="rId69"/>
    <p:sldId id="307" r:id="rId70"/>
    <p:sldId id="326" r:id="rId71"/>
    <p:sldId id="327" r:id="rId72"/>
    <p:sldId id="328" r:id="rId73"/>
    <p:sldId id="333" r:id="rId74"/>
    <p:sldId id="329" r:id="rId75"/>
    <p:sldId id="330" r:id="rId76"/>
    <p:sldId id="334" r:id="rId77"/>
    <p:sldId id="331" r:id="rId78"/>
    <p:sldId id="332" r:id="rId79"/>
    <p:sldId id="343" r:id="rId80"/>
    <p:sldId id="335" r:id="rId81"/>
    <p:sldId id="336" r:id="rId82"/>
    <p:sldId id="337" r:id="rId83"/>
    <p:sldId id="338" r:id="rId84"/>
    <p:sldId id="339" r:id="rId85"/>
    <p:sldId id="344" r:id="rId86"/>
    <p:sldId id="340" r:id="rId87"/>
    <p:sldId id="341" r:id="rId88"/>
    <p:sldId id="342"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0" d="100"/>
          <a:sy n="70" d="100"/>
        </p:scale>
        <p:origin x="654" y="120"/>
      </p:cViewPr>
      <p:guideLst/>
    </p:cSldViewPr>
  </p:slideViewPr>
  <p:notesTextViewPr>
    <p:cViewPr>
      <p:scale>
        <a:sx n="1" d="1"/>
        <a:sy n="1" d="1"/>
      </p:scale>
      <p:origin x="0" y="0"/>
    </p:cViewPr>
  </p:notesTextViewPr>
  <p:sorterViewPr>
    <p:cViewPr>
      <p:scale>
        <a:sx n="100" d="100"/>
        <a:sy n="100" d="100"/>
      </p:scale>
      <p:origin x="0" y="-15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9796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428091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968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495946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17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569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938663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6383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4281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56702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427178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62033-3B7D-422A-B9D5-8D850FA81EDB}"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7400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62033-3B7D-422A-B9D5-8D850FA81EDB}"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88082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62033-3B7D-422A-B9D5-8D850FA81EDB}"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6920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82735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97364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F62033-3B7D-422A-B9D5-8D850FA81EDB}" type="datetimeFigureOut">
              <a:rPr lang="en-IN" smtClean="0"/>
              <a:t>12-08-2023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2EBFC-9345-42C5-B5B0-40F6E36A90C7}" type="slidenum">
              <a:rPr lang="en-IN" smtClean="0"/>
              <a:t>‹#›</a:t>
            </a:fld>
            <a:endParaRPr lang="en-IN"/>
          </a:p>
        </p:txBody>
      </p:sp>
    </p:spTree>
    <p:extLst>
      <p:ext uri="{BB962C8B-B14F-4D97-AF65-F5344CB8AC3E}">
        <p14:creationId xmlns:p14="http://schemas.microsoft.com/office/powerpoint/2010/main" val="41349173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4AD2-78A7-769A-4A55-B513597DD161}"/>
              </a:ext>
            </a:extLst>
          </p:cNvPr>
          <p:cNvSpPr>
            <a:spLocks noGrp="1"/>
          </p:cNvSpPr>
          <p:nvPr>
            <p:ph type="ctrTitle"/>
          </p:nvPr>
        </p:nvSpPr>
        <p:spPr/>
        <p:txBody>
          <a:bodyPr/>
          <a:lstStyle/>
          <a:p>
            <a:r>
              <a:rPr lang="en-US" dirty="0"/>
              <a:t>Lead Scoring</a:t>
            </a:r>
            <a:endParaRPr lang="en-IN" dirty="0"/>
          </a:p>
        </p:txBody>
      </p:sp>
      <p:sp>
        <p:nvSpPr>
          <p:cNvPr id="3" name="Subtitle 2">
            <a:extLst>
              <a:ext uri="{FF2B5EF4-FFF2-40B4-BE49-F238E27FC236}">
                <a16:creationId xmlns:a16="http://schemas.microsoft.com/office/drawing/2014/main" id="{D20F3B50-27B9-0BC7-7F2C-BA1A263F6B20}"/>
              </a:ext>
            </a:extLst>
          </p:cNvPr>
          <p:cNvSpPr>
            <a:spLocks noGrp="1"/>
          </p:cNvSpPr>
          <p:nvPr>
            <p:ph type="subTitle" idx="1"/>
          </p:nvPr>
        </p:nvSpPr>
        <p:spPr/>
        <p:txBody>
          <a:bodyPr/>
          <a:lstStyle/>
          <a:p>
            <a:r>
              <a:rPr lang="en-US" dirty="0"/>
              <a:t>Educational Lead Conversion</a:t>
            </a:r>
            <a:endParaRPr lang="en-IN" dirty="0"/>
          </a:p>
        </p:txBody>
      </p:sp>
    </p:spTree>
    <p:extLst>
      <p:ext uri="{BB962C8B-B14F-4D97-AF65-F5344CB8AC3E}">
        <p14:creationId xmlns:p14="http://schemas.microsoft.com/office/powerpoint/2010/main" val="65826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06B-F24A-76A8-41A4-45C011D5F62E}"/>
              </a:ext>
            </a:extLst>
          </p:cNvPr>
          <p:cNvSpPr>
            <a:spLocks noGrp="1"/>
          </p:cNvSpPr>
          <p:nvPr>
            <p:ph type="title"/>
          </p:nvPr>
        </p:nvSpPr>
        <p:spPr/>
        <p:txBody>
          <a:bodyPr/>
          <a:lstStyle/>
          <a:p>
            <a:r>
              <a:rPr lang="en-US" b="1" dirty="0"/>
              <a:t>1) Dropping Columns – Null Values</a:t>
            </a:r>
            <a:endParaRPr lang="en-IN" b="1" dirty="0"/>
          </a:p>
        </p:txBody>
      </p:sp>
      <p:pic>
        <p:nvPicPr>
          <p:cNvPr id="5" name="Content Placeholder 4">
            <a:extLst>
              <a:ext uri="{FF2B5EF4-FFF2-40B4-BE49-F238E27FC236}">
                <a16:creationId xmlns:a16="http://schemas.microsoft.com/office/drawing/2014/main" id="{FCCB7616-545E-E128-5BB1-277FA5298BFC}"/>
              </a:ext>
            </a:extLst>
          </p:cNvPr>
          <p:cNvPicPr>
            <a:picLocks noGrp="1" noChangeAspect="1"/>
          </p:cNvPicPr>
          <p:nvPr>
            <p:ph idx="1"/>
          </p:nvPr>
        </p:nvPicPr>
        <p:blipFill>
          <a:blip r:embed="rId2"/>
          <a:stretch>
            <a:fillRect/>
          </a:stretch>
        </p:blipFill>
        <p:spPr>
          <a:xfrm>
            <a:off x="113944" y="1697682"/>
            <a:ext cx="5823061" cy="4113748"/>
          </a:xfrm>
        </p:spPr>
      </p:pic>
      <p:pic>
        <p:nvPicPr>
          <p:cNvPr id="7" name="Picture 6">
            <a:extLst>
              <a:ext uri="{FF2B5EF4-FFF2-40B4-BE49-F238E27FC236}">
                <a16:creationId xmlns:a16="http://schemas.microsoft.com/office/drawing/2014/main" id="{49BD5FB4-C431-48D0-95CF-93E82983F10C}"/>
              </a:ext>
            </a:extLst>
          </p:cNvPr>
          <p:cNvPicPr>
            <a:picLocks noChangeAspect="1"/>
          </p:cNvPicPr>
          <p:nvPr/>
        </p:nvPicPr>
        <p:blipFill>
          <a:blip r:embed="rId3"/>
          <a:stretch>
            <a:fillRect/>
          </a:stretch>
        </p:blipFill>
        <p:spPr>
          <a:xfrm>
            <a:off x="6093129" y="1697682"/>
            <a:ext cx="6098871" cy="4113748"/>
          </a:xfrm>
          <a:prstGeom prst="rect">
            <a:avLst/>
          </a:prstGeom>
        </p:spPr>
      </p:pic>
    </p:spTree>
    <p:extLst>
      <p:ext uri="{BB962C8B-B14F-4D97-AF65-F5344CB8AC3E}">
        <p14:creationId xmlns:p14="http://schemas.microsoft.com/office/powerpoint/2010/main" val="93876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D71F-1880-C46D-9BA8-222AA1580A3B}"/>
              </a:ext>
            </a:extLst>
          </p:cNvPr>
          <p:cNvSpPr>
            <a:spLocks noGrp="1"/>
          </p:cNvSpPr>
          <p:nvPr>
            <p:ph type="title"/>
          </p:nvPr>
        </p:nvSpPr>
        <p:spPr/>
        <p:txBody>
          <a:bodyPr/>
          <a:lstStyle/>
          <a:p>
            <a:r>
              <a:rPr lang="en-US" b="1" dirty="0"/>
              <a:t>1) Dropping Columns – Null Values</a:t>
            </a:r>
            <a:endParaRPr lang="en-IN" b="1" dirty="0"/>
          </a:p>
        </p:txBody>
      </p:sp>
      <p:sp>
        <p:nvSpPr>
          <p:cNvPr id="3" name="Content Placeholder 2">
            <a:extLst>
              <a:ext uri="{FF2B5EF4-FFF2-40B4-BE49-F238E27FC236}">
                <a16:creationId xmlns:a16="http://schemas.microsoft.com/office/drawing/2014/main" id="{B8532E9E-ADCE-191C-9F6A-8FA97EF13060}"/>
              </a:ext>
            </a:extLst>
          </p:cNvPr>
          <p:cNvSpPr>
            <a:spLocks noGrp="1"/>
          </p:cNvSpPr>
          <p:nvPr>
            <p:ph idx="1"/>
          </p:nvPr>
        </p:nvSpPr>
        <p:spPr/>
        <p:txBody>
          <a:bodyPr/>
          <a:lstStyle/>
          <a:p>
            <a:r>
              <a:rPr lang="en-US" dirty="0"/>
              <a:t>There are total 6 columns from total of 37 columns for which missing value percentage is more than 35%. All those columns are dropped.</a:t>
            </a:r>
          </a:p>
          <a:p>
            <a:endParaRPr lang="en-US" dirty="0"/>
          </a:p>
          <a:p>
            <a:r>
              <a:rPr lang="en-US" dirty="0"/>
              <a:t>Dropped 6 columns are:</a:t>
            </a:r>
          </a:p>
          <a:p>
            <a:pPr marL="914400" lvl="1" indent="-457200">
              <a:buAutoNum type="arabicParenR"/>
            </a:pPr>
            <a:r>
              <a:rPr lang="en-US" dirty="0" err="1"/>
              <a:t>Asymmetrique</a:t>
            </a:r>
            <a:r>
              <a:rPr lang="en-US" dirty="0"/>
              <a:t> Profile Score</a:t>
            </a:r>
            <a:endParaRPr lang="en-IN" dirty="0"/>
          </a:p>
          <a:p>
            <a:pPr marL="914400" lvl="1" indent="-457200">
              <a:buAutoNum type="arabicParenR"/>
            </a:pPr>
            <a:r>
              <a:rPr lang="en-US" dirty="0" err="1"/>
              <a:t>Asymmetrique</a:t>
            </a:r>
            <a:r>
              <a:rPr lang="en-US" dirty="0"/>
              <a:t> Activity Index</a:t>
            </a:r>
            <a:endParaRPr lang="en-IN" dirty="0"/>
          </a:p>
          <a:p>
            <a:pPr marL="914400" lvl="1" indent="-457200">
              <a:buAutoNum type="arabicParenR"/>
            </a:pPr>
            <a:r>
              <a:rPr lang="en-US" dirty="0" err="1"/>
              <a:t>Asymmetrique</a:t>
            </a:r>
            <a:r>
              <a:rPr lang="en-US" dirty="0"/>
              <a:t> Profile Index</a:t>
            </a:r>
            <a:endParaRPr lang="en-IN" dirty="0"/>
          </a:p>
          <a:p>
            <a:pPr marL="914400" lvl="1" indent="-457200">
              <a:buAutoNum type="arabicParenR"/>
            </a:pPr>
            <a:r>
              <a:rPr lang="en-US" dirty="0" err="1"/>
              <a:t>Asymmetrique</a:t>
            </a:r>
            <a:r>
              <a:rPr lang="en-US" dirty="0"/>
              <a:t> Activity Score</a:t>
            </a:r>
            <a:endParaRPr lang="en-IN" dirty="0"/>
          </a:p>
          <a:p>
            <a:pPr marL="914400" lvl="1" indent="-457200">
              <a:buAutoNum type="arabicParenR"/>
            </a:pPr>
            <a:r>
              <a:rPr lang="en-US" dirty="0"/>
              <a:t>Tags</a:t>
            </a:r>
            <a:endParaRPr lang="en-IN" dirty="0"/>
          </a:p>
          <a:p>
            <a:pPr marL="914400" lvl="1" indent="-457200">
              <a:buAutoNum type="arabicParenR"/>
            </a:pPr>
            <a:r>
              <a:rPr lang="en-US" dirty="0"/>
              <a:t>Lead Quality</a:t>
            </a:r>
          </a:p>
        </p:txBody>
      </p:sp>
    </p:spTree>
    <p:extLst>
      <p:ext uri="{BB962C8B-B14F-4D97-AF65-F5344CB8AC3E}">
        <p14:creationId xmlns:p14="http://schemas.microsoft.com/office/powerpoint/2010/main" val="343733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78EE-A91C-FD81-9BD2-1628DD293483}"/>
              </a:ext>
            </a:extLst>
          </p:cNvPr>
          <p:cNvSpPr>
            <a:spLocks noGrp="1"/>
          </p:cNvSpPr>
          <p:nvPr>
            <p:ph type="title"/>
          </p:nvPr>
        </p:nvSpPr>
        <p:spPr/>
        <p:txBody>
          <a:bodyPr/>
          <a:lstStyle/>
          <a:p>
            <a:r>
              <a:rPr lang="en-US" b="1" dirty="0"/>
              <a:t>Country Column - Dropped</a:t>
            </a:r>
            <a:endParaRPr lang="en-IN" b="1" dirty="0"/>
          </a:p>
        </p:txBody>
      </p:sp>
      <p:sp>
        <p:nvSpPr>
          <p:cNvPr id="3" name="Content Placeholder 2">
            <a:extLst>
              <a:ext uri="{FF2B5EF4-FFF2-40B4-BE49-F238E27FC236}">
                <a16:creationId xmlns:a16="http://schemas.microsoft.com/office/drawing/2014/main" id="{92401BD4-B82F-FF0F-04B2-4FE5A4C3E283}"/>
              </a:ext>
            </a:extLst>
          </p:cNvPr>
          <p:cNvSpPr>
            <a:spLocks noGrp="1"/>
          </p:cNvSpPr>
          <p:nvPr>
            <p:ph idx="1"/>
          </p:nvPr>
        </p:nvSpPr>
        <p:spPr/>
        <p:txBody>
          <a:bodyPr>
            <a:normAutofit/>
          </a:bodyPr>
          <a:lstStyle/>
          <a:p>
            <a:r>
              <a:rPr lang="en-US" dirty="0"/>
              <a:t>There are around 26% null values in this column and of the remaining 74% values, around 96% country value is India. So, there is high imbalance in the data.</a:t>
            </a:r>
          </a:p>
          <a:p>
            <a:r>
              <a:rPr lang="en-US" dirty="0"/>
              <a:t>And column named City is present in the data which gives idea about the geographical location. </a:t>
            </a:r>
          </a:p>
          <a:p>
            <a:r>
              <a:rPr lang="en-US" dirty="0"/>
              <a:t>So, the column country is removed from the data as it doesn’t provide any significant information.</a:t>
            </a:r>
          </a:p>
          <a:p>
            <a:endParaRPr lang="en-IN" dirty="0"/>
          </a:p>
        </p:txBody>
      </p:sp>
    </p:spTree>
    <p:extLst>
      <p:ext uri="{BB962C8B-B14F-4D97-AF65-F5344CB8AC3E}">
        <p14:creationId xmlns:p14="http://schemas.microsoft.com/office/powerpoint/2010/main" val="30841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D781-A175-B3D1-3333-27CF9552C4BA}"/>
              </a:ext>
            </a:extLst>
          </p:cNvPr>
          <p:cNvSpPr>
            <a:spLocks noGrp="1"/>
          </p:cNvSpPr>
          <p:nvPr>
            <p:ph type="title"/>
          </p:nvPr>
        </p:nvSpPr>
        <p:spPr/>
        <p:txBody>
          <a:bodyPr/>
          <a:lstStyle/>
          <a:p>
            <a:r>
              <a:rPr lang="en-US" b="1" dirty="0"/>
              <a:t>Prospect ID and Lead Number - Dropped</a:t>
            </a:r>
            <a:endParaRPr lang="en-IN" b="1" dirty="0"/>
          </a:p>
        </p:txBody>
      </p:sp>
      <p:sp>
        <p:nvSpPr>
          <p:cNvPr id="3" name="Content Placeholder 2">
            <a:extLst>
              <a:ext uri="{FF2B5EF4-FFF2-40B4-BE49-F238E27FC236}">
                <a16:creationId xmlns:a16="http://schemas.microsoft.com/office/drawing/2014/main" id="{7CF7EE7B-63F3-4338-B60E-27A591EEAE2B}"/>
              </a:ext>
            </a:extLst>
          </p:cNvPr>
          <p:cNvSpPr>
            <a:spLocks noGrp="1"/>
          </p:cNvSpPr>
          <p:nvPr>
            <p:ph idx="1"/>
          </p:nvPr>
        </p:nvSpPr>
        <p:spPr/>
        <p:txBody>
          <a:bodyPr/>
          <a:lstStyle/>
          <a:p>
            <a:r>
              <a:rPr lang="en-US" dirty="0"/>
              <a:t>Both columns Prospect ID and Lead number are like unique Identifier for each row. Thus, it has different value for every record in the data.</a:t>
            </a:r>
          </a:p>
          <a:p>
            <a:r>
              <a:rPr lang="en-US" dirty="0"/>
              <a:t>There are not any feature which can change the value of target variable. So, both columns are dropped from the analysis.</a:t>
            </a:r>
            <a:endParaRPr lang="en-IN" dirty="0"/>
          </a:p>
        </p:txBody>
      </p:sp>
    </p:spTree>
    <p:extLst>
      <p:ext uri="{BB962C8B-B14F-4D97-AF65-F5344CB8AC3E}">
        <p14:creationId xmlns:p14="http://schemas.microsoft.com/office/powerpoint/2010/main" val="6406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BD17-FE08-483C-44B7-D56FCD03DD8E}"/>
              </a:ext>
            </a:extLst>
          </p:cNvPr>
          <p:cNvSpPr>
            <a:spLocks noGrp="1"/>
          </p:cNvSpPr>
          <p:nvPr>
            <p:ph type="title"/>
          </p:nvPr>
        </p:nvSpPr>
        <p:spPr/>
        <p:txBody>
          <a:bodyPr/>
          <a:lstStyle/>
          <a:p>
            <a:r>
              <a:rPr lang="en-US" dirty="0"/>
              <a:t>Do Not Call Column - Dropped</a:t>
            </a:r>
            <a:endParaRPr lang="en-IN" dirty="0"/>
          </a:p>
        </p:txBody>
      </p:sp>
      <p:sp>
        <p:nvSpPr>
          <p:cNvPr id="3" name="Content Placeholder 2">
            <a:extLst>
              <a:ext uri="{FF2B5EF4-FFF2-40B4-BE49-F238E27FC236}">
                <a16:creationId xmlns:a16="http://schemas.microsoft.com/office/drawing/2014/main" id="{27383ADD-34B1-BB58-FA8D-B934D2EDCBE8}"/>
              </a:ext>
            </a:extLst>
          </p:cNvPr>
          <p:cNvSpPr>
            <a:spLocks noGrp="1"/>
          </p:cNvSpPr>
          <p:nvPr>
            <p:ph idx="1"/>
          </p:nvPr>
        </p:nvSpPr>
        <p:spPr/>
        <p:txBody>
          <a:bodyPr/>
          <a:lstStyle/>
          <a:p>
            <a:r>
              <a:rPr lang="en-US" dirty="0"/>
              <a:t>There are only 2 values for which value of “Do Not Call” is Yes and all the other values are No. </a:t>
            </a:r>
          </a:p>
          <a:p>
            <a:r>
              <a:rPr lang="en-US" dirty="0"/>
              <a:t>So, this column has very high imbalance and as there are only 2 Yes values compared to huge number of records. It doesn’t provide any significant insights for the analysis.</a:t>
            </a:r>
          </a:p>
          <a:p>
            <a:r>
              <a:rPr lang="en-US" dirty="0"/>
              <a:t>So, the column “Do Not Call” is dropped from the analysis. </a:t>
            </a:r>
            <a:endParaRPr lang="en-IN" dirty="0"/>
          </a:p>
        </p:txBody>
      </p:sp>
    </p:spTree>
    <p:extLst>
      <p:ext uri="{BB962C8B-B14F-4D97-AF65-F5344CB8AC3E}">
        <p14:creationId xmlns:p14="http://schemas.microsoft.com/office/powerpoint/2010/main" val="190801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FB7B-B8E4-7778-1D4E-BE27D4D4A348}"/>
              </a:ext>
            </a:extLst>
          </p:cNvPr>
          <p:cNvSpPr>
            <a:spLocks noGrp="1"/>
          </p:cNvSpPr>
          <p:nvPr>
            <p:ph type="title"/>
          </p:nvPr>
        </p:nvSpPr>
        <p:spPr/>
        <p:txBody>
          <a:bodyPr/>
          <a:lstStyle/>
          <a:p>
            <a:r>
              <a:rPr lang="en-US" dirty="0"/>
              <a:t>How did you head about X Education - Dropped</a:t>
            </a:r>
            <a:endParaRPr lang="en-IN" dirty="0"/>
          </a:p>
        </p:txBody>
      </p:sp>
      <p:sp>
        <p:nvSpPr>
          <p:cNvPr id="3" name="Content Placeholder 2">
            <a:extLst>
              <a:ext uri="{FF2B5EF4-FFF2-40B4-BE49-F238E27FC236}">
                <a16:creationId xmlns:a16="http://schemas.microsoft.com/office/drawing/2014/main" id="{74CE676F-FB0C-74E4-559D-A1264BBB7CAB}"/>
              </a:ext>
            </a:extLst>
          </p:cNvPr>
          <p:cNvSpPr>
            <a:spLocks noGrp="1"/>
          </p:cNvSpPr>
          <p:nvPr>
            <p:ph idx="1"/>
          </p:nvPr>
        </p:nvSpPr>
        <p:spPr/>
        <p:txBody>
          <a:bodyPr>
            <a:normAutofit/>
          </a:bodyPr>
          <a:lstStyle/>
          <a:p>
            <a:r>
              <a:rPr lang="en-US" dirty="0"/>
              <a:t>There are around 4800+ values as “Select” for this column, which means user hasn’t provide any information for this.</a:t>
            </a:r>
          </a:p>
          <a:p>
            <a:r>
              <a:rPr lang="en-US" dirty="0"/>
              <a:t>When all the null values are replaced with “Select” for this column and then total number of “Select” value is counted, it is turned out that there are around 78% Select values in the column.</a:t>
            </a:r>
          </a:p>
          <a:p>
            <a:r>
              <a:rPr lang="en-IN" dirty="0"/>
              <a:t>78% null value in this column is very high percentage. So, this column is dropped from analysis. </a:t>
            </a:r>
          </a:p>
        </p:txBody>
      </p:sp>
    </p:spTree>
    <p:extLst>
      <p:ext uri="{BB962C8B-B14F-4D97-AF65-F5344CB8AC3E}">
        <p14:creationId xmlns:p14="http://schemas.microsoft.com/office/powerpoint/2010/main" val="352615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F19B-47E4-1203-5E17-77BCD442C653}"/>
              </a:ext>
            </a:extLst>
          </p:cNvPr>
          <p:cNvSpPr>
            <a:spLocks noGrp="1"/>
          </p:cNvSpPr>
          <p:nvPr>
            <p:ph type="title"/>
          </p:nvPr>
        </p:nvSpPr>
        <p:spPr/>
        <p:txBody>
          <a:bodyPr/>
          <a:lstStyle/>
          <a:p>
            <a:r>
              <a:rPr lang="en-US" dirty="0"/>
              <a:t>What matters most to you in choosing a course - Dropped</a:t>
            </a:r>
            <a:endParaRPr lang="en-IN" dirty="0"/>
          </a:p>
        </p:txBody>
      </p:sp>
      <p:sp>
        <p:nvSpPr>
          <p:cNvPr id="3" name="Content Placeholder 2">
            <a:extLst>
              <a:ext uri="{FF2B5EF4-FFF2-40B4-BE49-F238E27FC236}">
                <a16:creationId xmlns:a16="http://schemas.microsoft.com/office/drawing/2014/main" id="{51A05C28-371B-AE08-1D64-4D13004CE2D1}"/>
              </a:ext>
            </a:extLst>
          </p:cNvPr>
          <p:cNvSpPr>
            <a:spLocks noGrp="1"/>
          </p:cNvSpPr>
          <p:nvPr>
            <p:ph idx="1"/>
          </p:nvPr>
        </p:nvSpPr>
        <p:spPr/>
        <p:txBody>
          <a:bodyPr/>
          <a:lstStyle/>
          <a:p>
            <a:r>
              <a:rPr lang="en-US" dirty="0"/>
              <a:t>There are around 6300+ points for which value is “Better Career Prospects” and there are only 3 types of values. Other value like ‘Flexibility &amp; Convenience’ and ‘Other’ have occurred only 1 times each. And other records has null values.</a:t>
            </a:r>
          </a:p>
          <a:p>
            <a:r>
              <a:rPr lang="en-US" dirty="0"/>
              <a:t>So, there is high imbalance in this column and it doesn’t hold much importance for the analysis.</a:t>
            </a:r>
          </a:p>
          <a:p>
            <a:r>
              <a:rPr lang="en-US" dirty="0"/>
              <a:t>So, this column is dropped.</a:t>
            </a:r>
            <a:endParaRPr lang="en-IN" dirty="0"/>
          </a:p>
        </p:txBody>
      </p:sp>
    </p:spTree>
    <p:extLst>
      <p:ext uri="{BB962C8B-B14F-4D97-AF65-F5344CB8AC3E}">
        <p14:creationId xmlns:p14="http://schemas.microsoft.com/office/powerpoint/2010/main" val="158747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D0F1-53CD-B534-4B23-0F824BA287B2}"/>
              </a:ext>
            </a:extLst>
          </p:cNvPr>
          <p:cNvSpPr>
            <a:spLocks noGrp="1"/>
          </p:cNvSpPr>
          <p:nvPr>
            <p:ph type="title"/>
          </p:nvPr>
        </p:nvSpPr>
        <p:spPr/>
        <p:txBody>
          <a:bodyPr>
            <a:normAutofit fontScale="90000"/>
          </a:bodyPr>
          <a:lstStyle/>
          <a:p>
            <a:r>
              <a:rPr lang="en-US" dirty="0"/>
              <a:t>Search, Magazine, Newspaper Article, X Education Forums, Newspaper, Digital Advertisement - Dropped</a:t>
            </a:r>
            <a:endParaRPr lang="en-IN" dirty="0"/>
          </a:p>
        </p:txBody>
      </p:sp>
      <p:sp>
        <p:nvSpPr>
          <p:cNvPr id="3" name="Content Placeholder 2">
            <a:extLst>
              <a:ext uri="{FF2B5EF4-FFF2-40B4-BE49-F238E27FC236}">
                <a16:creationId xmlns:a16="http://schemas.microsoft.com/office/drawing/2014/main" id="{844852E0-462B-55DF-3AF3-89F950AB68E1}"/>
              </a:ext>
            </a:extLst>
          </p:cNvPr>
          <p:cNvSpPr>
            <a:spLocks noGrp="1"/>
          </p:cNvSpPr>
          <p:nvPr>
            <p:ph idx="1"/>
          </p:nvPr>
        </p:nvSpPr>
        <p:spPr>
          <a:xfrm>
            <a:off x="677334" y="2610965"/>
            <a:ext cx="8596668" cy="3880773"/>
          </a:xfrm>
        </p:spPr>
        <p:txBody>
          <a:bodyPr/>
          <a:lstStyle/>
          <a:p>
            <a:r>
              <a:rPr lang="en-US" dirty="0"/>
              <a:t>There are mostly ‘No’ values in all these sources and very few Yes values with maximum as 14 for Search column, which is very low compared to the original size of the dataset. </a:t>
            </a:r>
          </a:p>
          <a:p>
            <a:r>
              <a:rPr lang="en-US" dirty="0"/>
              <a:t>So, all these columns can be dropped as combined Yes from all these columns is very less compared to size of the data.</a:t>
            </a:r>
            <a:endParaRPr lang="en-IN" dirty="0"/>
          </a:p>
        </p:txBody>
      </p:sp>
    </p:spTree>
    <p:extLst>
      <p:ext uri="{BB962C8B-B14F-4D97-AF65-F5344CB8AC3E}">
        <p14:creationId xmlns:p14="http://schemas.microsoft.com/office/powerpoint/2010/main" val="140003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B47B-62EF-BC4A-C5F3-1B80489B35BE}"/>
              </a:ext>
            </a:extLst>
          </p:cNvPr>
          <p:cNvSpPr>
            <a:spLocks noGrp="1"/>
          </p:cNvSpPr>
          <p:nvPr>
            <p:ph type="title"/>
          </p:nvPr>
        </p:nvSpPr>
        <p:spPr/>
        <p:txBody>
          <a:bodyPr/>
          <a:lstStyle/>
          <a:p>
            <a:r>
              <a:rPr lang="en-US" dirty="0"/>
              <a:t>Through Recommendations - Dropped</a:t>
            </a:r>
            <a:endParaRPr lang="en-IN" dirty="0"/>
          </a:p>
        </p:txBody>
      </p:sp>
      <p:sp>
        <p:nvSpPr>
          <p:cNvPr id="3" name="Content Placeholder 2">
            <a:extLst>
              <a:ext uri="{FF2B5EF4-FFF2-40B4-BE49-F238E27FC236}">
                <a16:creationId xmlns:a16="http://schemas.microsoft.com/office/drawing/2014/main" id="{A56B62D3-04B7-8CD3-C1E9-F60C7F6308A0}"/>
              </a:ext>
            </a:extLst>
          </p:cNvPr>
          <p:cNvSpPr>
            <a:spLocks noGrp="1"/>
          </p:cNvSpPr>
          <p:nvPr>
            <p:ph idx="1"/>
          </p:nvPr>
        </p:nvSpPr>
        <p:spPr/>
        <p:txBody>
          <a:bodyPr/>
          <a:lstStyle/>
          <a:p>
            <a:r>
              <a:rPr lang="en-US" dirty="0"/>
              <a:t>There are only 7 ‘Yes’ values compared to more than 9000+ ‘No’ values for this column. </a:t>
            </a:r>
          </a:p>
          <a:p>
            <a:r>
              <a:rPr lang="en-US" dirty="0"/>
              <a:t>As there is high imbalance in this column and it doesn’t provide much important information, it is dropped from the analysis.</a:t>
            </a:r>
            <a:endParaRPr lang="en-IN" dirty="0"/>
          </a:p>
        </p:txBody>
      </p:sp>
    </p:spTree>
    <p:extLst>
      <p:ext uri="{BB962C8B-B14F-4D97-AF65-F5344CB8AC3E}">
        <p14:creationId xmlns:p14="http://schemas.microsoft.com/office/powerpoint/2010/main" val="285295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AF6F-71BF-1E2C-0087-629208DA045E}"/>
              </a:ext>
            </a:extLst>
          </p:cNvPr>
          <p:cNvSpPr>
            <a:spLocks noGrp="1"/>
          </p:cNvSpPr>
          <p:nvPr>
            <p:ph type="title"/>
          </p:nvPr>
        </p:nvSpPr>
        <p:spPr/>
        <p:txBody>
          <a:bodyPr/>
          <a:lstStyle/>
          <a:p>
            <a:r>
              <a:rPr lang="en-US" dirty="0"/>
              <a:t>Receive More Updates About Out Courses - Dropped</a:t>
            </a:r>
            <a:endParaRPr lang="en-IN" dirty="0"/>
          </a:p>
        </p:txBody>
      </p:sp>
      <p:sp>
        <p:nvSpPr>
          <p:cNvPr id="3" name="Content Placeholder 2">
            <a:extLst>
              <a:ext uri="{FF2B5EF4-FFF2-40B4-BE49-F238E27FC236}">
                <a16:creationId xmlns:a16="http://schemas.microsoft.com/office/drawing/2014/main" id="{4866B55C-A593-E081-D97D-B43E1F3ED416}"/>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p:txBody>
      </p:sp>
    </p:spTree>
    <p:extLst>
      <p:ext uri="{BB962C8B-B14F-4D97-AF65-F5344CB8AC3E}">
        <p14:creationId xmlns:p14="http://schemas.microsoft.com/office/powerpoint/2010/main" val="40398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F00-1FC9-DBB2-CA9D-8116AECD6182}"/>
              </a:ext>
            </a:extLst>
          </p:cNvPr>
          <p:cNvSpPr>
            <a:spLocks noGrp="1"/>
          </p:cNvSpPr>
          <p:nvPr>
            <p:ph type="title"/>
          </p:nvPr>
        </p:nvSpPr>
        <p:spPr/>
        <p:txBody>
          <a:bodyPr/>
          <a:lstStyle/>
          <a:p>
            <a:r>
              <a:rPr lang="en-US" b="1" dirty="0"/>
              <a:t>Problem Statement</a:t>
            </a:r>
            <a:endParaRPr lang="en-IN" b="1" dirty="0"/>
          </a:p>
        </p:txBody>
      </p:sp>
      <p:pic>
        <p:nvPicPr>
          <p:cNvPr id="5" name="Content Placeholder 4">
            <a:extLst>
              <a:ext uri="{FF2B5EF4-FFF2-40B4-BE49-F238E27FC236}">
                <a16:creationId xmlns:a16="http://schemas.microsoft.com/office/drawing/2014/main" id="{17E915F0-C3FD-3A77-904B-E82EF0E3D32F}"/>
              </a:ext>
            </a:extLst>
          </p:cNvPr>
          <p:cNvPicPr>
            <a:picLocks noGrp="1" noChangeAspect="1"/>
          </p:cNvPicPr>
          <p:nvPr>
            <p:ph idx="1"/>
          </p:nvPr>
        </p:nvPicPr>
        <p:blipFill>
          <a:blip r:embed="rId2"/>
          <a:stretch>
            <a:fillRect/>
          </a:stretch>
        </p:blipFill>
        <p:spPr>
          <a:xfrm>
            <a:off x="1" y="1972966"/>
            <a:ext cx="12192000" cy="2148460"/>
          </a:xfrm>
        </p:spPr>
      </p:pic>
    </p:spTree>
    <p:extLst>
      <p:ext uri="{BB962C8B-B14F-4D97-AF65-F5344CB8AC3E}">
        <p14:creationId xmlns:p14="http://schemas.microsoft.com/office/powerpoint/2010/main" val="288856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C73-AC57-9352-7D3F-FA4D44A2BC1B}"/>
              </a:ext>
            </a:extLst>
          </p:cNvPr>
          <p:cNvSpPr>
            <a:spLocks noGrp="1"/>
          </p:cNvSpPr>
          <p:nvPr>
            <p:ph type="title"/>
          </p:nvPr>
        </p:nvSpPr>
        <p:spPr/>
        <p:txBody>
          <a:bodyPr/>
          <a:lstStyle/>
          <a:p>
            <a:r>
              <a:rPr lang="en-US" dirty="0"/>
              <a:t>Update me on Supply Chain Content and Get updated on DM Content - Dropped</a:t>
            </a:r>
            <a:endParaRPr lang="en-IN" dirty="0"/>
          </a:p>
        </p:txBody>
      </p:sp>
      <p:sp>
        <p:nvSpPr>
          <p:cNvPr id="3" name="Content Placeholder 2">
            <a:extLst>
              <a:ext uri="{FF2B5EF4-FFF2-40B4-BE49-F238E27FC236}">
                <a16:creationId xmlns:a16="http://schemas.microsoft.com/office/drawing/2014/main" id="{C13FA6A2-30DC-C868-6FA8-909262F27EAB}"/>
              </a:ext>
            </a:extLst>
          </p:cNvPr>
          <p:cNvSpPr>
            <a:spLocks noGrp="1"/>
          </p:cNvSpPr>
          <p:nvPr>
            <p:ph idx="1"/>
          </p:nvPr>
        </p:nvSpPr>
        <p:spPr/>
        <p:txBody>
          <a:bodyPr/>
          <a:lstStyle/>
          <a:p>
            <a:r>
              <a:rPr lang="en-US" dirty="0"/>
              <a:t>There are all ‘No’ values in both these columns and there is 0 ‘Yes’ value in both these columns.</a:t>
            </a:r>
          </a:p>
          <a:p>
            <a:r>
              <a:rPr lang="en-US" dirty="0"/>
              <a:t>These columns don’t provide any useful information for the analysis and hence they are dropped from the analysis.</a:t>
            </a:r>
            <a:endParaRPr lang="en-IN" dirty="0"/>
          </a:p>
        </p:txBody>
      </p:sp>
    </p:spTree>
    <p:extLst>
      <p:ext uri="{BB962C8B-B14F-4D97-AF65-F5344CB8AC3E}">
        <p14:creationId xmlns:p14="http://schemas.microsoft.com/office/powerpoint/2010/main" val="199746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768-3ECD-A762-9E37-67E42BF388D1}"/>
              </a:ext>
            </a:extLst>
          </p:cNvPr>
          <p:cNvSpPr>
            <a:spLocks noGrp="1"/>
          </p:cNvSpPr>
          <p:nvPr>
            <p:ph type="title"/>
          </p:nvPr>
        </p:nvSpPr>
        <p:spPr/>
        <p:txBody>
          <a:bodyPr/>
          <a:lstStyle/>
          <a:p>
            <a:r>
              <a:rPr lang="en-US" dirty="0"/>
              <a:t>I agree to pay through the amount through cheque - Dropped</a:t>
            </a:r>
            <a:endParaRPr lang="en-IN" dirty="0"/>
          </a:p>
        </p:txBody>
      </p:sp>
      <p:sp>
        <p:nvSpPr>
          <p:cNvPr id="3" name="Content Placeholder 2">
            <a:extLst>
              <a:ext uri="{FF2B5EF4-FFF2-40B4-BE49-F238E27FC236}">
                <a16:creationId xmlns:a16="http://schemas.microsoft.com/office/drawing/2014/main" id="{85656947-A245-2148-15DE-8BBA389070BF}"/>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a:p>
            <a:endParaRPr lang="en-IN" dirty="0"/>
          </a:p>
        </p:txBody>
      </p:sp>
    </p:spTree>
    <p:extLst>
      <p:ext uri="{BB962C8B-B14F-4D97-AF65-F5344CB8AC3E}">
        <p14:creationId xmlns:p14="http://schemas.microsoft.com/office/powerpoint/2010/main" val="343428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143E-4AE8-AEBD-6F5E-5D1C0CDA830B}"/>
              </a:ext>
            </a:extLst>
          </p:cNvPr>
          <p:cNvSpPr>
            <a:spLocks noGrp="1"/>
          </p:cNvSpPr>
          <p:nvPr>
            <p:ph type="title"/>
          </p:nvPr>
        </p:nvSpPr>
        <p:spPr/>
        <p:txBody>
          <a:bodyPr/>
          <a:lstStyle/>
          <a:p>
            <a:r>
              <a:rPr lang="en-US" dirty="0"/>
              <a:t>Handling Outliers for Categorical Columns </a:t>
            </a:r>
            <a:endParaRPr lang="en-IN" dirty="0"/>
          </a:p>
        </p:txBody>
      </p:sp>
      <p:sp>
        <p:nvSpPr>
          <p:cNvPr id="3" name="Content Placeholder 2">
            <a:extLst>
              <a:ext uri="{FF2B5EF4-FFF2-40B4-BE49-F238E27FC236}">
                <a16:creationId xmlns:a16="http://schemas.microsoft.com/office/drawing/2014/main" id="{9DC9C140-8A7F-8296-77CD-C007386F6894}"/>
              </a:ext>
            </a:extLst>
          </p:cNvPr>
          <p:cNvSpPr>
            <a:spLocks noGrp="1"/>
          </p:cNvSpPr>
          <p:nvPr>
            <p:ph idx="1"/>
          </p:nvPr>
        </p:nvSpPr>
        <p:spPr/>
        <p:txBody>
          <a:bodyPr/>
          <a:lstStyle/>
          <a:p>
            <a:r>
              <a:rPr lang="en-US" dirty="0"/>
              <a:t>Do Not Email column</a:t>
            </a:r>
          </a:p>
          <a:p>
            <a:pPr lvl="1"/>
            <a:r>
              <a:rPr lang="en-US" dirty="0"/>
              <a:t>For this column, there are 8400+ ‘No’ values and around 700+ ‘Yes’ values. </a:t>
            </a:r>
          </a:p>
          <a:p>
            <a:pPr lvl="1"/>
            <a:r>
              <a:rPr lang="en-US" dirty="0"/>
              <a:t>There is imbalance in Yes and No values but more than 700+ Yes values may provide significant information for analysis of the data.</a:t>
            </a:r>
          </a:p>
          <a:p>
            <a:pPr lvl="1"/>
            <a:r>
              <a:rPr lang="en-US" dirty="0">
                <a:solidFill>
                  <a:srgbClr val="FF0000"/>
                </a:solidFill>
              </a:rPr>
              <a:t>So, there are no outliers in this column</a:t>
            </a:r>
          </a:p>
        </p:txBody>
      </p:sp>
    </p:spTree>
    <p:extLst>
      <p:ext uri="{BB962C8B-B14F-4D97-AF65-F5344CB8AC3E}">
        <p14:creationId xmlns:p14="http://schemas.microsoft.com/office/powerpoint/2010/main" val="322371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17DC-CCA7-BBA8-7FAA-826A6859A69E}"/>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22A6E52B-B11B-8954-9ABC-4480D0A29D6D}"/>
              </a:ext>
            </a:extLst>
          </p:cNvPr>
          <p:cNvSpPr>
            <a:spLocks noGrp="1"/>
          </p:cNvSpPr>
          <p:nvPr>
            <p:ph idx="1"/>
          </p:nvPr>
        </p:nvSpPr>
        <p:spPr>
          <a:xfrm>
            <a:off x="554504" y="1397173"/>
            <a:ext cx="8596668" cy="3880773"/>
          </a:xfrm>
        </p:spPr>
        <p:txBody>
          <a:bodyPr/>
          <a:lstStyle/>
          <a:p>
            <a:r>
              <a:rPr lang="en-US" dirty="0"/>
              <a:t>There are very few number of observations (1 or 2) compared to original </a:t>
            </a:r>
            <a:r>
              <a:rPr lang="en-US" dirty="0" err="1"/>
              <a:t>datasize</a:t>
            </a:r>
            <a:r>
              <a:rPr lang="en-US" dirty="0"/>
              <a:t> for many categories in Lead Source which will lead to more number of variables for analysis, when dummy variables will be created from it. So, records with those categories are dropped whose count is less than 10.</a:t>
            </a:r>
          </a:p>
        </p:txBody>
      </p:sp>
      <p:graphicFrame>
        <p:nvGraphicFramePr>
          <p:cNvPr id="4" name="Table 4">
            <a:extLst>
              <a:ext uri="{FF2B5EF4-FFF2-40B4-BE49-F238E27FC236}">
                <a16:creationId xmlns:a16="http://schemas.microsoft.com/office/drawing/2014/main" id="{1E01316E-6C64-D9F6-5B82-CDAC14A3A810}"/>
              </a:ext>
            </a:extLst>
          </p:cNvPr>
          <p:cNvGraphicFramePr>
            <a:graphicFrameLocks noGrp="1"/>
          </p:cNvGraphicFramePr>
          <p:nvPr>
            <p:extLst>
              <p:ext uri="{D42A27DB-BD31-4B8C-83A1-F6EECF244321}">
                <p14:modId xmlns:p14="http://schemas.microsoft.com/office/powerpoint/2010/main" val="288640420"/>
              </p:ext>
            </p:extLst>
          </p:nvPr>
        </p:nvGraphicFramePr>
        <p:xfrm>
          <a:off x="2312158" y="2910840"/>
          <a:ext cx="4184177" cy="3337560"/>
        </p:xfrm>
        <a:graphic>
          <a:graphicData uri="http://schemas.openxmlformats.org/drawingml/2006/table">
            <a:tbl>
              <a:tblPr firstRow="1" bandRow="1">
                <a:tableStyleId>{5C22544A-7EE6-4342-B048-85BDC9FD1C3A}</a:tableStyleId>
              </a:tblPr>
              <a:tblGrid>
                <a:gridCol w="2409968">
                  <a:extLst>
                    <a:ext uri="{9D8B030D-6E8A-4147-A177-3AD203B41FA5}">
                      <a16:colId xmlns:a16="http://schemas.microsoft.com/office/drawing/2014/main" val="1030277452"/>
                    </a:ext>
                  </a:extLst>
                </a:gridCol>
                <a:gridCol w="1774209">
                  <a:extLst>
                    <a:ext uri="{9D8B030D-6E8A-4147-A177-3AD203B41FA5}">
                      <a16:colId xmlns:a16="http://schemas.microsoft.com/office/drawing/2014/main" val="1219986507"/>
                    </a:ext>
                  </a:extLst>
                </a:gridCol>
              </a:tblGrid>
              <a:tr h="370840">
                <a:tc>
                  <a:txBody>
                    <a:bodyPr/>
                    <a:lstStyle/>
                    <a:p>
                      <a:r>
                        <a:rPr lang="en-US" dirty="0"/>
                        <a:t>Value</a:t>
                      </a:r>
                      <a:endParaRPr lang="en-IN" dirty="0"/>
                    </a:p>
                  </a:txBody>
                  <a:tcPr/>
                </a:tc>
                <a:tc>
                  <a:txBody>
                    <a:bodyPr/>
                    <a:lstStyle/>
                    <a:p>
                      <a:r>
                        <a:rPr lang="en-US" dirty="0"/>
                        <a:t>Counts</a:t>
                      </a:r>
                      <a:endParaRPr lang="en-IN" dirty="0"/>
                    </a:p>
                  </a:txBody>
                  <a:tcPr/>
                </a:tc>
                <a:extLst>
                  <a:ext uri="{0D108BD9-81ED-4DB2-BD59-A6C34878D82A}">
                    <a16:rowId xmlns:a16="http://schemas.microsoft.com/office/drawing/2014/main" val="1078307090"/>
                  </a:ext>
                </a:extLst>
              </a:tr>
              <a:tr h="370840">
                <a:tc>
                  <a:txBody>
                    <a:bodyPr/>
                    <a:lstStyle/>
                    <a:p>
                      <a:r>
                        <a:rPr lang="en-US" dirty="0"/>
                        <a:t>Google</a:t>
                      </a:r>
                      <a:endParaRPr lang="en-IN" dirty="0"/>
                    </a:p>
                  </a:txBody>
                  <a:tcPr/>
                </a:tc>
                <a:tc>
                  <a:txBody>
                    <a:bodyPr/>
                    <a:lstStyle/>
                    <a:p>
                      <a:r>
                        <a:rPr lang="en-US" dirty="0"/>
                        <a:t>2873</a:t>
                      </a:r>
                      <a:endParaRPr lang="en-IN" dirty="0"/>
                    </a:p>
                  </a:txBody>
                  <a:tcPr/>
                </a:tc>
                <a:extLst>
                  <a:ext uri="{0D108BD9-81ED-4DB2-BD59-A6C34878D82A}">
                    <a16:rowId xmlns:a16="http://schemas.microsoft.com/office/drawing/2014/main" val="3341196541"/>
                  </a:ext>
                </a:extLst>
              </a:tr>
              <a:tr h="370840">
                <a:tc>
                  <a:txBody>
                    <a:bodyPr/>
                    <a:lstStyle/>
                    <a:p>
                      <a:r>
                        <a:rPr lang="en-US" dirty="0"/>
                        <a:t>Direct Traffic</a:t>
                      </a:r>
                      <a:endParaRPr lang="en-IN" dirty="0"/>
                    </a:p>
                  </a:txBody>
                  <a:tcPr/>
                </a:tc>
                <a:tc>
                  <a:txBody>
                    <a:bodyPr/>
                    <a:lstStyle/>
                    <a:p>
                      <a:r>
                        <a:rPr lang="en-US" dirty="0"/>
                        <a:t>2543</a:t>
                      </a:r>
                      <a:endParaRPr lang="en-IN" dirty="0"/>
                    </a:p>
                  </a:txBody>
                  <a:tcPr/>
                </a:tc>
                <a:extLst>
                  <a:ext uri="{0D108BD9-81ED-4DB2-BD59-A6C34878D82A}">
                    <a16:rowId xmlns:a16="http://schemas.microsoft.com/office/drawing/2014/main" val="1880115757"/>
                  </a:ext>
                </a:extLst>
              </a:tr>
              <a:tr h="370840">
                <a:tc>
                  <a:txBody>
                    <a:bodyPr/>
                    <a:lstStyle/>
                    <a:p>
                      <a:r>
                        <a:rPr lang="en-IN" sz="1800" b="0" i="0" kern="1200" dirty="0">
                          <a:solidFill>
                            <a:schemeClr val="dk1"/>
                          </a:solidFill>
                          <a:effectLst/>
                          <a:latin typeface="+mn-lt"/>
                          <a:ea typeface="+mn-ea"/>
                          <a:cs typeface="+mn-cs"/>
                        </a:rPr>
                        <a:t>Olark Chat </a:t>
                      </a:r>
                      <a:endParaRPr lang="en-IN" dirty="0"/>
                    </a:p>
                  </a:txBody>
                  <a:tcPr/>
                </a:tc>
                <a:tc>
                  <a:txBody>
                    <a:bodyPr/>
                    <a:lstStyle/>
                    <a:p>
                      <a:r>
                        <a:rPr lang="en-US" dirty="0"/>
                        <a:t>1755</a:t>
                      </a:r>
                      <a:endParaRPr lang="en-IN" dirty="0"/>
                    </a:p>
                  </a:txBody>
                  <a:tcPr/>
                </a:tc>
                <a:extLst>
                  <a:ext uri="{0D108BD9-81ED-4DB2-BD59-A6C34878D82A}">
                    <a16:rowId xmlns:a16="http://schemas.microsoft.com/office/drawing/2014/main" val="3051620341"/>
                  </a:ext>
                </a:extLst>
              </a:tr>
              <a:tr h="370840">
                <a:tc>
                  <a:txBody>
                    <a:bodyPr/>
                    <a:lstStyle/>
                    <a:p>
                      <a:r>
                        <a:rPr lang="en-IN" sz="1800" b="0" i="0" kern="1200" dirty="0">
                          <a:solidFill>
                            <a:schemeClr val="dk1"/>
                          </a:solidFill>
                          <a:effectLst/>
                          <a:latin typeface="+mn-lt"/>
                          <a:ea typeface="+mn-ea"/>
                          <a:cs typeface="+mn-cs"/>
                        </a:rPr>
                        <a:t>Organic Search</a:t>
                      </a:r>
                      <a:endParaRPr lang="en-IN" dirty="0"/>
                    </a:p>
                  </a:txBody>
                  <a:tcPr/>
                </a:tc>
                <a:tc>
                  <a:txBody>
                    <a:bodyPr/>
                    <a:lstStyle/>
                    <a:p>
                      <a:r>
                        <a:rPr lang="en-US" dirty="0"/>
                        <a:t>1154</a:t>
                      </a:r>
                      <a:endParaRPr lang="en-IN" dirty="0"/>
                    </a:p>
                  </a:txBody>
                  <a:tcPr/>
                </a:tc>
                <a:extLst>
                  <a:ext uri="{0D108BD9-81ED-4DB2-BD59-A6C34878D82A}">
                    <a16:rowId xmlns:a16="http://schemas.microsoft.com/office/drawing/2014/main" val="1001272983"/>
                  </a:ext>
                </a:extLst>
              </a:tr>
              <a:tr h="370840">
                <a:tc>
                  <a:txBody>
                    <a:bodyPr/>
                    <a:lstStyle/>
                    <a:p>
                      <a:r>
                        <a:rPr lang="en-IN" sz="1800" b="0" i="0" kern="1200" dirty="0">
                          <a:solidFill>
                            <a:schemeClr val="dk1"/>
                          </a:solidFill>
                          <a:effectLst/>
                          <a:latin typeface="+mn-lt"/>
                          <a:ea typeface="+mn-ea"/>
                          <a:cs typeface="+mn-cs"/>
                        </a:rPr>
                        <a:t>Reference</a:t>
                      </a:r>
                      <a:endParaRPr lang="en-IN" dirty="0"/>
                    </a:p>
                  </a:txBody>
                  <a:tcPr/>
                </a:tc>
                <a:tc>
                  <a:txBody>
                    <a:bodyPr/>
                    <a:lstStyle/>
                    <a:p>
                      <a:r>
                        <a:rPr lang="en-US" dirty="0"/>
                        <a:t>534</a:t>
                      </a:r>
                      <a:endParaRPr lang="en-IN" dirty="0"/>
                    </a:p>
                  </a:txBody>
                  <a:tcPr/>
                </a:tc>
                <a:extLst>
                  <a:ext uri="{0D108BD9-81ED-4DB2-BD59-A6C34878D82A}">
                    <a16:rowId xmlns:a16="http://schemas.microsoft.com/office/drawing/2014/main" val="1036325468"/>
                  </a:ext>
                </a:extLst>
              </a:tr>
              <a:tr h="370840">
                <a:tc>
                  <a:txBody>
                    <a:bodyPr/>
                    <a:lstStyle/>
                    <a:p>
                      <a:r>
                        <a:rPr lang="en-IN" sz="1800" b="0" i="0" kern="1200" dirty="0" err="1">
                          <a:solidFill>
                            <a:schemeClr val="dk1"/>
                          </a:solidFill>
                          <a:effectLst/>
                          <a:latin typeface="+mn-lt"/>
                          <a:ea typeface="+mn-ea"/>
                          <a:cs typeface="+mn-cs"/>
                        </a:rPr>
                        <a:t>Welingak</a:t>
                      </a:r>
                      <a:r>
                        <a:rPr lang="en-IN" sz="1800" b="0" i="0" kern="1200" dirty="0">
                          <a:solidFill>
                            <a:schemeClr val="dk1"/>
                          </a:solidFill>
                          <a:effectLst/>
                          <a:latin typeface="+mn-lt"/>
                          <a:ea typeface="+mn-ea"/>
                          <a:cs typeface="+mn-cs"/>
                        </a:rPr>
                        <a:t> Website</a:t>
                      </a:r>
                      <a:endParaRPr lang="en-IN" dirty="0"/>
                    </a:p>
                  </a:txBody>
                  <a:tcPr/>
                </a:tc>
                <a:tc>
                  <a:txBody>
                    <a:bodyPr/>
                    <a:lstStyle/>
                    <a:p>
                      <a:r>
                        <a:rPr lang="en-US" dirty="0"/>
                        <a:t>142</a:t>
                      </a:r>
                      <a:endParaRPr lang="en-IN" dirty="0"/>
                    </a:p>
                  </a:txBody>
                  <a:tcPr/>
                </a:tc>
                <a:extLst>
                  <a:ext uri="{0D108BD9-81ED-4DB2-BD59-A6C34878D82A}">
                    <a16:rowId xmlns:a16="http://schemas.microsoft.com/office/drawing/2014/main" val="1980837486"/>
                  </a:ext>
                </a:extLst>
              </a:tr>
              <a:tr h="370840">
                <a:tc>
                  <a:txBody>
                    <a:bodyPr/>
                    <a:lstStyle/>
                    <a:p>
                      <a:r>
                        <a:rPr lang="en-IN" sz="1800" b="0" i="0" kern="1200" dirty="0">
                          <a:solidFill>
                            <a:schemeClr val="dk1"/>
                          </a:solidFill>
                          <a:effectLst/>
                          <a:latin typeface="+mn-lt"/>
                          <a:ea typeface="+mn-ea"/>
                          <a:cs typeface="+mn-cs"/>
                        </a:rPr>
                        <a:t>Referral Sites</a:t>
                      </a:r>
                      <a:endParaRPr lang="en-IN" dirty="0"/>
                    </a:p>
                  </a:txBody>
                  <a:tcPr/>
                </a:tc>
                <a:tc>
                  <a:txBody>
                    <a:bodyPr/>
                    <a:lstStyle/>
                    <a:p>
                      <a:r>
                        <a:rPr lang="en-US" dirty="0"/>
                        <a:t>125</a:t>
                      </a:r>
                      <a:endParaRPr lang="en-IN" dirty="0"/>
                    </a:p>
                  </a:txBody>
                  <a:tcPr/>
                </a:tc>
                <a:extLst>
                  <a:ext uri="{0D108BD9-81ED-4DB2-BD59-A6C34878D82A}">
                    <a16:rowId xmlns:a16="http://schemas.microsoft.com/office/drawing/2014/main" val="3892743823"/>
                  </a:ext>
                </a:extLst>
              </a:tr>
              <a:tr h="370840">
                <a:tc>
                  <a:txBody>
                    <a:bodyPr/>
                    <a:lstStyle/>
                    <a:p>
                      <a:r>
                        <a:rPr lang="en-US" dirty="0"/>
                        <a:t>Facebook</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2780462312"/>
                  </a:ext>
                </a:extLst>
              </a:tr>
            </a:tbl>
          </a:graphicData>
        </a:graphic>
      </p:graphicFrame>
    </p:spTree>
    <p:extLst>
      <p:ext uri="{BB962C8B-B14F-4D97-AF65-F5344CB8AC3E}">
        <p14:creationId xmlns:p14="http://schemas.microsoft.com/office/powerpoint/2010/main" val="181084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091A-774D-FA3B-3208-B759E91CAEFE}"/>
              </a:ext>
            </a:extLst>
          </p:cNvPr>
          <p:cNvSpPr>
            <a:spLocks noGrp="1"/>
          </p:cNvSpPr>
          <p:nvPr>
            <p:ph type="title"/>
          </p:nvPr>
        </p:nvSpPr>
        <p:spPr>
          <a:xfrm>
            <a:off x="636391" y="46918"/>
            <a:ext cx="8596668" cy="1320800"/>
          </a:xfrm>
        </p:spPr>
        <p:txBody>
          <a:bodyPr/>
          <a:lstStyle/>
          <a:p>
            <a:r>
              <a:rPr lang="en-US" dirty="0"/>
              <a:t>Last Activity</a:t>
            </a:r>
            <a:endParaRPr lang="en-IN" dirty="0"/>
          </a:p>
        </p:txBody>
      </p:sp>
      <p:sp>
        <p:nvSpPr>
          <p:cNvPr id="3" name="Content Placeholder 2">
            <a:extLst>
              <a:ext uri="{FF2B5EF4-FFF2-40B4-BE49-F238E27FC236}">
                <a16:creationId xmlns:a16="http://schemas.microsoft.com/office/drawing/2014/main" id="{B567CC26-0D67-4A3A-B726-4FC38CADD84A}"/>
              </a:ext>
            </a:extLst>
          </p:cNvPr>
          <p:cNvSpPr>
            <a:spLocks noGrp="1"/>
          </p:cNvSpPr>
          <p:nvPr>
            <p:ph idx="1"/>
          </p:nvPr>
        </p:nvSpPr>
        <p:spPr>
          <a:xfrm>
            <a:off x="355884" y="881409"/>
            <a:ext cx="8596668" cy="3880773"/>
          </a:xfrm>
        </p:spPr>
        <p:txBody>
          <a:bodyPr/>
          <a:lstStyle/>
          <a:p>
            <a:r>
              <a:rPr lang="en-US" dirty="0"/>
              <a:t>There are very few number of observations (&lt;10) compared to original </a:t>
            </a:r>
            <a:r>
              <a:rPr lang="en-US" dirty="0" err="1"/>
              <a:t>datasize</a:t>
            </a:r>
            <a:r>
              <a:rPr lang="en-US" dirty="0"/>
              <a:t> for many categories in Last Activity which will lead to more number of variables for analysis, when dummy variables will be created from it. So, records with those categories are dropped whose count is less than 10.</a:t>
            </a:r>
          </a:p>
          <a:p>
            <a:endParaRPr lang="en-IN" dirty="0"/>
          </a:p>
        </p:txBody>
      </p:sp>
      <p:graphicFrame>
        <p:nvGraphicFramePr>
          <p:cNvPr id="4" name="Table 4">
            <a:extLst>
              <a:ext uri="{FF2B5EF4-FFF2-40B4-BE49-F238E27FC236}">
                <a16:creationId xmlns:a16="http://schemas.microsoft.com/office/drawing/2014/main" id="{8D92FE0D-929F-221A-E9E9-A38290C62A5D}"/>
              </a:ext>
            </a:extLst>
          </p:cNvPr>
          <p:cNvGraphicFramePr>
            <a:graphicFrameLocks noGrp="1"/>
          </p:cNvGraphicFramePr>
          <p:nvPr>
            <p:extLst>
              <p:ext uri="{D42A27DB-BD31-4B8C-83A1-F6EECF244321}">
                <p14:modId xmlns:p14="http://schemas.microsoft.com/office/powerpoint/2010/main" val="1316744404"/>
              </p:ext>
            </p:extLst>
          </p:nvPr>
        </p:nvGraphicFramePr>
        <p:xfrm>
          <a:off x="1058950" y="2202209"/>
          <a:ext cx="7751550" cy="4389120"/>
        </p:xfrm>
        <a:graphic>
          <a:graphicData uri="http://schemas.openxmlformats.org/drawingml/2006/table">
            <a:tbl>
              <a:tblPr firstRow="1" bandRow="1">
                <a:tableStyleId>{5C22544A-7EE6-4342-B048-85BDC9FD1C3A}</a:tableStyleId>
              </a:tblPr>
              <a:tblGrid>
                <a:gridCol w="4140847">
                  <a:extLst>
                    <a:ext uri="{9D8B030D-6E8A-4147-A177-3AD203B41FA5}">
                      <a16:colId xmlns:a16="http://schemas.microsoft.com/office/drawing/2014/main" val="413356172"/>
                    </a:ext>
                  </a:extLst>
                </a:gridCol>
                <a:gridCol w="3610703">
                  <a:extLst>
                    <a:ext uri="{9D8B030D-6E8A-4147-A177-3AD203B41FA5}">
                      <a16:colId xmlns:a16="http://schemas.microsoft.com/office/drawing/2014/main" val="806033939"/>
                    </a:ext>
                  </a:extLst>
                </a:gridCol>
              </a:tblGrid>
              <a:tr h="341525">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1161850679"/>
                  </a:ext>
                </a:extLst>
              </a:tr>
              <a:tr h="341525">
                <a:tc>
                  <a:txBody>
                    <a:bodyPr/>
                    <a:lstStyle/>
                    <a:p>
                      <a:r>
                        <a:rPr lang="en-US" sz="1800" b="0" i="0" kern="1200" dirty="0">
                          <a:solidFill>
                            <a:schemeClr val="dk1"/>
                          </a:solidFill>
                          <a:effectLst/>
                          <a:latin typeface="+mn-lt"/>
                          <a:ea typeface="+mn-ea"/>
                          <a:cs typeface="+mn-cs"/>
                        </a:rPr>
                        <a:t>Email Opened</a:t>
                      </a:r>
                      <a:endParaRPr lang="en-IN" dirty="0"/>
                    </a:p>
                  </a:txBody>
                  <a:tcPr/>
                </a:tc>
                <a:tc>
                  <a:txBody>
                    <a:bodyPr/>
                    <a:lstStyle/>
                    <a:p>
                      <a:r>
                        <a:rPr lang="en-US" dirty="0"/>
                        <a:t>3422</a:t>
                      </a:r>
                      <a:endParaRPr lang="en-IN" dirty="0"/>
                    </a:p>
                  </a:txBody>
                  <a:tcPr/>
                </a:tc>
                <a:extLst>
                  <a:ext uri="{0D108BD9-81ED-4DB2-BD59-A6C34878D82A}">
                    <a16:rowId xmlns:a16="http://schemas.microsoft.com/office/drawing/2014/main" val="3534044255"/>
                  </a:ext>
                </a:extLst>
              </a:tr>
              <a:tr h="341525">
                <a:tc>
                  <a:txBody>
                    <a:bodyPr/>
                    <a:lstStyle/>
                    <a:p>
                      <a:r>
                        <a:rPr lang="en-US" sz="1800" b="0" i="0" kern="1200" dirty="0">
                          <a:solidFill>
                            <a:schemeClr val="dk1"/>
                          </a:solidFill>
                          <a:effectLst/>
                          <a:latin typeface="+mn-lt"/>
                          <a:ea typeface="+mn-ea"/>
                          <a:cs typeface="+mn-cs"/>
                        </a:rPr>
                        <a:t>SMS Sent </a:t>
                      </a:r>
                      <a:endParaRPr lang="en-IN" dirty="0"/>
                    </a:p>
                  </a:txBody>
                  <a:tcPr/>
                </a:tc>
                <a:tc>
                  <a:txBody>
                    <a:bodyPr/>
                    <a:lstStyle/>
                    <a:p>
                      <a:r>
                        <a:rPr lang="en-US" dirty="0"/>
                        <a:t>2720</a:t>
                      </a:r>
                      <a:endParaRPr lang="en-IN" dirty="0"/>
                    </a:p>
                  </a:txBody>
                  <a:tcPr/>
                </a:tc>
                <a:extLst>
                  <a:ext uri="{0D108BD9-81ED-4DB2-BD59-A6C34878D82A}">
                    <a16:rowId xmlns:a16="http://schemas.microsoft.com/office/drawing/2014/main" val="3483844054"/>
                  </a:ext>
                </a:extLst>
              </a:tr>
              <a:tr h="341525">
                <a:tc>
                  <a:txBody>
                    <a:bodyPr/>
                    <a:lstStyle/>
                    <a:p>
                      <a:r>
                        <a:rPr lang="en-US" sz="1800" b="0" i="0" kern="1200" dirty="0">
                          <a:solidFill>
                            <a:schemeClr val="dk1"/>
                          </a:solidFill>
                          <a:effectLst/>
                          <a:latin typeface="+mn-lt"/>
                          <a:ea typeface="+mn-ea"/>
                          <a:cs typeface="+mn-cs"/>
                        </a:rPr>
                        <a:t>Olark Chat Conversation</a:t>
                      </a:r>
                      <a:endParaRPr lang="en-IN" dirty="0"/>
                    </a:p>
                  </a:txBody>
                  <a:tcPr/>
                </a:tc>
                <a:tc>
                  <a:txBody>
                    <a:bodyPr/>
                    <a:lstStyle/>
                    <a:p>
                      <a:r>
                        <a:rPr lang="en-US" dirty="0"/>
                        <a:t>972</a:t>
                      </a:r>
                      <a:endParaRPr lang="en-IN" dirty="0"/>
                    </a:p>
                  </a:txBody>
                  <a:tcPr/>
                </a:tc>
                <a:extLst>
                  <a:ext uri="{0D108BD9-81ED-4DB2-BD59-A6C34878D82A}">
                    <a16:rowId xmlns:a16="http://schemas.microsoft.com/office/drawing/2014/main" val="367138571"/>
                  </a:ext>
                </a:extLst>
              </a:tr>
              <a:tr h="341525">
                <a:tc>
                  <a:txBody>
                    <a:bodyPr/>
                    <a:lstStyle/>
                    <a:p>
                      <a:r>
                        <a:rPr lang="en-US" sz="1800" b="0" i="0" kern="1200" dirty="0">
                          <a:solidFill>
                            <a:schemeClr val="dk1"/>
                          </a:solidFill>
                          <a:effectLst/>
                          <a:latin typeface="+mn-lt"/>
                          <a:ea typeface="+mn-ea"/>
                          <a:cs typeface="+mn-cs"/>
                        </a:rPr>
                        <a:t>Page Visited on Website</a:t>
                      </a:r>
                      <a:endParaRPr lang="en-IN" dirty="0"/>
                    </a:p>
                  </a:txBody>
                  <a:tcPr/>
                </a:tc>
                <a:tc>
                  <a:txBody>
                    <a:bodyPr/>
                    <a:lstStyle/>
                    <a:p>
                      <a:r>
                        <a:rPr lang="en-US" dirty="0"/>
                        <a:t>634</a:t>
                      </a:r>
                      <a:endParaRPr lang="en-IN" dirty="0"/>
                    </a:p>
                  </a:txBody>
                  <a:tcPr/>
                </a:tc>
                <a:extLst>
                  <a:ext uri="{0D108BD9-81ED-4DB2-BD59-A6C34878D82A}">
                    <a16:rowId xmlns:a16="http://schemas.microsoft.com/office/drawing/2014/main" val="1619421252"/>
                  </a:ext>
                </a:extLst>
              </a:tr>
              <a:tr h="341525">
                <a:tc>
                  <a:txBody>
                    <a:bodyPr/>
                    <a:lstStyle/>
                    <a:p>
                      <a:r>
                        <a:rPr lang="en-US" sz="1800" b="0" i="0" kern="1200" dirty="0">
                          <a:solidFill>
                            <a:schemeClr val="dk1"/>
                          </a:solidFill>
                          <a:effectLst/>
                          <a:latin typeface="+mn-lt"/>
                          <a:ea typeface="+mn-ea"/>
                          <a:cs typeface="+mn-cs"/>
                        </a:rPr>
                        <a:t>Converted to Lead </a:t>
                      </a:r>
                      <a:endParaRPr lang="en-IN" dirty="0"/>
                    </a:p>
                  </a:txBody>
                  <a:tcPr/>
                </a:tc>
                <a:tc>
                  <a:txBody>
                    <a:bodyPr/>
                    <a:lstStyle/>
                    <a:p>
                      <a:r>
                        <a:rPr lang="en-US" dirty="0"/>
                        <a:t>426</a:t>
                      </a:r>
                      <a:endParaRPr lang="en-IN" dirty="0"/>
                    </a:p>
                  </a:txBody>
                  <a:tcPr/>
                </a:tc>
                <a:extLst>
                  <a:ext uri="{0D108BD9-81ED-4DB2-BD59-A6C34878D82A}">
                    <a16:rowId xmlns:a16="http://schemas.microsoft.com/office/drawing/2014/main" val="3218378191"/>
                  </a:ext>
                </a:extLst>
              </a:tr>
              <a:tr h="341525">
                <a:tc>
                  <a:txBody>
                    <a:bodyPr/>
                    <a:lstStyle/>
                    <a:p>
                      <a:r>
                        <a:rPr lang="en-US" sz="1800" b="0" i="0" kern="1200" dirty="0">
                          <a:solidFill>
                            <a:schemeClr val="dk1"/>
                          </a:solidFill>
                          <a:effectLst/>
                          <a:latin typeface="+mn-lt"/>
                          <a:ea typeface="+mn-ea"/>
                          <a:cs typeface="+mn-cs"/>
                        </a:rPr>
                        <a:t>Email Bounced</a:t>
                      </a:r>
                      <a:endParaRPr lang="en-IN" dirty="0"/>
                    </a:p>
                  </a:txBody>
                  <a:tcPr/>
                </a:tc>
                <a:tc>
                  <a:txBody>
                    <a:bodyPr/>
                    <a:lstStyle/>
                    <a:p>
                      <a:r>
                        <a:rPr lang="en-US" dirty="0"/>
                        <a:t>321</a:t>
                      </a:r>
                      <a:endParaRPr lang="en-IN" dirty="0"/>
                    </a:p>
                  </a:txBody>
                  <a:tcPr/>
                </a:tc>
                <a:extLst>
                  <a:ext uri="{0D108BD9-81ED-4DB2-BD59-A6C34878D82A}">
                    <a16:rowId xmlns:a16="http://schemas.microsoft.com/office/drawing/2014/main" val="365634814"/>
                  </a:ext>
                </a:extLst>
              </a:tr>
              <a:tr h="341525">
                <a:tc>
                  <a:txBody>
                    <a:bodyPr/>
                    <a:lstStyle/>
                    <a:p>
                      <a:r>
                        <a:rPr lang="en-US" sz="1800" b="0" i="0" kern="1200" dirty="0">
                          <a:solidFill>
                            <a:schemeClr val="dk1"/>
                          </a:solidFill>
                          <a:effectLst/>
                          <a:latin typeface="+mn-lt"/>
                          <a:ea typeface="+mn-ea"/>
                          <a:cs typeface="+mn-cs"/>
                        </a:rPr>
                        <a:t>Email Link Clicked </a:t>
                      </a:r>
                      <a:endParaRPr lang="en-IN" dirty="0"/>
                    </a:p>
                  </a:txBody>
                  <a:tcPr/>
                </a:tc>
                <a:tc>
                  <a:txBody>
                    <a:bodyPr/>
                    <a:lstStyle/>
                    <a:p>
                      <a:r>
                        <a:rPr lang="en-US" dirty="0"/>
                        <a:t>267</a:t>
                      </a:r>
                      <a:endParaRPr lang="en-IN" dirty="0"/>
                    </a:p>
                  </a:txBody>
                  <a:tcPr/>
                </a:tc>
                <a:extLst>
                  <a:ext uri="{0D108BD9-81ED-4DB2-BD59-A6C34878D82A}">
                    <a16:rowId xmlns:a16="http://schemas.microsoft.com/office/drawing/2014/main" val="370401211"/>
                  </a:ext>
                </a:extLst>
              </a:tr>
              <a:tr h="341525">
                <a:tc>
                  <a:txBody>
                    <a:bodyPr/>
                    <a:lstStyle/>
                    <a:p>
                      <a:r>
                        <a:rPr lang="en-US" sz="1800" b="0" i="0" kern="1200" dirty="0">
                          <a:solidFill>
                            <a:schemeClr val="dk1"/>
                          </a:solidFill>
                          <a:effectLst/>
                          <a:latin typeface="+mn-lt"/>
                          <a:ea typeface="+mn-ea"/>
                          <a:cs typeface="+mn-cs"/>
                        </a:rPr>
                        <a:t>Form Submitted on Website </a:t>
                      </a:r>
                      <a:endParaRPr lang="en-IN" dirty="0"/>
                    </a:p>
                  </a:txBody>
                  <a:tcPr/>
                </a:tc>
                <a:tc>
                  <a:txBody>
                    <a:bodyPr/>
                    <a:lstStyle/>
                    <a:p>
                      <a:r>
                        <a:rPr lang="en-US" dirty="0"/>
                        <a:t>116</a:t>
                      </a:r>
                      <a:endParaRPr lang="en-IN" dirty="0"/>
                    </a:p>
                  </a:txBody>
                  <a:tcPr/>
                </a:tc>
                <a:extLst>
                  <a:ext uri="{0D108BD9-81ED-4DB2-BD59-A6C34878D82A}">
                    <a16:rowId xmlns:a16="http://schemas.microsoft.com/office/drawing/2014/main" val="601784373"/>
                  </a:ext>
                </a:extLst>
              </a:tr>
              <a:tr h="341525">
                <a:tc>
                  <a:txBody>
                    <a:bodyPr/>
                    <a:lstStyle/>
                    <a:p>
                      <a:r>
                        <a:rPr lang="en-US" sz="1800" b="0" i="0" kern="1200" dirty="0">
                          <a:solidFill>
                            <a:schemeClr val="dk1"/>
                          </a:solidFill>
                          <a:effectLst/>
                          <a:latin typeface="+mn-lt"/>
                          <a:ea typeface="+mn-ea"/>
                          <a:cs typeface="+mn-cs"/>
                        </a:rPr>
                        <a:t>Unreachable</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1288375864"/>
                  </a:ext>
                </a:extLst>
              </a:tr>
              <a:tr h="341525">
                <a:tc>
                  <a:txBody>
                    <a:bodyPr/>
                    <a:lstStyle/>
                    <a:p>
                      <a:r>
                        <a:rPr lang="en-US" sz="1800" b="0" i="0" kern="1200" dirty="0">
                          <a:solidFill>
                            <a:schemeClr val="dk1"/>
                          </a:solidFill>
                          <a:effectLst/>
                          <a:latin typeface="+mn-lt"/>
                          <a:ea typeface="+mn-ea"/>
                          <a:cs typeface="+mn-cs"/>
                        </a:rPr>
                        <a:t>Unsubscribed</a:t>
                      </a:r>
                      <a:endParaRPr lang="en-IN" dirty="0"/>
                    </a:p>
                  </a:txBody>
                  <a:tcPr/>
                </a:tc>
                <a:tc>
                  <a:txBody>
                    <a:bodyPr/>
                    <a:lstStyle/>
                    <a:p>
                      <a:r>
                        <a:rPr lang="en-US" dirty="0"/>
                        <a:t>58</a:t>
                      </a:r>
                      <a:endParaRPr lang="en-IN" dirty="0"/>
                    </a:p>
                  </a:txBody>
                  <a:tcPr/>
                </a:tc>
                <a:extLst>
                  <a:ext uri="{0D108BD9-81ED-4DB2-BD59-A6C34878D82A}">
                    <a16:rowId xmlns:a16="http://schemas.microsoft.com/office/drawing/2014/main" val="1955119828"/>
                  </a:ext>
                </a:extLst>
              </a:tr>
              <a:tr h="341525">
                <a:tc>
                  <a:txBody>
                    <a:bodyPr/>
                    <a:lstStyle/>
                    <a:p>
                      <a:r>
                        <a:rPr lang="en-US" sz="1800" b="0" i="0" kern="1200" dirty="0">
                          <a:solidFill>
                            <a:schemeClr val="dk1"/>
                          </a:solidFill>
                          <a:effectLst/>
                          <a:latin typeface="+mn-lt"/>
                          <a:ea typeface="+mn-ea"/>
                          <a:cs typeface="+mn-cs"/>
                        </a:rPr>
                        <a:t>Had a Phone Conversation </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4214156113"/>
                  </a:ext>
                </a:extLst>
              </a:tr>
            </a:tbl>
          </a:graphicData>
        </a:graphic>
      </p:graphicFrame>
    </p:spTree>
    <p:extLst>
      <p:ext uri="{BB962C8B-B14F-4D97-AF65-F5344CB8AC3E}">
        <p14:creationId xmlns:p14="http://schemas.microsoft.com/office/powerpoint/2010/main" val="329793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37CC-5B99-1014-FF38-6AD83330A452}"/>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09CD25B3-9F74-4B60-2665-4452E25924AE}"/>
              </a:ext>
            </a:extLst>
          </p:cNvPr>
          <p:cNvSpPr>
            <a:spLocks noGrp="1"/>
          </p:cNvSpPr>
          <p:nvPr>
            <p:ph idx="1"/>
          </p:nvPr>
        </p:nvSpPr>
        <p:spPr/>
        <p:txBody>
          <a:bodyPr/>
          <a:lstStyle/>
          <a:p>
            <a:r>
              <a:rPr lang="en-US" dirty="0"/>
              <a:t>There are 1942 datapoints which has value ‘Select’ which is equivalent to null. So, all null values are replaced with ‘Select’.</a:t>
            </a:r>
          </a:p>
          <a:p>
            <a:r>
              <a:rPr lang="en-IN" dirty="0"/>
              <a:t>There are around 36% null values but this column is kept for the bivariate analysis and the decision on keeping it or not is taken during that because other type of value maybe significant for the analysis. </a:t>
            </a:r>
          </a:p>
        </p:txBody>
      </p:sp>
    </p:spTree>
    <p:extLst>
      <p:ext uri="{BB962C8B-B14F-4D97-AF65-F5344CB8AC3E}">
        <p14:creationId xmlns:p14="http://schemas.microsoft.com/office/powerpoint/2010/main" val="16162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890F-F5B1-B341-B97A-509AC4BBC357}"/>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CC37AD6A-9499-4421-47FE-4B8A56700C1A}"/>
              </a:ext>
            </a:extLst>
          </p:cNvPr>
          <p:cNvSpPr>
            <a:spLocks noGrp="1"/>
          </p:cNvSpPr>
          <p:nvPr>
            <p:ph idx="1"/>
          </p:nvPr>
        </p:nvSpPr>
        <p:spPr/>
        <p:txBody>
          <a:bodyPr/>
          <a:lstStyle/>
          <a:p>
            <a:r>
              <a:rPr lang="en-US" dirty="0"/>
              <a:t>There are around 4000+ ‘Select’ values in this column which is equivalent to null value. Value ‘Select’ in this column doesn’t provide any useful information.</a:t>
            </a:r>
          </a:p>
          <a:p>
            <a:r>
              <a:rPr lang="en-US" dirty="0"/>
              <a:t>But if user has any other value than ‘Select’ it maybe proved significant for conversion to the lead. So, this column is further investigated while doing bivariate analysis.</a:t>
            </a:r>
            <a:endParaRPr lang="en-IN" dirty="0"/>
          </a:p>
        </p:txBody>
      </p:sp>
    </p:spTree>
    <p:extLst>
      <p:ext uri="{BB962C8B-B14F-4D97-AF65-F5344CB8AC3E}">
        <p14:creationId xmlns:p14="http://schemas.microsoft.com/office/powerpoint/2010/main" val="651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35B1-CD16-F4B5-0E72-8EC5B6527C96}"/>
              </a:ext>
            </a:extLst>
          </p:cNvPr>
          <p:cNvSpPr>
            <a:spLocks noGrp="1"/>
          </p:cNvSpPr>
          <p:nvPr>
            <p:ph type="title"/>
          </p:nvPr>
        </p:nvSpPr>
        <p:spPr/>
        <p:txBody>
          <a:bodyPr/>
          <a:lstStyle/>
          <a:p>
            <a:r>
              <a:rPr lang="en-US" dirty="0"/>
              <a:t>2) </a:t>
            </a:r>
            <a:r>
              <a:rPr lang="en-US" dirty="0" err="1"/>
              <a:t>Analysing</a:t>
            </a:r>
            <a:r>
              <a:rPr lang="en-US" dirty="0"/>
              <a:t> Numerical columns and checking Outliers</a:t>
            </a:r>
            <a:endParaRPr lang="en-IN" dirty="0"/>
          </a:p>
        </p:txBody>
      </p:sp>
      <p:sp>
        <p:nvSpPr>
          <p:cNvPr id="3" name="Content Placeholder 2">
            <a:extLst>
              <a:ext uri="{FF2B5EF4-FFF2-40B4-BE49-F238E27FC236}">
                <a16:creationId xmlns:a16="http://schemas.microsoft.com/office/drawing/2014/main" id="{3864E2F6-D256-F3DA-9E19-0542BD518A4C}"/>
              </a:ext>
            </a:extLst>
          </p:cNvPr>
          <p:cNvSpPr>
            <a:spLocks noGrp="1"/>
          </p:cNvSpPr>
          <p:nvPr>
            <p:ph idx="1"/>
          </p:nvPr>
        </p:nvSpPr>
        <p:spPr/>
        <p:txBody>
          <a:bodyPr/>
          <a:lstStyle/>
          <a:p>
            <a:r>
              <a:rPr lang="en-US" dirty="0"/>
              <a:t>Total Time Spent on Website</a:t>
            </a:r>
          </a:p>
          <a:p>
            <a:pPr lvl="1"/>
            <a:r>
              <a:rPr lang="en-US" dirty="0"/>
              <a:t>There seems gradual increase in this column after 75 percentile, so there is no outlier in this column.</a:t>
            </a:r>
          </a:p>
          <a:p>
            <a:pPr marL="457200" lvl="1" indent="0">
              <a:buNone/>
            </a:pPr>
            <a:endParaRPr lang="en-US" dirty="0"/>
          </a:p>
          <a:p>
            <a:pPr lvl="1"/>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BDAE2CD-15CC-572D-8D28-5DF5D6FF2327}"/>
              </a:ext>
            </a:extLst>
          </p:cNvPr>
          <p:cNvGraphicFramePr>
            <a:graphicFrameLocks noGrp="1"/>
          </p:cNvGraphicFramePr>
          <p:nvPr>
            <p:extLst>
              <p:ext uri="{D42A27DB-BD31-4B8C-83A1-F6EECF244321}">
                <p14:modId xmlns:p14="http://schemas.microsoft.com/office/powerpoint/2010/main" val="2354805935"/>
              </p:ext>
            </p:extLst>
          </p:nvPr>
        </p:nvGraphicFramePr>
        <p:xfrm>
          <a:off x="558042" y="3258821"/>
          <a:ext cx="3195092" cy="3337560"/>
        </p:xfrm>
        <a:graphic>
          <a:graphicData uri="http://schemas.openxmlformats.org/drawingml/2006/table">
            <a:tbl>
              <a:tblPr firstRow="1" bandRow="1">
                <a:tableStyleId>{5C22544A-7EE6-4342-B048-85BDC9FD1C3A}</a:tableStyleId>
              </a:tblPr>
              <a:tblGrid>
                <a:gridCol w="1460310">
                  <a:extLst>
                    <a:ext uri="{9D8B030D-6E8A-4147-A177-3AD203B41FA5}">
                      <a16:colId xmlns:a16="http://schemas.microsoft.com/office/drawing/2014/main" val="780689529"/>
                    </a:ext>
                  </a:extLst>
                </a:gridCol>
                <a:gridCol w="1734782">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482.692981</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545.425814</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246.000000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921.000000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2272.000000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E360E238-E959-69FC-CEAD-272753E78309}"/>
              </a:ext>
            </a:extLst>
          </p:cNvPr>
          <p:cNvGraphicFramePr>
            <a:graphicFrameLocks noGrp="1"/>
          </p:cNvGraphicFramePr>
          <p:nvPr>
            <p:extLst>
              <p:ext uri="{D42A27DB-BD31-4B8C-83A1-F6EECF244321}">
                <p14:modId xmlns:p14="http://schemas.microsoft.com/office/powerpoint/2010/main" val="471666590"/>
              </p:ext>
            </p:extLst>
          </p:nvPr>
        </p:nvGraphicFramePr>
        <p:xfrm>
          <a:off x="5074536" y="3746591"/>
          <a:ext cx="4318758" cy="1483360"/>
        </p:xfrm>
        <a:graphic>
          <a:graphicData uri="http://schemas.openxmlformats.org/drawingml/2006/table">
            <a:tbl>
              <a:tblPr firstRow="1" bandRow="1">
                <a:tableStyleId>{5C22544A-7EE6-4342-B048-85BDC9FD1C3A}</a:tableStyleId>
              </a:tblPr>
              <a:tblGrid>
                <a:gridCol w="2159379">
                  <a:extLst>
                    <a:ext uri="{9D8B030D-6E8A-4147-A177-3AD203B41FA5}">
                      <a16:colId xmlns:a16="http://schemas.microsoft.com/office/drawing/2014/main" val="3614112640"/>
                    </a:ext>
                  </a:extLst>
                </a:gridCol>
                <a:gridCol w="2159379">
                  <a:extLst>
                    <a:ext uri="{9D8B030D-6E8A-4147-A177-3AD203B41FA5}">
                      <a16:colId xmlns:a16="http://schemas.microsoft.com/office/drawing/2014/main" val="3823104657"/>
                    </a:ext>
                  </a:extLst>
                </a:gridCol>
              </a:tblGrid>
              <a:tr h="370840">
                <a:tc>
                  <a:txBody>
                    <a:bodyPr/>
                    <a:lstStyle/>
                    <a:p>
                      <a:r>
                        <a:rPr lang="en-US" dirty="0"/>
                        <a:t>Percentile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239145499"/>
                  </a:ext>
                </a:extLst>
              </a:tr>
              <a:tr h="370840">
                <a:tc>
                  <a:txBody>
                    <a:bodyPr/>
                    <a:lstStyle/>
                    <a:p>
                      <a:r>
                        <a:rPr lang="en-US" dirty="0"/>
                        <a:t>90</a:t>
                      </a:r>
                      <a:endParaRPr lang="en-IN" dirty="0"/>
                    </a:p>
                  </a:txBody>
                  <a:tcPr/>
                </a:tc>
                <a:tc>
                  <a:txBody>
                    <a:bodyPr/>
                    <a:lstStyle/>
                    <a:p>
                      <a:r>
                        <a:rPr lang="en-US" dirty="0"/>
                        <a:t>1375</a:t>
                      </a:r>
                      <a:endParaRPr lang="en-IN" dirty="0"/>
                    </a:p>
                  </a:txBody>
                  <a:tcPr/>
                </a:tc>
                <a:extLst>
                  <a:ext uri="{0D108BD9-81ED-4DB2-BD59-A6C34878D82A}">
                    <a16:rowId xmlns:a16="http://schemas.microsoft.com/office/drawing/2014/main" val="4023881458"/>
                  </a:ext>
                </a:extLst>
              </a:tr>
              <a:tr h="370840">
                <a:tc>
                  <a:txBody>
                    <a:bodyPr/>
                    <a:lstStyle/>
                    <a:p>
                      <a:r>
                        <a:rPr lang="en-US" dirty="0"/>
                        <a:t>95</a:t>
                      </a:r>
                      <a:endParaRPr lang="en-IN" dirty="0"/>
                    </a:p>
                  </a:txBody>
                  <a:tcPr/>
                </a:tc>
                <a:tc>
                  <a:txBody>
                    <a:bodyPr/>
                    <a:lstStyle/>
                    <a:p>
                      <a:r>
                        <a:rPr lang="en-US" dirty="0"/>
                        <a:t>1557.1</a:t>
                      </a:r>
                      <a:endParaRPr lang="en-IN" dirty="0"/>
                    </a:p>
                  </a:txBody>
                  <a:tcPr/>
                </a:tc>
                <a:extLst>
                  <a:ext uri="{0D108BD9-81ED-4DB2-BD59-A6C34878D82A}">
                    <a16:rowId xmlns:a16="http://schemas.microsoft.com/office/drawing/2014/main" val="4217894847"/>
                  </a:ext>
                </a:extLst>
              </a:tr>
              <a:tr h="370840">
                <a:tc>
                  <a:txBody>
                    <a:bodyPr/>
                    <a:lstStyle/>
                    <a:p>
                      <a:r>
                        <a:rPr lang="en-US" dirty="0"/>
                        <a:t>99</a:t>
                      </a:r>
                      <a:endParaRPr lang="en-IN" dirty="0"/>
                    </a:p>
                  </a:txBody>
                  <a:tcPr/>
                </a:tc>
                <a:tc>
                  <a:txBody>
                    <a:bodyPr/>
                    <a:lstStyle/>
                    <a:p>
                      <a:r>
                        <a:rPr lang="en-US" dirty="0"/>
                        <a:t>1838.64</a:t>
                      </a:r>
                      <a:endParaRPr lang="en-IN" dirty="0"/>
                    </a:p>
                  </a:txBody>
                  <a:tcPr/>
                </a:tc>
                <a:extLst>
                  <a:ext uri="{0D108BD9-81ED-4DB2-BD59-A6C34878D82A}">
                    <a16:rowId xmlns:a16="http://schemas.microsoft.com/office/drawing/2014/main" val="657538610"/>
                  </a:ext>
                </a:extLst>
              </a:tr>
            </a:tbl>
          </a:graphicData>
        </a:graphic>
      </p:graphicFrame>
    </p:spTree>
    <p:extLst>
      <p:ext uri="{BB962C8B-B14F-4D97-AF65-F5344CB8AC3E}">
        <p14:creationId xmlns:p14="http://schemas.microsoft.com/office/powerpoint/2010/main" val="7934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D337-56D1-C151-F471-BCF58CA72A53}"/>
              </a:ext>
            </a:extLst>
          </p:cNvPr>
          <p:cNvSpPr>
            <a:spLocks noGrp="1"/>
          </p:cNvSpPr>
          <p:nvPr>
            <p:ph type="title"/>
          </p:nvPr>
        </p:nvSpPr>
        <p:spPr/>
        <p:txBody>
          <a:bodyPr/>
          <a:lstStyle/>
          <a:p>
            <a:r>
              <a:rPr lang="en-US" dirty="0" err="1"/>
              <a:t>TotalVisits</a:t>
            </a:r>
            <a:r>
              <a:rPr lang="en-US" dirty="0"/>
              <a:t> Column</a:t>
            </a:r>
            <a:endParaRPr lang="en-IN" dirty="0"/>
          </a:p>
        </p:txBody>
      </p:sp>
      <p:sp>
        <p:nvSpPr>
          <p:cNvPr id="3" name="Content Placeholder 2">
            <a:extLst>
              <a:ext uri="{FF2B5EF4-FFF2-40B4-BE49-F238E27FC236}">
                <a16:creationId xmlns:a16="http://schemas.microsoft.com/office/drawing/2014/main" id="{BDDDCC74-D392-AADF-FCF8-361A80DE51A9}"/>
              </a:ext>
            </a:extLst>
          </p:cNvPr>
          <p:cNvSpPr>
            <a:spLocks noGrp="1"/>
          </p:cNvSpPr>
          <p:nvPr>
            <p:ph idx="1"/>
          </p:nvPr>
        </p:nvSpPr>
        <p:spPr/>
        <p:txBody>
          <a:bodyPr/>
          <a:lstStyle/>
          <a:p>
            <a:r>
              <a:rPr lang="en-US" dirty="0"/>
              <a:t>Maximum number of visit is 251 and 75% quantile value is 5 only. So, there is need to check if progress is quite sharp or gradual by getting different quantiles and using boxplots.</a:t>
            </a:r>
            <a:endParaRPr lang="en-IN" dirty="0"/>
          </a:p>
        </p:txBody>
      </p:sp>
      <p:graphicFrame>
        <p:nvGraphicFramePr>
          <p:cNvPr id="4" name="Table 4">
            <a:extLst>
              <a:ext uri="{FF2B5EF4-FFF2-40B4-BE49-F238E27FC236}">
                <a16:creationId xmlns:a16="http://schemas.microsoft.com/office/drawing/2014/main" id="{A6D20EA7-E3DA-E29D-8FE4-C54D409B742A}"/>
              </a:ext>
            </a:extLst>
          </p:cNvPr>
          <p:cNvGraphicFramePr>
            <a:graphicFrameLocks noGrp="1"/>
          </p:cNvGraphicFramePr>
          <p:nvPr>
            <p:extLst>
              <p:ext uri="{D42A27DB-BD31-4B8C-83A1-F6EECF244321}">
                <p14:modId xmlns:p14="http://schemas.microsoft.com/office/powerpoint/2010/main" val="835561201"/>
              </p:ext>
            </p:extLst>
          </p:nvPr>
        </p:nvGraphicFramePr>
        <p:xfrm>
          <a:off x="1105469" y="3304831"/>
          <a:ext cx="3275463" cy="3337560"/>
        </p:xfrm>
        <a:graphic>
          <a:graphicData uri="http://schemas.openxmlformats.org/drawingml/2006/table">
            <a:tbl>
              <a:tblPr firstRow="1" bandRow="1">
                <a:tableStyleId>{5C22544A-7EE6-4342-B048-85BDC9FD1C3A}</a:tableStyleId>
              </a:tblPr>
              <a:tblGrid>
                <a:gridCol w="1687774">
                  <a:extLst>
                    <a:ext uri="{9D8B030D-6E8A-4147-A177-3AD203B41FA5}">
                      <a16:colId xmlns:a16="http://schemas.microsoft.com/office/drawing/2014/main" val="780689529"/>
                    </a:ext>
                  </a:extLst>
                </a:gridCol>
                <a:gridCol w="1587689">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3.452320</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4.861811</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5.000000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251.000000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AD80FACF-65D4-75E7-7E44-9B8A6D603F05}"/>
              </a:ext>
            </a:extLst>
          </p:cNvPr>
          <p:cNvGraphicFramePr>
            <a:graphicFrameLocks noGrp="1"/>
          </p:cNvGraphicFramePr>
          <p:nvPr>
            <p:extLst>
              <p:ext uri="{D42A27DB-BD31-4B8C-83A1-F6EECF244321}">
                <p14:modId xmlns:p14="http://schemas.microsoft.com/office/powerpoint/2010/main" val="145647902"/>
              </p:ext>
            </p:extLst>
          </p:nvPr>
        </p:nvGraphicFramePr>
        <p:xfrm>
          <a:off x="5600889" y="3281680"/>
          <a:ext cx="2840251" cy="2966720"/>
        </p:xfrm>
        <a:graphic>
          <a:graphicData uri="http://schemas.openxmlformats.org/drawingml/2006/table">
            <a:tbl>
              <a:tblPr firstRow="1" bandRow="1">
                <a:tableStyleId>{5C22544A-7EE6-4342-B048-85BDC9FD1C3A}</a:tableStyleId>
              </a:tblPr>
              <a:tblGrid>
                <a:gridCol w="1475475">
                  <a:extLst>
                    <a:ext uri="{9D8B030D-6E8A-4147-A177-3AD203B41FA5}">
                      <a16:colId xmlns:a16="http://schemas.microsoft.com/office/drawing/2014/main" val="2756783731"/>
                    </a:ext>
                  </a:extLst>
                </a:gridCol>
                <a:gridCol w="1364776">
                  <a:extLst>
                    <a:ext uri="{9D8B030D-6E8A-4147-A177-3AD203B41FA5}">
                      <a16:colId xmlns:a16="http://schemas.microsoft.com/office/drawing/2014/main" val="253928144"/>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73892083"/>
                  </a:ext>
                </a:extLst>
              </a:tr>
              <a:tr h="370840">
                <a:tc>
                  <a:txBody>
                    <a:bodyPr/>
                    <a:lstStyle/>
                    <a:p>
                      <a:r>
                        <a:rPr lang="en-US" dirty="0"/>
                        <a:t>75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2544759250"/>
                  </a:ext>
                </a:extLst>
              </a:tr>
              <a:tr h="370840">
                <a:tc>
                  <a:txBody>
                    <a:bodyPr/>
                    <a:lstStyle/>
                    <a:p>
                      <a:r>
                        <a:rPr lang="en-US" dirty="0"/>
                        <a:t>85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755414328"/>
                  </a:ext>
                </a:extLst>
              </a:tr>
              <a:tr h="370840">
                <a:tc>
                  <a:txBody>
                    <a:bodyPr/>
                    <a:lstStyle/>
                    <a:p>
                      <a:r>
                        <a:rPr lang="en-US" dirty="0"/>
                        <a:t>90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452800750"/>
                  </a:ext>
                </a:extLst>
              </a:tr>
              <a:tr h="370840">
                <a:tc>
                  <a:txBody>
                    <a:bodyPr/>
                    <a:lstStyle/>
                    <a:p>
                      <a:r>
                        <a:rPr lang="en-US" dirty="0"/>
                        <a:t>95</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930462334"/>
                  </a:ext>
                </a:extLst>
              </a:tr>
              <a:tr h="370840">
                <a:tc>
                  <a:txBody>
                    <a:bodyPr/>
                    <a:lstStyle/>
                    <a:p>
                      <a:r>
                        <a:rPr lang="en-US" dirty="0"/>
                        <a:t>99</a:t>
                      </a:r>
                      <a:endParaRPr lang="en-IN" dirty="0"/>
                    </a:p>
                  </a:txBody>
                  <a:tcPr/>
                </a:tc>
                <a:tc>
                  <a:txBody>
                    <a:bodyPr/>
                    <a:lstStyle/>
                    <a:p>
                      <a:r>
                        <a:rPr lang="en-US" dirty="0"/>
                        <a:t>17</a:t>
                      </a:r>
                      <a:endParaRPr lang="en-IN" dirty="0"/>
                    </a:p>
                  </a:txBody>
                  <a:tcPr/>
                </a:tc>
                <a:extLst>
                  <a:ext uri="{0D108BD9-81ED-4DB2-BD59-A6C34878D82A}">
                    <a16:rowId xmlns:a16="http://schemas.microsoft.com/office/drawing/2014/main" val="657976642"/>
                  </a:ext>
                </a:extLst>
              </a:tr>
              <a:tr h="370840">
                <a:tc>
                  <a:txBody>
                    <a:bodyPr/>
                    <a:lstStyle/>
                    <a:p>
                      <a:r>
                        <a:rPr lang="en-US" dirty="0"/>
                        <a:t>99.5</a:t>
                      </a:r>
                      <a:endParaRPr lang="en-IN" dirty="0"/>
                    </a:p>
                  </a:txBody>
                  <a:tcPr/>
                </a:tc>
                <a:tc>
                  <a:txBody>
                    <a:bodyPr/>
                    <a:lstStyle/>
                    <a:p>
                      <a:r>
                        <a:rPr lang="en-US" dirty="0"/>
                        <a:t>20.86</a:t>
                      </a:r>
                      <a:endParaRPr lang="en-IN" dirty="0"/>
                    </a:p>
                  </a:txBody>
                  <a:tcPr/>
                </a:tc>
                <a:extLst>
                  <a:ext uri="{0D108BD9-81ED-4DB2-BD59-A6C34878D82A}">
                    <a16:rowId xmlns:a16="http://schemas.microsoft.com/office/drawing/2014/main" val="1308370645"/>
                  </a:ext>
                </a:extLst>
              </a:tr>
              <a:tr h="370840">
                <a:tc>
                  <a:txBody>
                    <a:bodyPr/>
                    <a:lstStyle/>
                    <a:p>
                      <a:r>
                        <a:rPr lang="en-US" dirty="0"/>
                        <a:t>99.9</a:t>
                      </a:r>
                      <a:endParaRPr lang="en-IN" dirty="0"/>
                    </a:p>
                  </a:txBody>
                  <a:tcPr/>
                </a:tc>
                <a:tc>
                  <a:txBody>
                    <a:bodyPr/>
                    <a:lstStyle/>
                    <a:p>
                      <a:r>
                        <a:rPr lang="en-US" dirty="0"/>
                        <a:t>31.944</a:t>
                      </a:r>
                      <a:endParaRPr lang="en-IN" dirty="0"/>
                    </a:p>
                  </a:txBody>
                  <a:tcPr/>
                </a:tc>
                <a:extLst>
                  <a:ext uri="{0D108BD9-81ED-4DB2-BD59-A6C34878D82A}">
                    <a16:rowId xmlns:a16="http://schemas.microsoft.com/office/drawing/2014/main" val="4138221365"/>
                  </a:ext>
                </a:extLst>
              </a:tr>
            </a:tbl>
          </a:graphicData>
        </a:graphic>
      </p:graphicFrame>
    </p:spTree>
    <p:extLst>
      <p:ext uri="{BB962C8B-B14F-4D97-AF65-F5344CB8AC3E}">
        <p14:creationId xmlns:p14="http://schemas.microsoft.com/office/powerpoint/2010/main" val="367988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FF150-6775-BEF7-2CDE-D097CFE13558}"/>
              </a:ext>
            </a:extLst>
          </p:cNvPr>
          <p:cNvSpPr>
            <a:spLocks noGrp="1"/>
          </p:cNvSpPr>
          <p:nvPr>
            <p:ph idx="1"/>
          </p:nvPr>
        </p:nvSpPr>
        <p:spPr>
          <a:xfrm>
            <a:off x="292929" y="277198"/>
            <a:ext cx="8596668" cy="3880773"/>
          </a:xfrm>
        </p:spPr>
        <p:txBody>
          <a:bodyPr/>
          <a:lstStyle/>
          <a:p>
            <a:r>
              <a:rPr lang="en-US" dirty="0"/>
              <a:t>There are only 10 observations for which value is more than 30. So, those records are considered as an outliers and can change the predictions significantly in the model.</a:t>
            </a:r>
            <a:r>
              <a:rPr lang="en-IN" dirty="0"/>
              <a:t> So, those records are dropped.</a:t>
            </a:r>
            <a:endParaRPr lang="en-US" dirty="0"/>
          </a:p>
        </p:txBody>
      </p:sp>
      <p:pic>
        <p:nvPicPr>
          <p:cNvPr id="5" name="Picture 4">
            <a:extLst>
              <a:ext uri="{FF2B5EF4-FFF2-40B4-BE49-F238E27FC236}">
                <a16:creationId xmlns:a16="http://schemas.microsoft.com/office/drawing/2014/main" id="{23E8D3A9-3B86-F8B9-21CC-C7A2B50AAC22}"/>
              </a:ext>
            </a:extLst>
          </p:cNvPr>
          <p:cNvPicPr>
            <a:picLocks noChangeAspect="1"/>
          </p:cNvPicPr>
          <p:nvPr/>
        </p:nvPicPr>
        <p:blipFill>
          <a:blip r:embed="rId2"/>
          <a:stretch>
            <a:fillRect/>
          </a:stretch>
        </p:blipFill>
        <p:spPr>
          <a:xfrm>
            <a:off x="1575108" y="1767479"/>
            <a:ext cx="5824738" cy="4019171"/>
          </a:xfrm>
          <a:prstGeom prst="rect">
            <a:avLst/>
          </a:prstGeom>
        </p:spPr>
      </p:pic>
    </p:spTree>
    <p:extLst>
      <p:ext uri="{BB962C8B-B14F-4D97-AF65-F5344CB8AC3E}">
        <p14:creationId xmlns:p14="http://schemas.microsoft.com/office/powerpoint/2010/main" val="186610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378C95-698F-A5CB-83DE-432C591DADAB}"/>
              </a:ext>
            </a:extLst>
          </p:cNvPr>
          <p:cNvPicPr>
            <a:picLocks noGrp="1" noChangeAspect="1"/>
          </p:cNvPicPr>
          <p:nvPr>
            <p:ph idx="1"/>
          </p:nvPr>
        </p:nvPicPr>
        <p:blipFill>
          <a:blip r:embed="rId2"/>
          <a:stretch>
            <a:fillRect/>
          </a:stretch>
        </p:blipFill>
        <p:spPr>
          <a:xfrm>
            <a:off x="-26592" y="1258957"/>
            <a:ext cx="12218591" cy="3644665"/>
          </a:xfrm>
        </p:spPr>
      </p:pic>
    </p:spTree>
    <p:extLst>
      <p:ext uri="{BB962C8B-B14F-4D97-AF65-F5344CB8AC3E}">
        <p14:creationId xmlns:p14="http://schemas.microsoft.com/office/powerpoint/2010/main" val="136144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9898-8C06-52C3-3F31-27695858BB9B}"/>
              </a:ext>
            </a:extLst>
          </p:cNvPr>
          <p:cNvSpPr>
            <a:spLocks noGrp="1"/>
          </p:cNvSpPr>
          <p:nvPr>
            <p:ph type="title"/>
          </p:nvPr>
        </p:nvSpPr>
        <p:spPr/>
        <p:txBody>
          <a:bodyPr/>
          <a:lstStyle/>
          <a:p>
            <a:r>
              <a:rPr lang="en-US" dirty="0"/>
              <a:t>Page Views Per Visit</a:t>
            </a:r>
            <a:endParaRPr lang="en-IN" dirty="0"/>
          </a:p>
        </p:txBody>
      </p:sp>
      <p:sp>
        <p:nvSpPr>
          <p:cNvPr id="3" name="Content Placeholder 2">
            <a:extLst>
              <a:ext uri="{FF2B5EF4-FFF2-40B4-BE49-F238E27FC236}">
                <a16:creationId xmlns:a16="http://schemas.microsoft.com/office/drawing/2014/main" id="{755EBDA2-4216-F221-3120-38C6BFFF112F}"/>
              </a:ext>
            </a:extLst>
          </p:cNvPr>
          <p:cNvSpPr>
            <a:spLocks noGrp="1"/>
          </p:cNvSpPr>
          <p:nvPr>
            <p:ph idx="1"/>
          </p:nvPr>
        </p:nvSpPr>
        <p:spPr/>
        <p:txBody>
          <a:bodyPr/>
          <a:lstStyle/>
          <a:p>
            <a:r>
              <a:rPr lang="en-US" dirty="0"/>
              <a:t>Maximum number of Pages is 24 and 75% quantile value is 3 only. So, there is need to check if progress is quite sharp or gradual by getting different quantiles and using boxplots.</a:t>
            </a:r>
            <a:endParaRPr lang="en-IN" dirty="0"/>
          </a:p>
          <a:p>
            <a:endParaRPr lang="en-IN" dirty="0"/>
          </a:p>
        </p:txBody>
      </p:sp>
      <p:graphicFrame>
        <p:nvGraphicFramePr>
          <p:cNvPr id="4" name="Table 4">
            <a:extLst>
              <a:ext uri="{FF2B5EF4-FFF2-40B4-BE49-F238E27FC236}">
                <a16:creationId xmlns:a16="http://schemas.microsoft.com/office/drawing/2014/main" id="{E426EE16-D7D9-F77A-7FEC-7ACDCC32FC1B}"/>
              </a:ext>
            </a:extLst>
          </p:cNvPr>
          <p:cNvGraphicFramePr>
            <a:graphicFrameLocks noGrp="1"/>
          </p:cNvGraphicFramePr>
          <p:nvPr>
            <p:extLst>
              <p:ext uri="{D42A27DB-BD31-4B8C-83A1-F6EECF244321}">
                <p14:modId xmlns:p14="http://schemas.microsoft.com/office/powerpoint/2010/main" val="1348622558"/>
              </p:ext>
            </p:extLst>
          </p:nvPr>
        </p:nvGraphicFramePr>
        <p:xfrm>
          <a:off x="1050877" y="3315546"/>
          <a:ext cx="3316406" cy="3337560"/>
        </p:xfrm>
        <a:graphic>
          <a:graphicData uri="http://schemas.openxmlformats.org/drawingml/2006/table">
            <a:tbl>
              <a:tblPr firstRow="1" bandRow="1">
                <a:tableStyleId>{5C22544A-7EE6-4342-B048-85BDC9FD1C3A}</a:tableStyleId>
              </a:tblPr>
              <a:tblGrid>
                <a:gridCol w="1715069">
                  <a:extLst>
                    <a:ext uri="{9D8B030D-6E8A-4147-A177-3AD203B41FA5}">
                      <a16:colId xmlns:a16="http://schemas.microsoft.com/office/drawing/2014/main" val="780689529"/>
                    </a:ext>
                  </a:extLst>
                </a:gridCol>
                <a:gridCol w="1601337">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2.359522</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2.083752</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24.000000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CC595266-427B-A442-51C9-CE1C8A0C602A}"/>
              </a:ext>
            </a:extLst>
          </p:cNvPr>
          <p:cNvGraphicFramePr>
            <a:graphicFrameLocks noGrp="1"/>
          </p:cNvGraphicFramePr>
          <p:nvPr>
            <p:extLst>
              <p:ext uri="{D42A27DB-BD31-4B8C-83A1-F6EECF244321}">
                <p14:modId xmlns:p14="http://schemas.microsoft.com/office/powerpoint/2010/main" val="270772543"/>
              </p:ext>
            </p:extLst>
          </p:nvPr>
        </p:nvGraphicFramePr>
        <p:xfrm>
          <a:off x="5336275" y="3315546"/>
          <a:ext cx="2593074" cy="2595880"/>
        </p:xfrm>
        <a:graphic>
          <a:graphicData uri="http://schemas.openxmlformats.org/drawingml/2006/table">
            <a:tbl>
              <a:tblPr firstRow="1" bandRow="1">
                <a:tableStyleId>{5C22544A-7EE6-4342-B048-85BDC9FD1C3A}</a:tableStyleId>
              </a:tblPr>
              <a:tblGrid>
                <a:gridCol w="1619534">
                  <a:extLst>
                    <a:ext uri="{9D8B030D-6E8A-4147-A177-3AD203B41FA5}">
                      <a16:colId xmlns:a16="http://schemas.microsoft.com/office/drawing/2014/main" val="4178322620"/>
                    </a:ext>
                  </a:extLst>
                </a:gridCol>
                <a:gridCol w="973540">
                  <a:extLst>
                    <a:ext uri="{9D8B030D-6E8A-4147-A177-3AD203B41FA5}">
                      <a16:colId xmlns:a16="http://schemas.microsoft.com/office/drawing/2014/main" val="655350572"/>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182643414"/>
                  </a:ext>
                </a:extLst>
              </a:tr>
              <a:tr h="370840">
                <a:tc>
                  <a:txBody>
                    <a:bodyPr/>
                    <a:lstStyle/>
                    <a:p>
                      <a:r>
                        <a:rPr lang="en-US" dirty="0"/>
                        <a:t>90</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768428642"/>
                  </a:ext>
                </a:extLst>
              </a:tr>
              <a:tr h="370840">
                <a:tc>
                  <a:txBody>
                    <a:bodyPr/>
                    <a:lstStyle/>
                    <a:p>
                      <a:r>
                        <a:rPr lang="en-US" dirty="0"/>
                        <a:t>95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417479"/>
                  </a:ext>
                </a:extLst>
              </a:tr>
              <a:tr h="370840">
                <a:tc>
                  <a:txBody>
                    <a:bodyPr/>
                    <a:lstStyle/>
                    <a:p>
                      <a:r>
                        <a:rPr lang="en-US" dirty="0"/>
                        <a:t>99</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60834196"/>
                  </a:ext>
                </a:extLst>
              </a:tr>
              <a:tr h="370840">
                <a:tc>
                  <a:txBody>
                    <a:bodyPr/>
                    <a:lstStyle/>
                    <a:p>
                      <a:r>
                        <a:rPr lang="en-US" dirty="0"/>
                        <a:t>99.5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731336472"/>
                  </a:ext>
                </a:extLst>
              </a:tr>
              <a:tr h="370840">
                <a:tc>
                  <a:txBody>
                    <a:bodyPr/>
                    <a:lstStyle/>
                    <a:p>
                      <a:r>
                        <a:rPr lang="en-US" dirty="0"/>
                        <a:t>99.9</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1827200507"/>
                  </a:ext>
                </a:extLst>
              </a:tr>
              <a:tr h="370840">
                <a:tc>
                  <a:txBody>
                    <a:bodyPr/>
                    <a:lstStyle/>
                    <a:p>
                      <a:r>
                        <a:rPr lang="en-US" dirty="0"/>
                        <a:t>99.95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707202274"/>
                  </a:ext>
                </a:extLst>
              </a:tr>
            </a:tbl>
          </a:graphicData>
        </a:graphic>
      </p:graphicFrame>
    </p:spTree>
    <p:extLst>
      <p:ext uri="{BB962C8B-B14F-4D97-AF65-F5344CB8AC3E}">
        <p14:creationId xmlns:p14="http://schemas.microsoft.com/office/powerpoint/2010/main" val="164787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8B1CE-B4FF-5783-FA5A-01C4A5DE698E}"/>
              </a:ext>
            </a:extLst>
          </p:cNvPr>
          <p:cNvSpPr>
            <a:spLocks noGrp="1"/>
          </p:cNvSpPr>
          <p:nvPr>
            <p:ph idx="1"/>
          </p:nvPr>
        </p:nvSpPr>
        <p:spPr>
          <a:xfrm>
            <a:off x="404379" y="386380"/>
            <a:ext cx="8596668" cy="3880773"/>
          </a:xfrm>
        </p:spPr>
        <p:txBody>
          <a:bodyPr/>
          <a:lstStyle/>
          <a:p>
            <a:r>
              <a:rPr lang="en-US" dirty="0"/>
              <a:t>There are only 9 observations for which page views per visit value is more than 14. So, those records are outliers which could create issue in scaling and can be dropped.</a:t>
            </a:r>
            <a:endParaRPr lang="en-IN" dirty="0"/>
          </a:p>
        </p:txBody>
      </p:sp>
      <p:pic>
        <p:nvPicPr>
          <p:cNvPr id="5" name="Picture 4">
            <a:extLst>
              <a:ext uri="{FF2B5EF4-FFF2-40B4-BE49-F238E27FC236}">
                <a16:creationId xmlns:a16="http://schemas.microsoft.com/office/drawing/2014/main" id="{CD9BDB5E-3836-65E3-1564-1B09AC9BAF34}"/>
              </a:ext>
            </a:extLst>
          </p:cNvPr>
          <p:cNvPicPr>
            <a:picLocks noChangeAspect="1"/>
          </p:cNvPicPr>
          <p:nvPr/>
        </p:nvPicPr>
        <p:blipFill>
          <a:blip r:embed="rId2"/>
          <a:stretch>
            <a:fillRect/>
          </a:stretch>
        </p:blipFill>
        <p:spPr>
          <a:xfrm>
            <a:off x="1381780" y="1869743"/>
            <a:ext cx="6098969" cy="4268195"/>
          </a:xfrm>
          <a:prstGeom prst="rect">
            <a:avLst/>
          </a:prstGeom>
        </p:spPr>
      </p:pic>
    </p:spTree>
    <p:extLst>
      <p:ext uri="{BB962C8B-B14F-4D97-AF65-F5344CB8AC3E}">
        <p14:creationId xmlns:p14="http://schemas.microsoft.com/office/powerpoint/2010/main" val="115317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5339-F771-9406-1489-97AC40F23288}"/>
              </a:ext>
            </a:extLst>
          </p:cNvPr>
          <p:cNvSpPr>
            <a:spLocks noGrp="1"/>
          </p:cNvSpPr>
          <p:nvPr>
            <p:ph type="title"/>
          </p:nvPr>
        </p:nvSpPr>
        <p:spPr/>
        <p:txBody>
          <a:bodyPr/>
          <a:lstStyle/>
          <a:p>
            <a:r>
              <a:rPr lang="en-US" dirty="0"/>
              <a:t>Univariate Analysis - Lead Origin</a:t>
            </a:r>
            <a:endParaRPr lang="en-IN" dirty="0"/>
          </a:p>
        </p:txBody>
      </p:sp>
      <p:sp>
        <p:nvSpPr>
          <p:cNvPr id="3" name="Content Placeholder 2">
            <a:extLst>
              <a:ext uri="{FF2B5EF4-FFF2-40B4-BE49-F238E27FC236}">
                <a16:creationId xmlns:a16="http://schemas.microsoft.com/office/drawing/2014/main" id="{A84156B8-1149-1397-4921-48CCE28E3082}"/>
              </a:ext>
            </a:extLst>
          </p:cNvPr>
          <p:cNvSpPr>
            <a:spLocks noGrp="1"/>
          </p:cNvSpPr>
          <p:nvPr>
            <p:ph idx="1"/>
          </p:nvPr>
        </p:nvSpPr>
        <p:spPr>
          <a:xfrm>
            <a:off x="369532" y="1488613"/>
            <a:ext cx="8596668" cy="3880773"/>
          </a:xfrm>
        </p:spPr>
        <p:txBody>
          <a:bodyPr/>
          <a:lstStyle/>
          <a:p>
            <a:r>
              <a:rPr lang="en-US" dirty="0"/>
              <a:t>For more number of persons, origin of lead </a:t>
            </a:r>
            <a:br>
              <a:rPr lang="en-US" dirty="0"/>
            </a:br>
            <a:r>
              <a:rPr lang="en-US" dirty="0"/>
              <a:t>is through </a:t>
            </a:r>
            <a:br>
              <a:rPr lang="en-US" dirty="0"/>
            </a:br>
            <a:r>
              <a:rPr lang="en-US" dirty="0"/>
              <a:t>Landing page submission.</a:t>
            </a:r>
          </a:p>
          <a:p>
            <a:r>
              <a:rPr lang="en-US" dirty="0"/>
              <a:t>Different values and their counts for Lead </a:t>
            </a:r>
            <a:br>
              <a:rPr lang="en-US" dirty="0"/>
            </a:br>
            <a:r>
              <a:rPr lang="en-US" dirty="0"/>
              <a:t>Origin row is as below:</a:t>
            </a:r>
          </a:p>
          <a:p>
            <a:endParaRPr lang="en-IN" dirty="0"/>
          </a:p>
        </p:txBody>
      </p:sp>
      <p:graphicFrame>
        <p:nvGraphicFramePr>
          <p:cNvPr id="4" name="Table 4">
            <a:extLst>
              <a:ext uri="{FF2B5EF4-FFF2-40B4-BE49-F238E27FC236}">
                <a16:creationId xmlns:a16="http://schemas.microsoft.com/office/drawing/2014/main" id="{9C34792C-24C8-5EE6-6931-546AFDB8770C}"/>
              </a:ext>
            </a:extLst>
          </p:cNvPr>
          <p:cNvGraphicFramePr>
            <a:graphicFrameLocks noGrp="1"/>
          </p:cNvGraphicFramePr>
          <p:nvPr>
            <p:extLst>
              <p:ext uri="{D42A27DB-BD31-4B8C-83A1-F6EECF244321}">
                <p14:modId xmlns:p14="http://schemas.microsoft.com/office/powerpoint/2010/main" val="3315011901"/>
              </p:ext>
            </p:extLst>
          </p:nvPr>
        </p:nvGraphicFramePr>
        <p:xfrm>
          <a:off x="1139155" y="3920040"/>
          <a:ext cx="3658381" cy="1854200"/>
        </p:xfrm>
        <a:graphic>
          <a:graphicData uri="http://schemas.openxmlformats.org/drawingml/2006/table">
            <a:tbl>
              <a:tblPr firstRow="1" bandRow="1">
                <a:tableStyleId>{5C22544A-7EE6-4342-B048-85BDC9FD1C3A}</a:tableStyleId>
              </a:tblPr>
              <a:tblGrid>
                <a:gridCol w="2784924">
                  <a:extLst>
                    <a:ext uri="{9D8B030D-6E8A-4147-A177-3AD203B41FA5}">
                      <a16:colId xmlns:a16="http://schemas.microsoft.com/office/drawing/2014/main" val="3103763503"/>
                    </a:ext>
                  </a:extLst>
                </a:gridCol>
                <a:gridCol w="873457">
                  <a:extLst>
                    <a:ext uri="{9D8B030D-6E8A-4147-A177-3AD203B41FA5}">
                      <a16:colId xmlns:a16="http://schemas.microsoft.com/office/drawing/2014/main" val="988093871"/>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4100706747"/>
                  </a:ext>
                </a:extLst>
              </a:tr>
              <a:tr h="370840">
                <a:tc>
                  <a:txBody>
                    <a:bodyPr/>
                    <a:lstStyle/>
                    <a:p>
                      <a:r>
                        <a:rPr lang="en-US" dirty="0"/>
                        <a:t>Landing Page Submission</a:t>
                      </a:r>
                      <a:endParaRPr lang="en-IN" dirty="0"/>
                    </a:p>
                  </a:txBody>
                  <a:tcPr/>
                </a:tc>
                <a:tc>
                  <a:txBody>
                    <a:bodyPr/>
                    <a:lstStyle/>
                    <a:p>
                      <a:r>
                        <a:rPr lang="en-US" dirty="0"/>
                        <a:t>4886</a:t>
                      </a:r>
                      <a:endParaRPr lang="en-IN" dirty="0"/>
                    </a:p>
                  </a:txBody>
                  <a:tcPr/>
                </a:tc>
                <a:extLst>
                  <a:ext uri="{0D108BD9-81ED-4DB2-BD59-A6C34878D82A}">
                    <a16:rowId xmlns:a16="http://schemas.microsoft.com/office/drawing/2014/main" val="2236251251"/>
                  </a:ext>
                </a:extLst>
              </a:tr>
              <a:tr h="370840">
                <a:tc>
                  <a:txBody>
                    <a:bodyPr/>
                    <a:lstStyle/>
                    <a:p>
                      <a:r>
                        <a:rPr lang="en-US" dirty="0"/>
                        <a:t>API</a:t>
                      </a:r>
                      <a:endParaRPr lang="en-IN" dirty="0"/>
                    </a:p>
                  </a:txBody>
                  <a:tcPr/>
                </a:tc>
                <a:tc>
                  <a:txBody>
                    <a:bodyPr/>
                    <a:lstStyle/>
                    <a:p>
                      <a:r>
                        <a:rPr lang="en-US" dirty="0"/>
                        <a:t>3580</a:t>
                      </a:r>
                      <a:endParaRPr lang="en-IN" dirty="0"/>
                    </a:p>
                  </a:txBody>
                  <a:tcPr/>
                </a:tc>
                <a:extLst>
                  <a:ext uri="{0D108BD9-81ED-4DB2-BD59-A6C34878D82A}">
                    <a16:rowId xmlns:a16="http://schemas.microsoft.com/office/drawing/2014/main" val="2236069304"/>
                  </a:ext>
                </a:extLst>
              </a:tr>
              <a:tr h="370840">
                <a:tc>
                  <a:txBody>
                    <a:bodyPr/>
                    <a:lstStyle/>
                    <a:p>
                      <a:r>
                        <a:rPr lang="en-US" dirty="0"/>
                        <a:t>Lead Add Form</a:t>
                      </a:r>
                      <a:endParaRPr lang="en-IN" dirty="0"/>
                    </a:p>
                  </a:txBody>
                  <a:tcPr/>
                </a:tc>
                <a:tc>
                  <a:txBody>
                    <a:bodyPr/>
                    <a:lstStyle/>
                    <a:p>
                      <a:r>
                        <a:rPr lang="en-US" dirty="0"/>
                        <a:t>718</a:t>
                      </a:r>
                      <a:endParaRPr lang="en-IN" dirty="0"/>
                    </a:p>
                  </a:txBody>
                  <a:tcPr/>
                </a:tc>
                <a:extLst>
                  <a:ext uri="{0D108BD9-81ED-4DB2-BD59-A6C34878D82A}">
                    <a16:rowId xmlns:a16="http://schemas.microsoft.com/office/drawing/2014/main" val="2944310862"/>
                  </a:ext>
                </a:extLst>
              </a:tr>
              <a:tr h="370840">
                <a:tc>
                  <a:txBody>
                    <a:bodyPr/>
                    <a:lstStyle/>
                    <a:p>
                      <a:r>
                        <a:rPr lang="en-US" dirty="0"/>
                        <a:t>Lead Import</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4058585020"/>
                  </a:ext>
                </a:extLst>
              </a:tr>
            </a:tbl>
          </a:graphicData>
        </a:graphic>
      </p:graphicFrame>
      <p:pic>
        <p:nvPicPr>
          <p:cNvPr id="6" name="Picture 5">
            <a:extLst>
              <a:ext uri="{FF2B5EF4-FFF2-40B4-BE49-F238E27FC236}">
                <a16:creationId xmlns:a16="http://schemas.microsoft.com/office/drawing/2014/main" id="{45F37EDC-D74F-EF20-3EDF-5EC68979832B}"/>
              </a:ext>
            </a:extLst>
          </p:cNvPr>
          <p:cNvPicPr>
            <a:picLocks noChangeAspect="1"/>
          </p:cNvPicPr>
          <p:nvPr/>
        </p:nvPicPr>
        <p:blipFill>
          <a:blip r:embed="rId2"/>
          <a:stretch>
            <a:fillRect/>
          </a:stretch>
        </p:blipFill>
        <p:spPr>
          <a:xfrm>
            <a:off x="6096000" y="1269242"/>
            <a:ext cx="5552510" cy="5301596"/>
          </a:xfrm>
          <a:prstGeom prst="rect">
            <a:avLst/>
          </a:prstGeom>
        </p:spPr>
      </p:pic>
    </p:spTree>
    <p:extLst>
      <p:ext uri="{BB962C8B-B14F-4D97-AF65-F5344CB8AC3E}">
        <p14:creationId xmlns:p14="http://schemas.microsoft.com/office/powerpoint/2010/main" val="2884732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31-FE52-5D84-26CA-71DA3BF0D34F}"/>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144DCB00-73C5-CE08-F65B-BC7FBDF47763}"/>
              </a:ext>
            </a:extLst>
          </p:cNvPr>
          <p:cNvSpPr>
            <a:spLocks noGrp="1"/>
          </p:cNvSpPr>
          <p:nvPr>
            <p:ph idx="1"/>
          </p:nvPr>
        </p:nvSpPr>
        <p:spPr>
          <a:xfrm>
            <a:off x="377083" y="1382667"/>
            <a:ext cx="8596668" cy="3880773"/>
          </a:xfrm>
        </p:spPr>
        <p:txBody>
          <a:bodyPr/>
          <a:lstStyle/>
          <a:p>
            <a:r>
              <a:rPr lang="en-US" dirty="0"/>
              <a:t>Google is the Lead Source for more </a:t>
            </a:r>
            <a:br>
              <a:rPr lang="en-US" dirty="0"/>
            </a:br>
            <a:r>
              <a:rPr lang="en-US" dirty="0"/>
              <a:t>number of users.</a:t>
            </a:r>
            <a:endParaRPr lang="en-IN" dirty="0"/>
          </a:p>
        </p:txBody>
      </p:sp>
      <p:pic>
        <p:nvPicPr>
          <p:cNvPr id="5" name="Picture 4">
            <a:extLst>
              <a:ext uri="{FF2B5EF4-FFF2-40B4-BE49-F238E27FC236}">
                <a16:creationId xmlns:a16="http://schemas.microsoft.com/office/drawing/2014/main" id="{FA0E09FB-02F4-F1CA-6552-EEB68C76471A}"/>
              </a:ext>
            </a:extLst>
          </p:cNvPr>
          <p:cNvPicPr>
            <a:picLocks noChangeAspect="1"/>
          </p:cNvPicPr>
          <p:nvPr/>
        </p:nvPicPr>
        <p:blipFill>
          <a:blip r:embed="rId2"/>
          <a:stretch>
            <a:fillRect/>
          </a:stretch>
        </p:blipFill>
        <p:spPr>
          <a:xfrm>
            <a:off x="6064747" y="1009935"/>
            <a:ext cx="5824369" cy="5482940"/>
          </a:xfrm>
          <a:prstGeom prst="rect">
            <a:avLst/>
          </a:prstGeom>
        </p:spPr>
      </p:pic>
    </p:spTree>
    <p:extLst>
      <p:ext uri="{BB962C8B-B14F-4D97-AF65-F5344CB8AC3E}">
        <p14:creationId xmlns:p14="http://schemas.microsoft.com/office/powerpoint/2010/main" val="1549660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E9D9-4876-9E14-DEBF-F3210EC38B24}"/>
              </a:ext>
            </a:extLst>
          </p:cNvPr>
          <p:cNvSpPr>
            <a:spLocks noGrp="1"/>
          </p:cNvSpPr>
          <p:nvPr>
            <p:ph type="title"/>
          </p:nvPr>
        </p:nvSpPr>
        <p:spPr/>
        <p:txBody>
          <a:bodyPr/>
          <a:lstStyle/>
          <a:p>
            <a:r>
              <a:rPr lang="en-US" dirty="0" err="1"/>
              <a:t>TotalVisits</a:t>
            </a:r>
            <a:endParaRPr lang="en-IN" dirty="0"/>
          </a:p>
        </p:txBody>
      </p:sp>
      <p:sp>
        <p:nvSpPr>
          <p:cNvPr id="3" name="Content Placeholder 2">
            <a:extLst>
              <a:ext uri="{FF2B5EF4-FFF2-40B4-BE49-F238E27FC236}">
                <a16:creationId xmlns:a16="http://schemas.microsoft.com/office/drawing/2014/main" id="{5D517F6E-9B12-ED24-7C62-F1969F68B033}"/>
              </a:ext>
            </a:extLst>
          </p:cNvPr>
          <p:cNvSpPr>
            <a:spLocks noGrp="1"/>
          </p:cNvSpPr>
          <p:nvPr>
            <p:ph idx="1"/>
          </p:nvPr>
        </p:nvSpPr>
        <p:spPr/>
        <p:txBody>
          <a:bodyPr/>
          <a:lstStyle/>
          <a:p>
            <a:r>
              <a:rPr lang="en-US" dirty="0"/>
              <a:t>For most of the users, number of total </a:t>
            </a:r>
            <a:br>
              <a:rPr lang="en-US" dirty="0"/>
            </a:br>
            <a:r>
              <a:rPr lang="en-US" dirty="0"/>
              <a:t>visits is between 0 to 9.</a:t>
            </a:r>
          </a:p>
          <a:p>
            <a:endParaRPr lang="en-IN" dirty="0"/>
          </a:p>
        </p:txBody>
      </p:sp>
      <p:pic>
        <p:nvPicPr>
          <p:cNvPr id="5" name="Picture 4">
            <a:extLst>
              <a:ext uri="{FF2B5EF4-FFF2-40B4-BE49-F238E27FC236}">
                <a16:creationId xmlns:a16="http://schemas.microsoft.com/office/drawing/2014/main" id="{7FB8E5C2-2F2A-33B1-5398-0CA6881B0866}"/>
              </a:ext>
            </a:extLst>
          </p:cNvPr>
          <p:cNvPicPr>
            <a:picLocks noChangeAspect="1"/>
          </p:cNvPicPr>
          <p:nvPr/>
        </p:nvPicPr>
        <p:blipFill>
          <a:blip r:embed="rId2"/>
          <a:stretch>
            <a:fillRect/>
          </a:stretch>
        </p:blipFill>
        <p:spPr>
          <a:xfrm>
            <a:off x="5671977" y="1460310"/>
            <a:ext cx="6520023" cy="5047397"/>
          </a:xfrm>
          <a:prstGeom prst="rect">
            <a:avLst/>
          </a:prstGeom>
        </p:spPr>
      </p:pic>
    </p:spTree>
    <p:extLst>
      <p:ext uri="{BB962C8B-B14F-4D97-AF65-F5344CB8AC3E}">
        <p14:creationId xmlns:p14="http://schemas.microsoft.com/office/powerpoint/2010/main" val="10270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140C-6623-6A64-C8ED-4D0C78342734}"/>
              </a:ext>
            </a:extLst>
          </p:cNvPr>
          <p:cNvSpPr>
            <a:spLocks noGrp="1"/>
          </p:cNvSpPr>
          <p:nvPr>
            <p:ph type="title"/>
          </p:nvPr>
        </p:nvSpPr>
        <p:spPr/>
        <p:txBody>
          <a:bodyPr/>
          <a:lstStyle/>
          <a:p>
            <a:r>
              <a:rPr lang="en-US" dirty="0"/>
              <a:t>What is your current occupation</a:t>
            </a:r>
            <a:endParaRPr lang="en-IN" dirty="0"/>
          </a:p>
        </p:txBody>
      </p:sp>
      <p:sp>
        <p:nvSpPr>
          <p:cNvPr id="3" name="Content Placeholder 2">
            <a:extLst>
              <a:ext uri="{FF2B5EF4-FFF2-40B4-BE49-F238E27FC236}">
                <a16:creationId xmlns:a16="http://schemas.microsoft.com/office/drawing/2014/main" id="{3CD4733A-768F-D67A-B220-E7AE20189359}"/>
              </a:ext>
            </a:extLst>
          </p:cNvPr>
          <p:cNvSpPr>
            <a:spLocks noGrp="1"/>
          </p:cNvSpPr>
          <p:nvPr>
            <p:ph idx="1"/>
          </p:nvPr>
        </p:nvSpPr>
        <p:spPr/>
        <p:txBody>
          <a:bodyPr/>
          <a:lstStyle/>
          <a:p>
            <a:r>
              <a:rPr lang="en-US" dirty="0"/>
              <a:t>More number of people are unemployed and </a:t>
            </a:r>
            <a:br>
              <a:rPr lang="en-US" dirty="0"/>
            </a:br>
            <a:r>
              <a:rPr lang="en-US" dirty="0"/>
              <a:t>there are very few businessman and housewife </a:t>
            </a:r>
            <a:br>
              <a:rPr lang="en-US" dirty="0"/>
            </a:br>
            <a:r>
              <a:rPr lang="en-US" dirty="0"/>
              <a:t>in the given dataset.</a:t>
            </a:r>
          </a:p>
          <a:p>
            <a:endParaRPr lang="en-IN" dirty="0"/>
          </a:p>
        </p:txBody>
      </p:sp>
      <p:pic>
        <p:nvPicPr>
          <p:cNvPr id="5" name="Picture 4">
            <a:extLst>
              <a:ext uri="{FF2B5EF4-FFF2-40B4-BE49-F238E27FC236}">
                <a16:creationId xmlns:a16="http://schemas.microsoft.com/office/drawing/2014/main" id="{36CA80FD-0F78-F466-0EE5-AA05026A9D30}"/>
              </a:ext>
            </a:extLst>
          </p:cNvPr>
          <p:cNvPicPr>
            <a:picLocks noChangeAspect="1"/>
          </p:cNvPicPr>
          <p:nvPr/>
        </p:nvPicPr>
        <p:blipFill>
          <a:blip r:embed="rId2"/>
          <a:stretch>
            <a:fillRect/>
          </a:stretch>
        </p:blipFill>
        <p:spPr>
          <a:xfrm>
            <a:off x="6341660" y="1228299"/>
            <a:ext cx="5524500" cy="5553963"/>
          </a:xfrm>
          <a:prstGeom prst="rect">
            <a:avLst/>
          </a:prstGeom>
        </p:spPr>
      </p:pic>
    </p:spTree>
    <p:extLst>
      <p:ext uri="{BB962C8B-B14F-4D97-AF65-F5344CB8AC3E}">
        <p14:creationId xmlns:p14="http://schemas.microsoft.com/office/powerpoint/2010/main" val="166036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FCC0-3257-20B4-BAC7-F3E342048B8F}"/>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A31D52F1-3415-2B6C-7173-4BB0AF5A34E5}"/>
              </a:ext>
            </a:extLst>
          </p:cNvPr>
          <p:cNvSpPr>
            <a:spLocks noGrp="1"/>
          </p:cNvSpPr>
          <p:nvPr>
            <p:ph idx="1"/>
          </p:nvPr>
        </p:nvSpPr>
        <p:spPr/>
        <p:txBody>
          <a:bodyPr/>
          <a:lstStyle/>
          <a:p>
            <a:r>
              <a:rPr lang="en-US" dirty="0"/>
              <a:t>More number of people are </a:t>
            </a:r>
            <a:br>
              <a:rPr lang="en-US" dirty="0"/>
            </a:br>
            <a:r>
              <a:rPr lang="en-US" dirty="0"/>
              <a:t>from Finance or Human Resource </a:t>
            </a:r>
            <a:br>
              <a:rPr lang="en-US" dirty="0"/>
            </a:br>
            <a:r>
              <a:rPr lang="en-US" dirty="0"/>
              <a:t>or Marketing management.</a:t>
            </a:r>
            <a:endParaRPr lang="en-IN" dirty="0"/>
          </a:p>
        </p:txBody>
      </p:sp>
      <p:pic>
        <p:nvPicPr>
          <p:cNvPr id="5" name="Picture 4">
            <a:extLst>
              <a:ext uri="{FF2B5EF4-FFF2-40B4-BE49-F238E27FC236}">
                <a16:creationId xmlns:a16="http://schemas.microsoft.com/office/drawing/2014/main" id="{510E2353-8F6D-928E-A264-6FA95F83A531}"/>
              </a:ext>
            </a:extLst>
          </p:cNvPr>
          <p:cNvPicPr>
            <a:picLocks noChangeAspect="1"/>
          </p:cNvPicPr>
          <p:nvPr/>
        </p:nvPicPr>
        <p:blipFill>
          <a:blip r:embed="rId2"/>
          <a:stretch>
            <a:fillRect/>
          </a:stretch>
        </p:blipFill>
        <p:spPr>
          <a:xfrm>
            <a:off x="5148902" y="-5959"/>
            <a:ext cx="5933080" cy="6863960"/>
          </a:xfrm>
          <a:prstGeom prst="rect">
            <a:avLst/>
          </a:prstGeom>
        </p:spPr>
      </p:pic>
    </p:spTree>
    <p:extLst>
      <p:ext uri="{BB962C8B-B14F-4D97-AF65-F5344CB8AC3E}">
        <p14:creationId xmlns:p14="http://schemas.microsoft.com/office/powerpoint/2010/main" val="2438393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2A3-9151-C7B2-807A-B7190D085181}"/>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E23DF5D1-D3E6-7CF1-9513-051C3C51AF5A}"/>
              </a:ext>
            </a:extLst>
          </p:cNvPr>
          <p:cNvSpPr>
            <a:spLocks noGrp="1"/>
          </p:cNvSpPr>
          <p:nvPr>
            <p:ph idx="1"/>
          </p:nvPr>
        </p:nvSpPr>
        <p:spPr/>
        <p:txBody>
          <a:bodyPr/>
          <a:lstStyle/>
          <a:p>
            <a:r>
              <a:rPr lang="en-US" dirty="0"/>
              <a:t>There are many users for whom Lead Profile </a:t>
            </a:r>
            <a:br>
              <a:rPr lang="en-US" dirty="0"/>
            </a:br>
            <a:r>
              <a:rPr lang="en-US" dirty="0"/>
              <a:t>is not determined. There are very few lateral </a:t>
            </a:r>
            <a:br>
              <a:rPr lang="en-US" dirty="0"/>
            </a:br>
            <a:r>
              <a:rPr lang="en-US" dirty="0"/>
              <a:t>students and students with dual specialization.</a:t>
            </a:r>
          </a:p>
          <a:p>
            <a:endParaRPr lang="en-IN" dirty="0"/>
          </a:p>
        </p:txBody>
      </p:sp>
      <p:pic>
        <p:nvPicPr>
          <p:cNvPr id="5" name="Picture 4">
            <a:extLst>
              <a:ext uri="{FF2B5EF4-FFF2-40B4-BE49-F238E27FC236}">
                <a16:creationId xmlns:a16="http://schemas.microsoft.com/office/drawing/2014/main" id="{9948EC7B-88E6-3D36-2290-FEEA10ACD484}"/>
              </a:ext>
            </a:extLst>
          </p:cNvPr>
          <p:cNvPicPr>
            <a:picLocks noChangeAspect="1"/>
          </p:cNvPicPr>
          <p:nvPr/>
        </p:nvPicPr>
        <p:blipFill>
          <a:blip r:embed="rId2"/>
          <a:stretch>
            <a:fillRect/>
          </a:stretch>
        </p:blipFill>
        <p:spPr>
          <a:xfrm>
            <a:off x="6096000" y="231112"/>
            <a:ext cx="6086862" cy="6401700"/>
          </a:xfrm>
          <a:prstGeom prst="rect">
            <a:avLst/>
          </a:prstGeom>
        </p:spPr>
      </p:pic>
    </p:spTree>
    <p:extLst>
      <p:ext uri="{BB962C8B-B14F-4D97-AF65-F5344CB8AC3E}">
        <p14:creationId xmlns:p14="http://schemas.microsoft.com/office/powerpoint/2010/main" val="31588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D19C-ADEF-5631-ECB3-2E42209E6315}"/>
              </a:ext>
            </a:extLst>
          </p:cNvPr>
          <p:cNvSpPr>
            <a:spLocks noGrp="1"/>
          </p:cNvSpPr>
          <p:nvPr>
            <p:ph type="title"/>
          </p:nvPr>
        </p:nvSpPr>
        <p:spPr/>
        <p:txBody>
          <a:bodyPr/>
          <a:lstStyle/>
          <a:p>
            <a:r>
              <a:rPr lang="en-US" dirty="0"/>
              <a:t>City</a:t>
            </a:r>
            <a:endParaRPr lang="en-IN" dirty="0"/>
          </a:p>
        </p:txBody>
      </p:sp>
      <p:sp>
        <p:nvSpPr>
          <p:cNvPr id="3" name="Content Placeholder 2">
            <a:extLst>
              <a:ext uri="{FF2B5EF4-FFF2-40B4-BE49-F238E27FC236}">
                <a16:creationId xmlns:a16="http://schemas.microsoft.com/office/drawing/2014/main" id="{B5CD7686-82DF-07E6-E872-A38178BC11EF}"/>
              </a:ext>
            </a:extLst>
          </p:cNvPr>
          <p:cNvSpPr>
            <a:spLocks noGrp="1"/>
          </p:cNvSpPr>
          <p:nvPr>
            <p:ph idx="1"/>
          </p:nvPr>
        </p:nvSpPr>
        <p:spPr/>
        <p:txBody>
          <a:bodyPr/>
          <a:lstStyle/>
          <a:p>
            <a:r>
              <a:rPr lang="en-US" dirty="0"/>
              <a:t>More number of users belongs to Mumbai </a:t>
            </a:r>
            <a:br>
              <a:rPr lang="en-US" dirty="0"/>
            </a:br>
            <a:r>
              <a:rPr lang="en-US" dirty="0"/>
              <a:t>city. And there are least number of users </a:t>
            </a:r>
            <a:br>
              <a:rPr lang="en-US" dirty="0"/>
            </a:br>
            <a:r>
              <a:rPr lang="en-US" dirty="0"/>
              <a:t>for Tier II cities.</a:t>
            </a:r>
            <a:endParaRPr lang="en-IN" dirty="0"/>
          </a:p>
        </p:txBody>
      </p:sp>
      <p:pic>
        <p:nvPicPr>
          <p:cNvPr id="5" name="Picture 4">
            <a:extLst>
              <a:ext uri="{FF2B5EF4-FFF2-40B4-BE49-F238E27FC236}">
                <a16:creationId xmlns:a16="http://schemas.microsoft.com/office/drawing/2014/main" id="{6197CC26-9E05-DAAD-CAA5-6553BA60AC99}"/>
              </a:ext>
            </a:extLst>
          </p:cNvPr>
          <p:cNvPicPr>
            <a:picLocks noChangeAspect="1"/>
          </p:cNvPicPr>
          <p:nvPr/>
        </p:nvPicPr>
        <p:blipFill>
          <a:blip r:embed="rId2"/>
          <a:stretch>
            <a:fillRect/>
          </a:stretch>
        </p:blipFill>
        <p:spPr>
          <a:xfrm>
            <a:off x="6096000" y="280429"/>
            <a:ext cx="5977646" cy="6297141"/>
          </a:xfrm>
          <a:prstGeom prst="rect">
            <a:avLst/>
          </a:prstGeom>
        </p:spPr>
      </p:pic>
    </p:spTree>
    <p:extLst>
      <p:ext uri="{BB962C8B-B14F-4D97-AF65-F5344CB8AC3E}">
        <p14:creationId xmlns:p14="http://schemas.microsoft.com/office/powerpoint/2010/main" val="1650777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7B69-E641-29AA-1D7B-566697AE5B4F}"/>
              </a:ext>
            </a:extLst>
          </p:cNvPr>
          <p:cNvSpPr>
            <a:spLocks noGrp="1"/>
          </p:cNvSpPr>
          <p:nvPr>
            <p:ph type="title"/>
          </p:nvPr>
        </p:nvSpPr>
        <p:spPr/>
        <p:txBody>
          <a:bodyPr/>
          <a:lstStyle/>
          <a:p>
            <a:r>
              <a:rPr lang="en-US" dirty="0"/>
              <a:t>A free copy of Mastering The Interview</a:t>
            </a:r>
            <a:endParaRPr lang="en-IN" dirty="0"/>
          </a:p>
        </p:txBody>
      </p:sp>
      <p:sp>
        <p:nvSpPr>
          <p:cNvPr id="3" name="Content Placeholder 2">
            <a:extLst>
              <a:ext uri="{FF2B5EF4-FFF2-40B4-BE49-F238E27FC236}">
                <a16:creationId xmlns:a16="http://schemas.microsoft.com/office/drawing/2014/main" id="{7B61ED3C-D21C-68AA-3D6C-5E594ADFF7C2}"/>
              </a:ext>
            </a:extLst>
          </p:cNvPr>
          <p:cNvSpPr>
            <a:spLocks noGrp="1"/>
          </p:cNvSpPr>
          <p:nvPr>
            <p:ph idx="1"/>
          </p:nvPr>
        </p:nvSpPr>
        <p:spPr/>
        <p:txBody>
          <a:bodyPr/>
          <a:lstStyle/>
          <a:p>
            <a:r>
              <a:rPr lang="en-US" dirty="0"/>
              <a:t>This column has good balance of ‘Yes’ and ‘No’ values. So, this column could be very significant for the analysis.</a:t>
            </a:r>
            <a:endParaRPr lang="en-IN" dirty="0"/>
          </a:p>
        </p:txBody>
      </p:sp>
      <p:graphicFrame>
        <p:nvGraphicFramePr>
          <p:cNvPr id="4" name="Table 4">
            <a:extLst>
              <a:ext uri="{FF2B5EF4-FFF2-40B4-BE49-F238E27FC236}">
                <a16:creationId xmlns:a16="http://schemas.microsoft.com/office/drawing/2014/main" id="{AC3E83D6-A89B-DB37-DA3E-283EE8E2328C}"/>
              </a:ext>
            </a:extLst>
          </p:cNvPr>
          <p:cNvGraphicFramePr>
            <a:graphicFrameLocks noGrp="1"/>
          </p:cNvGraphicFramePr>
          <p:nvPr>
            <p:extLst>
              <p:ext uri="{D42A27DB-BD31-4B8C-83A1-F6EECF244321}">
                <p14:modId xmlns:p14="http://schemas.microsoft.com/office/powerpoint/2010/main" val="1525134394"/>
              </p:ext>
            </p:extLst>
          </p:nvPr>
        </p:nvGraphicFramePr>
        <p:xfrm>
          <a:off x="1281373" y="33867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78410148"/>
                    </a:ext>
                  </a:extLst>
                </a:gridCol>
                <a:gridCol w="4064000">
                  <a:extLst>
                    <a:ext uri="{9D8B030D-6E8A-4147-A177-3AD203B41FA5}">
                      <a16:colId xmlns:a16="http://schemas.microsoft.com/office/drawing/2014/main" val="454559586"/>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840098288"/>
                  </a:ext>
                </a:extLst>
              </a:tr>
              <a:tr h="370840">
                <a:tc>
                  <a:txBody>
                    <a:bodyPr/>
                    <a:lstStyle/>
                    <a:p>
                      <a:r>
                        <a:rPr lang="en-US" dirty="0"/>
                        <a:t>No</a:t>
                      </a:r>
                      <a:endParaRPr lang="en-IN" dirty="0"/>
                    </a:p>
                  </a:txBody>
                  <a:tcPr/>
                </a:tc>
                <a:tc>
                  <a:txBody>
                    <a:bodyPr/>
                    <a:lstStyle/>
                    <a:p>
                      <a:r>
                        <a:rPr lang="en-US" dirty="0"/>
                        <a:t>6180</a:t>
                      </a:r>
                      <a:endParaRPr lang="en-IN" dirty="0"/>
                    </a:p>
                  </a:txBody>
                  <a:tcPr/>
                </a:tc>
                <a:extLst>
                  <a:ext uri="{0D108BD9-81ED-4DB2-BD59-A6C34878D82A}">
                    <a16:rowId xmlns:a16="http://schemas.microsoft.com/office/drawing/2014/main" val="654876807"/>
                  </a:ext>
                </a:extLst>
              </a:tr>
              <a:tr h="370840">
                <a:tc>
                  <a:txBody>
                    <a:bodyPr/>
                    <a:lstStyle/>
                    <a:p>
                      <a:r>
                        <a:rPr lang="en-US" dirty="0"/>
                        <a:t>Yes</a:t>
                      </a:r>
                      <a:endParaRPr lang="en-IN" dirty="0"/>
                    </a:p>
                  </a:txBody>
                  <a:tcPr/>
                </a:tc>
                <a:tc>
                  <a:txBody>
                    <a:bodyPr/>
                    <a:lstStyle/>
                    <a:p>
                      <a:r>
                        <a:rPr lang="en-US" dirty="0"/>
                        <a:t>2879</a:t>
                      </a:r>
                      <a:endParaRPr lang="en-IN" dirty="0"/>
                    </a:p>
                  </a:txBody>
                  <a:tcPr/>
                </a:tc>
                <a:extLst>
                  <a:ext uri="{0D108BD9-81ED-4DB2-BD59-A6C34878D82A}">
                    <a16:rowId xmlns:a16="http://schemas.microsoft.com/office/drawing/2014/main" val="1001610773"/>
                  </a:ext>
                </a:extLst>
              </a:tr>
            </a:tbl>
          </a:graphicData>
        </a:graphic>
      </p:graphicFrame>
    </p:spTree>
    <p:extLst>
      <p:ext uri="{BB962C8B-B14F-4D97-AF65-F5344CB8AC3E}">
        <p14:creationId xmlns:p14="http://schemas.microsoft.com/office/powerpoint/2010/main" val="391495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D850-34EB-86D0-4CAD-8E2188C2B4B9}"/>
              </a:ext>
            </a:extLst>
          </p:cNvPr>
          <p:cNvSpPr>
            <a:spLocks noGrp="1"/>
          </p:cNvSpPr>
          <p:nvPr>
            <p:ph type="title"/>
          </p:nvPr>
        </p:nvSpPr>
        <p:spPr/>
        <p:txBody>
          <a:bodyPr/>
          <a:lstStyle/>
          <a:p>
            <a:r>
              <a:rPr lang="en-US" b="1" dirty="0"/>
              <a:t>Steps involved for Solving problem</a:t>
            </a:r>
            <a:endParaRPr lang="en-IN" b="1" dirty="0"/>
          </a:p>
        </p:txBody>
      </p:sp>
      <p:sp>
        <p:nvSpPr>
          <p:cNvPr id="3" name="Content Placeholder 2">
            <a:extLst>
              <a:ext uri="{FF2B5EF4-FFF2-40B4-BE49-F238E27FC236}">
                <a16:creationId xmlns:a16="http://schemas.microsoft.com/office/drawing/2014/main" id="{BEA7C038-77F5-7664-E67D-1898A8F894D6}"/>
              </a:ext>
            </a:extLst>
          </p:cNvPr>
          <p:cNvSpPr>
            <a:spLocks noGrp="1"/>
          </p:cNvSpPr>
          <p:nvPr>
            <p:ph idx="1"/>
          </p:nvPr>
        </p:nvSpPr>
        <p:spPr/>
        <p:txBody>
          <a:bodyPr/>
          <a:lstStyle/>
          <a:p>
            <a:pPr marL="0" indent="0">
              <a:buNone/>
            </a:pPr>
            <a:r>
              <a:rPr lang="en-US" dirty="0"/>
              <a:t>1) Reading and Understanding the dataset</a:t>
            </a:r>
          </a:p>
          <a:p>
            <a:pPr marL="0" indent="0">
              <a:buNone/>
            </a:pPr>
            <a:r>
              <a:rPr lang="en-US" dirty="0"/>
              <a:t>2) Exploratory Data Analysis</a:t>
            </a:r>
          </a:p>
          <a:p>
            <a:pPr marL="0" indent="0">
              <a:buNone/>
            </a:pPr>
            <a:r>
              <a:rPr lang="en-US" dirty="0"/>
              <a:t>3) Pre-processing the data for Model Building</a:t>
            </a:r>
          </a:p>
          <a:p>
            <a:pPr marL="0" indent="0">
              <a:buNone/>
            </a:pPr>
            <a:r>
              <a:rPr lang="en-US" dirty="0"/>
              <a:t>4) Building the Model</a:t>
            </a:r>
          </a:p>
          <a:p>
            <a:pPr marL="0" indent="0">
              <a:buNone/>
            </a:pPr>
            <a:r>
              <a:rPr lang="en-US" dirty="0"/>
              <a:t>5) Evaluating the Model</a:t>
            </a:r>
          </a:p>
          <a:p>
            <a:pPr marL="0" indent="0">
              <a:buNone/>
            </a:pPr>
            <a:r>
              <a:rPr lang="en-US" dirty="0"/>
              <a:t>6) Making predictions on the test set</a:t>
            </a:r>
          </a:p>
          <a:p>
            <a:pPr marL="0" indent="0">
              <a:buNone/>
            </a:pPr>
            <a:r>
              <a:rPr lang="en-IN" dirty="0"/>
              <a:t>7) Handling different scenarios in Documents</a:t>
            </a:r>
            <a:endParaRPr lang="en-US" dirty="0"/>
          </a:p>
        </p:txBody>
      </p:sp>
    </p:spTree>
    <p:extLst>
      <p:ext uri="{BB962C8B-B14F-4D97-AF65-F5344CB8AC3E}">
        <p14:creationId xmlns:p14="http://schemas.microsoft.com/office/powerpoint/2010/main" val="3148482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739-3CEF-CA13-D567-53A24E25701E}"/>
              </a:ext>
            </a:extLst>
          </p:cNvPr>
          <p:cNvSpPr>
            <a:spLocks noGrp="1"/>
          </p:cNvSpPr>
          <p:nvPr>
            <p:ph type="title"/>
          </p:nvPr>
        </p:nvSpPr>
        <p:spPr/>
        <p:txBody>
          <a:bodyPr/>
          <a:lstStyle/>
          <a:p>
            <a:r>
              <a:rPr lang="en-US" dirty="0"/>
              <a:t>Bivariate Analysis</a:t>
            </a:r>
            <a:endParaRPr lang="en-IN" dirty="0"/>
          </a:p>
        </p:txBody>
      </p:sp>
      <p:sp>
        <p:nvSpPr>
          <p:cNvPr id="3" name="Content Placeholder 2">
            <a:extLst>
              <a:ext uri="{FF2B5EF4-FFF2-40B4-BE49-F238E27FC236}">
                <a16:creationId xmlns:a16="http://schemas.microsoft.com/office/drawing/2014/main" id="{8D63EAC5-7A3E-7B03-DE99-595F1BE1B20C}"/>
              </a:ext>
            </a:extLst>
          </p:cNvPr>
          <p:cNvSpPr>
            <a:spLocks noGrp="1"/>
          </p:cNvSpPr>
          <p:nvPr>
            <p:ph idx="1"/>
          </p:nvPr>
        </p:nvSpPr>
        <p:spPr/>
        <p:txBody>
          <a:bodyPr/>
          <a:lstStyle/>
          <a:p>
            <a:r>
              <a:rPr lang="en-US" dirty="0"/>
              <a:t>It is divided into 2 parts:</a:t>
            </a:r>
          </a:p>
          <a:p>
            <a:pPr marL="0" indent="0">
              <a:buNone/>
            </a:pPr>
            <a:r>
              <a:rPr lang="en-US" dirty="0"/>
              <a:t>	1) Categorical – Target (Categorical) variable</a:t>
            </a:r>
          </a:p>
          <a:p>
            <a:pPr marL="0" indent="0">
              <a:buNone/>
            </a:pPr>
            <a:r>
              <a:rPr lang="en-US" dirty="0"/>
              <a:t>	2) Numerical – Target (Categorical) variable 	</a:t>
            </a:r>
            <a:endParaRPr lang="en-IN" dirty="0"/>
          </a:p>
        </p:txBody>
      </p:sp>
    </p:spTree>
    <p:extLst>
      <p:ext uri="{BB962C8B-B14F-4D97-AF65-F5344CB8AC3E}">
        <p14:creationId xmlns:p14="http://schemas.microsoft.com/office/powerpoint/2010/main" val="269818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92C0-26EE-A345-0666-04FC56BD6F5F}"/>
              </a:ext>
            </a:extLst>
          </p:cNvPr>
          <p:cNvSpPr>
            <a:spLocks noGrp="1"/>
          </p:cNvSpPr>
          <p:nvPr>
            <p:ph type="title"/>
          </p:nvPr>
        </p:nvSpPr>
        <p:spPr>
          <a:xfrm>
            <a:off x="226958" y="377588"/>
            <a:ext cx="8596668" cy="1320800"/>
          </a:xfrm>
        </p:spPr>
        <p:txBody>
          <a:bodyPr/>
          <a:lstStyle/>
          <a:p>
            <a:r>
              <a:rPr lang="en-US" dirty="0"/>
              <a:t>Specialization v/s Converted</a:t>
            </a:r>
            <a:endParaRPr lang="en-IN" dirty="0"/>
          </a:p>
        </p:txBody>
      </p:sp>
      <p:sp>
        <p:nvSpPr>
          <p:cNvPr id="3" name="Content Placeholder 2">
            <a:extLst>
              <a:ext uri="{FF2B5EF4-FFF2-40B4-BE49-F238E27FC236}">
                <a16:creationId xmlns:a16="http://schemas.microsoft.com/office/drawing/2014/main" id="{C3ADE3FB-6F2C-435D-23EB-F8F2C426E790}"/>
              </a:ext>
            </a:extLst>
          </p:cNvPr>
          <p:cNvSpPr>
            <a:spLocks noGrp="1"/>
          </p:cNvSpPr>
          <p:nvPr>
            <p:ph idx="1"/>
          </p:nvPr>
        </p:nvSpPr>
        <p:spPr/>
        <p:txBody>
          <a:bodyPr/>
          <a:lstStyle/>
          <a:p>
            <a:r>
              <a:rPr lang="en-US" dirty="0"/>
              <a:t>After replacing the null value with ‘Select’, </a:t>
            </a:r>
            <a:br>
              <a:rPr lang="en-US" dirty="0"/>
            </a:br>
            <a:r>
              <a:rPr lang="en-US" dirty="0"/>
              <a:t>it is clear that person who hasn’t specified </a:t>
            </a:r>
            <a:br>
              <a:rPr lang="en-US" dirty="0"/>
            </a:br>
            <a:r>
              <a:rPr lang="en-US" dirty="0"/>
              <a:t>his/her Specialization has low chance of </a:t>
            </a:r>
            <a:br>
              <a:rPr lang="en-US" dirty="0"/>
            </a:br>
            <a:r>
              <a:rPr lang="en-US" dirty="0"/>
              <a:t>conversion. So, it may not be the case of missing value at random.</a:t>
            </a:r>
          </a:p>
          <a:p>
            <a:r>
              <a:rPr lang="en-US" dirty="0"/>
              <a:t>So, despite having around 36% missing value, </a:t>
            </a:r>
            <a:br>
              <a:rPr lang="en-US" dirty="0"/>
            </a:br>
            <a:r>
              <a:rPr lang="en-US" dirty="0"/>
              <a:t>this column is not deleted.</a:t>
            </a:r>
            <a:endParaRPr lang="en-IN" dirty="0"/>
          </a:p>
        </p:txBody>
      </p:sp>
      <p:pic>
        <p:nvPicPr>
          <p:cNvPr id="5" name="Picture 4">
            <a:extLst>
              <a:ext uri="{FF2B5EF4-FFF2-40B4-BE49-F238E27FC236}">
                <a16:creationId xmlns:a16="http://schemas.microsoft.com/office/drawing/2014/main" id="{AE0C2716-B7F4-6C46-425F-4CAE78B92B5D}"/>
              </a:ext>
            </a:extLst>
          </p:cNvPr>
          <p:cNvPicPr>
            <a:picLocks noChangeAspect="1"/>
          </p:cNvPicPr>
          <p:nvPr/>
        </p:nvPicPr>
        <p:blipFill>
          <a:blip r:embed="rId2"/>
          <a:stretch>
            <a:fillRect/>
          </a:stretch>
        </p:blipFill>
        <p:spPr>
          <a:xfrm>
            <a:off x="6434765" y="95534"/>
            <a:ext cx="5757235" cy="6762466"/>
          </a:xfrm>
          <a:prstGeom prst="rect">
            <a:avLst/>
          </a:prstGeom>
        </p:spPr>
      </p:pic>
    </p:spTree>
    <p:extLst>
      <p:ext uri="{BB962C8B-B14F-4D97-AF65-F5344CB8AC3E}">
        <p14:creationId xmlns:p14="http://schemas.microsoft.com/office/powerpoint/2010/main" val="2085127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DCAF-43AB-2C4E-557A-AAA58736D3A0}"/>
              </a:ext>
            </a:extLst>
          </p:cNvPr>
          <p:cNvSpPr>
            <a:spLocks noGrp="1"/>
          </p:cNvSpPr>
          <p:nvPr>
            <p:ph type="title"/>
          </p:nvPr>
        </p:nvSpPr>
        <p:spPr/>
        <p:txBody>
          <a:bodyPr/>
          <a:lstStyle/>
          <a:p>
            <a:r>
              <a:rPr lang="en-US" dirty="0"/>
              <a:t>Lead Origin v/s Converted</a:t>
            </a:r>
            <a:endParaRPr lang="en-IN" dirty="0"/>
          </a:p>
        </p:txBody>
      </p:sp>
      <p:sp>
        <p:nvSpPr>
          <p:cNvPr id="3" name="Content Placeholder 2">
            <a:extLst>
              <a:ext uri="{FF2B5EF4-FFF2-40B4-BE49-F238E27FC236}">
                <a16:creationId xmlns:a16="http://schemas.microsoft.com/office/drawing/2014/main" id="{0451FB56-583A-C7D7-792C-BA41C18B280A}"/>
              </a:ext>
            </a:extLst>
          </p:cNvPr>
          <p:cNvSpPr>
            <a:spLocks noGrp="1"/>
          </p:cNvSpPr>
          <p:nvPr>
            <p:ph idx="1"/>
          </p:nvPr>
        </p:nvSpPr>
        <p:spPr/>
        <p:txBody>
          <a:bodyPr/>
          <a:lstStyle/>
          <a:p>
            <a:r>
              <a:rPr lang="en-US" dirty="0"/>
              <a:t>When Lead origin is “Lead Add Form” there </a:t>
            </a:r>
            <a:br>
              <a:rPr lang="en-US" dirty="0"/>
            </a:br>
            <a:r>
              <a:rPr lang="en-US" dirty="0"/>
              <a:t>is very high chance of conversion, which is close </a:t>
            </a:r>
            <a:br>
              <a:rPr lang="en-US" dirty="0"/>
            </a:br>
            <a:r>
              <a:rPr lang="en-US" dirty="0"/>
              <a:t>to 93%. So, this variable maybe given more </a:t>
            </a:r>
            <a:br>
              <a:rPr lang="en-US" dirty="0"/>
            </a:br>
            <a:r>
              <a:rPr lang="en-US" dirty="0"/>
              <a:t>importance while building the model.</a:t>
            </a:r>
            <a:endParaRPr lang="en-IN" dirty="0"/>
          </a:p>
        </p:txBody>
      </p:sp>
      <p:pic>
        <p:nvPicPr>
          <p:cNvPr id="5" name="Picture 4">
            <a:extLst>
              <a:ext uri="{FF2B5EF4-FFF2-40B4-BE49-F238E27FC236}">
                <a16:creationId xmlns:a16="http://schemas.microsoft.com/office/drawing/2014/main" id="{D4076AA9-AD99-2975-3D9F-BFCB292D725C}"/>
              </a:ext>
            </a:extLst>
          </p:cNvPr>
          <p:cNvPicPr>
            <a:picLocks noChangeAspect="1"/>
          </p:cNvPicPr>
          <p:nvPr/>
        </p:nvPicPr>
        <p:blipFill>
          <a:blip r:embed="rId2"/>
          <a:stretch>
            <a:fillRect/>
          </a:stretch>
        </p:blipFill>
        <p:spPr>
          <a:xfrm>
            <a:off x="6287263" y="609600"/>
            <a:ext cx="5904738" cy="6248400"/>
          </a:xfrm>
          <a:prstGeom prst="rect">
            <a:avLst/>
          </a:prstGeom>
        </p:spPr>
      </p:pic>
    </p:spTree>
    <p:extLst>
      <p:ext uri="{BB962C8B-B14F-4D97-AF65-F5344CB8AC3E}">
        <p14:creationId xmlns:p14="http://schemas.microsoft.com/office/powerpoint/2010/main" val="277478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DA89-C1E3-F0A6-5790-D436EF5DF187}"/>
              </a:ext>
            </a:extLst>
          </p:cNvPr>
          <p:cNvSpPr>
            <a:spLocks noGrp="1"/>
          </p:cNvSpPr>
          <p:nvPr>
            <p:ph type="title"/>
          </p:nvPr>
        </p:nvSpPr>
        <p:spPr/>
        <p:txBody>
          <a:bodyPr/>
          <a:lstStyle/>
          <a:p>
            <a:r>
              <a:rPr lang="en-US" dirty="0"/>
              <a:t>Lead Source v/s Converted</a:t>
            </a:r>
            <a:endParaRPr lang="en-IN" dirty="0"/>
          </a:p>
        </p:txBody>
      </p:sp>
      <p:sp>
        <p:nvSpPr>
          <p:cNvPr id="3" name="Content Placeholder 2">
            <a:extLst>
              <a:ext uri="{FF2B5EF4-FFF2-40B4-BE49-F238E27FC236}">
                <a16:creationId xmlns:a16="http://schemas.microsoft.com/office/drawing/2014/main" id="{89C2C2A4-DA50-057A-BE45-E6DAF1545DBF}"/>
              </a:ext>
            </a:extLst>
          </p:cNvPr>
          <p:cNvSpPr>
            <a:spLocks noGrp="1"/>
          </p:cNvSpPr>
          <p:nvPr>
            <p:ph idx="1"/>
          </p:nvPr>
        </p:nvSpPr>
        <p:spPr/>
        <p:txBody>
          <a:bodyPr/>
          <a:lstStyle/>
          <a:p>
            <a:r>
              <a:rPr lang="en-US" dirty="0"/>
              <a:t>There is very high percentage of conversion rate </a:t>
            </a:r>
            <a:br>
              <a:rPr lang="en-US" dirty="0"/>
            </a:br>
            <a:r>
              <a:rPr lang="en-US" dirty="0"/>
              <a:t>when source of leas is either through reference </a:t>
            </a:r>
            <a:br>
              <a:rPr lang="en-US" dirty="0"/>
            </a:br>
            <a:r>
              <a:rPr lang="en-US" dirty="0"/>
              <a:t>or through </a:t>
            </a:r>
            <a:r>
              <a:rPr lang="en-US" dirty="0" err="1"/>
              <a:t>Welingak</a:t>
            </a:r>
            <a:r>
              <a:rPr lang="en-US" dirty="0"/>
              <a:t> website.</a:t>
            </a:r>
            <a:endParaRPr lang="en-IN" dirty="0"/>
          </a:p>
        </p:txBody>
      </p:sp>
      <p:pic>
        <p:nvPicPr>
          <p:cNvPr id="5" name="Picture 4">
            <a:extLst>
              <a:ext uri="{FF2B5EF4-FFF2-40B4-BE49-F238E27FC236}">
                <a16:creationId xmlns:a16="http://schemas.microsoft.com/office/drawing/2014/main" id="{083CFCF3-84E1-54D0-5F46-5277615E5D41}"/>
              </a:ext>
            </a:extLst>
          </p:cNvPr>
          <p:cNvPicPr>
            <a:picLocks noChangeAspect="1"/>
          </p:cNvPicPr>
          <p:nvPr/>
        </p:nvPicPr>
        <p:blipFill>
          <a:blip r:embed="rId2"/>
          <a:stretch>
            <a:fillRect/>
          </a:stretch>
        </p:blipFill>
        <p:spPr>
          <a:xfrm>
            <a:off x="6202685" y="1132764"/>
            <a:ext cx="5989315" cy="5725236"/>
          </a:xfrm>
          <a:prstGeom prst="rect">
            <a:avLst/>
          </a:prstGeom>
        </p:spPr>
      </p:pic>
    </p:spTree>
    <p:extLst>
      <p:ext uri="{BB962C8B-B14F-4D97-AF65-F5344CB8AC3E}">
        <p14:creationId xmlns:p14="http://schemas.microsoft.com/office/powerpoint/2010/main" val="4026126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AAC4-1A78-B84C-F042-AE9FA3420579}"/>
              </a:ext>
            </a:extLst>
          </p:cNvPr>
          <p:cNvSpPr>
            <a:spLocks noGrp="1"/>
          </p:cNvSpPr>
          <p:nvPr>
            <p:ph type="title"/>
          </p:nvPr>
        </p:nvSpPr>
        <p:spPr/>
        <p:txBody>
          <a:bodyPr/>
          <a:lstStyle/>
          <a:p>
            <a:r>
              <a:rPr lang="en-US" dirty="0"/>
              <a:t>Do Not Email v/s Converted</a:t>
            </a:r>
            <a:endParaRPr lang="en-IN" dirty="0"/>
          </a:p>
        </p:txBody>
      </p:sp>
      <p:sp>
        <p:nvSpPr>
          <p:cNvPr id="3" name="Content Placeholder 2">
            <a:extLst>
              <a:ext uri="{FF2B5EF4-FFF2-40B4-BE49-F238E27FC236}">
                <a16:creationId xmlns:a16="http://schemas.microsoft.com/office/drawing/2014/main" id="{E92368D4-5E7E-2AC3-1D5A-49A4111B1850}"/>
              </a:ext>
            </a:extLst>
          </p:cNvPr>
          <p:cNvSpPr>
            <a:spLocks noGrp="1"/>
          </p:cNvSpPr>
          <p:nvPr>
            <p:ph idx="1"/>
          </p:nvPr>
        </p:nvSpPr>
        <p:spPr/>
        <p:txBody>
          <a:bodyPr/>
          <a:lstStyle/>
          <a:p>
            <a:r>
              <a:rPr lang="en-US" dirty="0"/>
              <a:t>Person who doesn’t opt for do not email has higher</a:t>
            </a:r>
            <a:br>
              <a:rPr lang="en-US" dirty="0"/>
            </a:br>
            <a:r>
              <a:rPr lang="en-US" dirty="0"/>
              <a:t>conversion rate compared to person who choose </a:t>
            </a:r>
            <a:br>
              <a:rPr lang="en-US" dirty="0"/>
            </a:br>
            <a:r>
              <a:rPr lang="en-US" dirty="0"/>
              <a:t>not to receive email which seems logical.</a:t>
            </a:r>
            <a:endParaRPr lang="en-IN" dirty="0"/>
          </a:p>
        </p:txBody>
      </p:sp>
      <p:pic>
        <p:nvPicPr>
          <p:cNvPr id="5" name="Picture 4">
            <a:extLst>
              <a:ext uri="{FF2B5EF4-FFF2-40B4-BE49-F238E27FC236}">
                <a16:creationId xmlns:a16="http://schemas.microsoft.com/office/drawing/2014/main" id="{818EF522-EFB0-6FEA-1C43-B4BF8B4DDE77}"/>
              </a:ext>
            </a:extLst>
          </p:cNvPr>
          <p:cNvPicPr>
            <a:picLocks noChangeAspect="1"/>
          </p:cNvPicPr>
          <p:nvPr/>
        </p:nvPicPr>
        <p:blipFill>
          <a:blip r:embed="rId2"/>
          <a:stretch>
            <a:fillRect/>
          </a:stretch>
        </p:blipFill>
        <p:spPr>
          <a:xfrm>
            <a:off x="6705600" y="2047164"/>
            <a:ext cx="5486400" cy="4810836"/>
          </a:xfrm>
          <a:prstGeom prst="rect">
            <a:avLst/>
          </a:prstGeom>
        </p:spPr>
      </p:pic>
    </p:spTree>
    <p:extLst>
      <p:ext uri="{BB962C8B-B14F-4D97-AF65-F5344CB8AC3E}">
        <p14:creationId xmlns:p14="http://schemas.microsoft.com/office/powerpoint/2010/main" val="1430360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5A01-55BF-1EE7-3242-1E0D4AD62AD0}"/>
              </a:ext>
            </a:extLst>
          </p:cNvPr>
          <p:cNvSpPr>
            <a:spLocks noGrp="1"/>
          </p:cNvSpPr>
          <p:nvPr>
            <p:ph type="title"/>
          </p:nvPr>
        </p:nvSpPr>
        <p:spPr/>
        <p:txBody>
          <a:bodyPr/>
          <a:lstStyle/>
          <a:p>
            <a:r>
              <a:rPr lang="en-US" dirty="0"/>
              <a:t>Last Activity v/s Converted</a:t>
            </a:r>
            <a:endParaRPr lang="en-IN" dirty="0"/>
          </a:p>
        </p:txBody>
      </p:sp>
      <p:sp>
        <p:nvSpPr>
          <p:cNvPr id="3" name="Content Placeholder 2">
            <a:extLst>
              <a:ext uri="{FF2B5EF4-FFF2-40B4-BE49-F238E27FC236}">
                <a16:creationId xmlns:a16="http://schemas.microsoft.com/office/drawing/2014/main" id="{4B963698-10B5-C14D-8C9A-FEEE35C26B9C}"/>
              </a:ext>
            </a:extLst>
          </p:cNvPr>
          <p:cNvSpPr>
            <a:spLocks noGrp="1"/>
          </p:cNvSpPr>
          <p:nvPr>
            <p:ph idx="1"/>
          </p:nvPr>
        </p:nvSpPr>
        <p:spPr/>
        <p:txBody>
          <a:bodyPr/>
          <a:lstStyle/>
          <a:p>
            <a:r>
              <a:rPr lang="en-US" dirty="0"/>
              <a:t>When user had a phone conversation as last </a:t>
            </a:r>
            <a:br>
              <a:rPr lang="en-US" dirty="0"/>
            </a:br>
            <a:r>
              <a:rPr lang="en-US" dirty="0"/>
              <a:t>activity, then there is very high chance that </a:t>
            </a:r>
            <a:br>
              <a:rPr lang="en-US" dirty="0"/>
            </a:br>
            <a:r>
              <a:rPr lang="en-US" dirty="0"/>
              <a:t>lead is converted and on the other hand, </a:t>
            </a:r>
            <a:br>
              <a:rPr lang="en-US" dirty="0"/>
            </a:br>
            <a:r>
              <a:rPr lang="en-US" dirty="0"/>
              <a:t>when email is bounced, then there is very low</a:t>
            </a:r>
            <a:br>
              <a:rPr lang="en-US" dirty="0"/>
            </a:br>
            <a:r>
              <a:rPr lang="en-US" dirty="0"/>
              <a:t> chance of conversion.</a:t>
            </a:r>
            <a:endParaRPr lang="en-IN" dirty="0"/>
          </a:p>
        </p:txBody>
      </p:sp>
      <p:pic>
        <p:nvPicPr>
          <p:cNvPr id="5" name="Picture 4">
            <a:extLst>
              <a:ext uri="{FF2B5EF4-FFF2-40B4-BE49-F238E27FC236}">
                <a16:creationId xmlns:a16="http://schemas.microsoft.com/office/drawing/2014/main" id="{2566965D-A805-9599-6C73-4545405CD66D}"/>
              </a:ext>
            </a:extLst>
          </p:cNvPr>
          <p:cNvPicPr>
            <a:picLocks noChangeAspect="1"/>
          </p:cNvPicPr>
          <p:nvPr/>
        </p:nvPicPr>
        <p:blipFill>
          <a:blip r:embed="rId2"/>
          <a:stretch>
            <a:fillRect/>
          </a:stretch>
        </p:blipFill>
        <p:spPr>
          <a:xfrm>
            <a:off x="6421899" y="609600"/>
            <a:ext cx="5770102" cy="6248400"/>
          </a:xfrm>
          <a:prstGeom prst="rect">
            <a:avLst/>
          </a:prstGeom>
        </p:spPr>
      </p:pic>
    </p:spTree>
    <p:extLst>
      <p:ext uri="{BB962C8B-B14F-4D97-AF65-F5344CB8AC3E}">
        <p14:creationId xmlns:p14="http://schemas.microsoft.com/office/powerpoint/2010/main" val="1171175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2C51-8166-39E4-F60B-DA021CA6154C}"/>
              </a:ext>
            </a:extLst>
          </p:cNvPr>
          <p:cNvSpPr>
            <a:spLocks noGrp="1"/>
          </p:cNvSpPr>
          <p:nvPr>
            <p:ph type="title"/>
          </p:nvPr>
        </p:nvSpPr>
        <p:spPr/>
        <p:txBody>
          <a:bodyPr/>
          <a:lstStyle/>
          <a:p>
            <a:r>
              <a:rPr lang="en-US" dirty="0"/>
              <a:t>What is your current occupation v/s Converted</a:t>
            </a:r>
            <a:endParaRPr lang="en-IN" dirty="0"/>
          </a:p>
        </p:txBody>
      </p:sp>
      <p:sp>
        <p:nvSpPr>
          <p:cNvPr id="3" name="Content Placeholder 2">
            <a:extLst>
              <a:ext uri="{FF2B5EF4-FFF2-40B4-BE49-F238E27FC236}">
                <a16:creationId xmlns:a16="http://schemas.microsoft.com/office/drawing/2014/main" id="{4FA465A2-81F9-AF82-8986-0A88D8A27ADB}"/>
              </a:ext>
            </a:extLst>
          </p:cNvPr>
          <p:cNvSpPr>
            <a:spLocks noGrp="1"/>
          </p:cNvSpPr>
          <p:nvPr>
            <p:ph idx="1"/>
          </p:nvPr>
        </p:nvSpPr>
        <p:spPr/>
        <p:txBody>
          <a:bodyPr/>
          <a:lstStyle/>
          <a:p>
            <a:r>
              <a:rPr lang="en-US" dirty="0"/>
              <a:t>There are around 29% missing values, which is </a:t>
            </a:r>
            <a:br>
              <a:rPr lang="en-US" dirty="0"/>
            </a:br>
            <a:r>
              <a:rPr lang="en-US" dirty="0"/>
              <a:t>replaced with ‘Select’ to check conversion rate </a:t>
            </a:r>
            <a:br>
              <a:rPr lang="en-US" dirty="0"/>
            </a:br>
            <a:r>
              <a:rPr lang="en-US" dirty="0"/>
              <a:t>for missing values.</a:t>
            </a:r>
          </a:p>
          <a:p>
            <a:r>
              <a:rPr lang="en-US" dirty="0"/>
              <a:t>It is clear from the mean values, that when detail </a:t>
            </a:r>
            <a:br>
              <a:rPr lang="en-US" dirty="0"/>
            </a:br>
            <a:r>
              <a:rPr lang="en-US" dirty="0"/>
              <a:t>of current occupation is missing, there is very low </a:t>
            </a:r>
            <a:br>
              <a:rPr lang="en-US" dirty="0"/>
            </a:br>
            <a:r>
              <a:rPr lang="en-US" dirty="0"/>
              <a:t>chance of conversion to lead. For housewife and </a:t>
            </a:r>
            <a:br>
              <a:rPr lang="en-US" dirty="0"/>
            </a:br>
            <a:r>
              <a:rPr lang="en-US" dirty="0"/>
              <a:t>working professional, conversion chance is very </a:t>
            </a:r>
            <a:br>
              <a:rPr lang="en-US" dirty="0"/>
            </a:br>
            <a:r>
              <a:rPr lang="en-US" dirty="0"/>
              <a:t>high.</a:t>
            </a:r>
            <a:endParaRPr lang="en-IN" dirty="0"/>
          </a:p>
        </p:txBody>
      </p:sp>
      <p:pic>
        <p:nvPicPr>
          <p:cNvPr id="5" name="Picture 4">
            <a:extLst>
              <a:ext uri="{FF2B5EF4-FFF2-40B4-BE49-F238E27FC236}">
                <a16:creationId xmlns:a16="http://schemas.microsoft.com/office/drawing/2014/main" id="{28BDBB4F-B54D-3950-88D5-28752B5296FD}"/>
              </a:ext>
            </a:extLst>
          </p:cNvPr>
          <p:cNvPicPr>
            <a:picLocks noChangeAspect="1"/>
          </p:cNvPicPr>
          <p:nvPr/>
        </p:nvPicPr>
        <p:blipFill>
          <a:blip r:embed="rId2"/>
          <a:stretch>
            <a:fillRect/>
          </a:stretch>
        </p:blipFill>
        <p:spPr>
          <a:xfrm>
            <a:off x="6791325" y="1495425"/>
            <a:ext cx="5400675" cy="5362575"/>
          </a:xfrm>
          <a:prstGeom prst="rect">
            <a:avLst/>
          </a:prstGeom>
        </p:spPr>
      </p:pic>
    </p:spTree>
    <p:extLst>
      <p:ext uri="{BB962C8B-B14F-4D97-AF65-F5344CB8AC3E}">
        <p14:creationId xmlns:p14="http://schemas.microsoft.com/office/powerpoint/2010/main" val="215254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006A-E955-0A37-F5CA-03F8C2EE098E}"/>
              </a:ext>
            </a:extLst>
          </p:cNvPr>
          <p:cNvSpPr>
            <a:spLocks noGrp="1"/>
          </p:cNvSpPr>
          <p:nvPr>
            <p:ph type="title"/>
          </p:nvPr>
        </p:nvSpPr>
        <p:spPr/>
        <p:txBody>
          <a:bodyPr/>
          <a:lstStyle/>
          <a:p>
            <a:r>
              <a:rPr lang="en-US" dirty="0"/>
              <a:t>Lead Profile v/s Converted</a:t>
            </a:r>
            <a:endParaRPr lang="en-IN" dirty="0"/>
          </a:p>
        </p:txBody>
      </p:sp>
      <p:sp>
        <p:nvSpPr>
          <p:cNvPr id="3" name="Content Placeholder 2">
            <a:extLst>
              <a:ext uri="{FF2B5EF4-FFF2-40B4-BE49-F238E27FC236}">
                <a16:creationId xmlns:a16="http://schemas.microsoft.com/office/drawing/2014/main" id="{75E06913-9901-0A25-FCBE-C836006F0708}"/>
              </a:ext>
            </a:extLst>
          </p:cNvPr>
          <p:cNvSpPr>
            <a:spLocks noGrp="1"/>
          </p:cNvSpPr>
          <p:nvPr>
            <p:ph idx="1"/>
          </p:nvPr>
        </p:nvSpPr>
        <p:spPr/>
        <p:txBody>
          <a:bodyPr/>
          <a:lstStyle/>
          <a:p>
            <a:r>
              <a:rPr lang="en-US" dirty="0"/>
              <a:t>There are around 74% missing values, when all null </a:t>
            </a:r>
            <a:br>
              <a:rPr lang="en-US" dirty="0"/>
            </a:br>
            <a:r>
              <a:rPr lang="en-US" dirty="0"/>
              <a:t>values are replaced with ‘Select’.</a:t>
            </a:r>
          </a:p>
          <a:p>
            <a:r>
              <a:rPr lang="en-US" dirty="0"/>
              <a:t>But other 26% value can provide more useful </a:t>
            </a:r>
            <a:br>
              <a:rPr lang="en-US" dirty="0"/>
            </a:br>
            <a:r>
              <a:rPr lang="en-US" dirty="0"/>
              <a:t>information because for dual specialization and </a:t>
            </a:r>
            <a:br>
              <a:rPr lang="en-US" dirty="0"/>
            </a:br>
            <a:r>
              <a:rPr lang="en-US" dirty="0"/>
              <a:t>lateral student, conversion rate is 100%. And for </a:t>
            </a:r>
            <a:br>
              <a:rPr lang="en-US" dirty="0"/>
            </a:br>
            <a:r>
              <a:rPr lang="en-US" dirty="0"/>
              <a:t>student of some school. Conversion rate is very low.</a:t>
            </a:r>
            <a:endParaRPr lang="en-IN" dirty="0"/>
          </a:p>
        </p:txBody>
      </p:sp>
      <p:pic>
        <p:nvPicPr>
          <p:cNvPr id="7" name="Picture 6">
            <a:extLst>
              <a:ext uri="{FF2B5EF4-FFF2-40B4-BE49-F238E27FC236}">
                <a16:creationId xmlns:a16="http://schemas.microsoft.com/office/drawing/2014/main" id="{A34F9974-3937-D8BC-7614-391F0F65CF5B}"/>
              </a:ext>
            </a:extLst>
          </p:cNvPr>
          <p:cNvPicPr>
            <a:picLocks noChangeAspect="1"/>
          </p:cNvPicPr>
          <p:nvPr/>
        </p:nvPicPr>
        <p:blipFill>
          <a:blip r:embed="rId2"/>
          <a:stretch>
            <a:fillRect/>
          </a:stretch>
        </p:blipFill>
        <p:spPr>
          <a:xfrm>
            <a:off x="6791325" y="609600"/>
            <a:ext cx="5400675" cy="6248400"/>
          </a:xfrm>
          <a:prstGeom prst="rect">
            <a:avLst/>
          </a:prstGeom>
        </p:spPr>
      </p:pic>
    </p:spTree>
    <p:extLst>
      <p:ext uri="{BB962C8B-B14F-4D97-AF65-F5344CB8AC3E}">
        <p14:creationId xmlns:p14="http://schemas.microsoft.com/office/powerpoint/2010/main" val="1542181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9093-A944-DAE3-D464-96B8AA08A7DD}"/>
              </a:ext>
            </a:extLst>
          </p:cNvPr>
          <p:cNvSpPr>
            <a:spLocks noGrp="1"/>
          </p:cNvSpPr>
          <p:nvPr>
            <p:ph type="title"/>
          </p:nvPr>
        </p:nvSpPr>
        <p:spPr/>
        <p:txBody>
          <a:bodyPr/>
          <a:lstStyle/>
          <a:p>
            <a:r>
              <a:rPr lang="en-US" dirty="0"/>
              <a:t>City v/s Converted</a:t>
            </a:r>
            <a:endParaRPr lang="en-IN" dirty="0"/>
          </a:p>
        </p:txBody>
      </p:sp>
      <p:sp>
        <p:nvSpPr>
          <p:cNvPr id="3" name="Content Placeholder 2">
            <a:extLst>
              <a:ext uri="{FF2B5EF4-FFF2-40B4-BE49-F238E27FC236}">
                <a16:creationId xmlns:a16="http://schemas.microsoft.com/office/drawing/2014/main" id="{DB7B2DD0-0740-7F3C-49CA-E2FD58DF4FED}"/>
              </a:ext>
            </a:extLst>
          </p:cNvPr>
          <p:cNvSpPr>
            <a:spLocks noGrp="1"/>
          </p:cNvSpPr>
          <p:nvPr>
            <p:ph idx="1"/>
          </p:nvPr>
        </p:nvSpPr>
        <p:spPr/>
        <p:txBody>
          <a:bodyPr/>
          <a:lstStyle/>
          <a:p>
            <a:r>
              <a:rPr lang="en-US" dirty="0"/>
              <a:t>It seems that value of city doesn’t make that </a:t>
            </a:r>
            <a:br>
              <a:rPr lang="en-US" dirty="0"/>
            </a:br>
            <a:r>
              <a:rPr lang="en-US" dirty="0"/>
              <a:t>much difference in terms of conversion rate, </a:t>
            </a:r>
            <a:br>
              <a:rPr lang="en-US" dirty="0"/>
            </a:br>
            <a:r>
              <a:rPr lang="en-US" dirty="0"/>
              <a:t>but it is still kept in the dataset.</a:t>
            </a:r>
            <a:endParaRPr lang="en-IN" dirty="0"/>
          </a:p>
        </p:txBody>
      </p:sp>
      <p:pic>
        <p:nvPicPr>
          <p:cNvPr id="5" name="Picture 4">
            <a:extLst>
              <a:ext uri="{FF2B5EF4-FFF2-40B4-BE49-F238E27FC236}">
                <a16:creationId xmlns:a16="http://schemas.microsoft.com/office/drawing/2014/main" id="{79ECA887-8A83-D725-98EA-87EE3F272D7E}"/>
              </a:ext>
            </a:extLst>
          </p:cNvPr>
          <p:cNvPicPr>
            <a:picLocks noChangeAspect="1"/>
          </p:cNvPicPr>
          <p:nvPr/>
        </p:nvPicPr>
        <p:blipFill>
          <a:blip r:embed="rId2"/>
          <a:stretch>
            <a:fillRect/>
          </a:stretch>
        </p:blipFill>
        <p:spPr>
          <a:xfrm>
            <a:off x="6393567" y="609601"/>
            <a:ext cx="5798433" cy="6248400"/>
          </a:xfrm>
          <a:prstGeom prst="rect">
            <a:avLst/>
          </a:prstGeom>
        </p:spPr>
      </p:pic>
    </p:spTree>
    <p:extLst>
      <p:ext uri="{BB962C8B-B14F-4D97-AF65-F5344CB8AC3E}">
        <p14:creationId xmlns:p14="http://schemas.microsoft.com/office/powerpoint/2010/main" val="501219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074B-DCF9-D95F-8FEF-4E6937B77922}"/>
              </a:ext>
            </a:extLst>
          </p:cNvPr>
          <p:cNvSpPr>
            <a:spLocks noGrp="1"/>
          </p:cNvSpPr>
          <p:nvPr>
            <p:ph type="title"/>
          </p:nvPr>
        </p:nvSpPr>
        <p:spPr/>
        <p:txBody>
          <a:bodyPr/>
          <a:lstStyle/>
          <a:p>
            <a:r>
              <a:rPr lang="en-US" dirty="0"/>
              <a:t>A free copy of mastering The Interview v/s Converted</a:t>
            </a:r>
            <a:endParaRPr lang="en-IN" dirty="0"/>
          </a:p>
        </p:txBody>
      </p:sp>
      <p:sp>
        <p:nvSpPr>
          <p:cNvPr id="3" name="Content Placeholder 2">
            <a:extLst>
              <a:ext uri="{FF2B5EF4-FFF2-40B4-BE49-F238E27FC236}">
                <a16:creationId xmlns:a16="http://schemas.microsoft.com/office/drawing/2014/main" id="{7725AAA1-1810-BA35-821A-86A6723FCC2D}"/>
              </a:ext>
            </a:extLst>
          </p:cNvPr>
          <p:cNvSpPr>
            <a:spLocks noGrp="1"/>
          </p:cNvSpPr>
          <p:nvPr>
            <p:ph idx="1"/>
          </p:nvPr>
        </p:nvSpPr>
        <p:spPr/>
        <p:txBody>
          <a:bodyPr/>
          <a:lstStyle/>
          <a:p>
            <a:r>
              <a:rPr lang="en-US" dirty="0"/>
              <a:t>There is not much difference in conversion rate based on whether free copy of mastering interview value is ‘Yes’ or ‘No’</a:t>
            </a:r>
            <a:endParaRPr lang="en-IN" dirty="0"/>
          </a:p>
        </p:txBody>
      </p:sp>
      <p:pic>
        <p:nvPicPr>
          <p:cNvPr id="5" name="Picture 4">
            <a:extLst>
              <a:ext uri="{FF2B5EF4-FFF2-40B4-BE49-F238E27FC236}">
                <a16:creationId xmlns:a16="http://schemas.microsoft.com/office/drawing/2014/main" id="{D6D9917C-CC19-7050-1BA1-FD2D4B2AA2DB}"/>
              </a:ext>
            </a:extLst>
          </p:cNvPr>
          <p:cNvPicPr>
            <a:picLocks noChangeAspect="1"/>
          </p:cNvPicPr>
          <p:nvPr/>
        </p:nvPicPr>
        <p:blipFill>
          <a:blip r:embed="rId2"/>
          <a:stretch>
            <a:fillRect/>
          </a:stretch>
        </p:blipFill>
        <p:spPr>
          <a:xfrm>
            <a:off x="3064332" y="2977227"/>
            <a:ext cx="5174365" cy="3880774"/>
          </a:xfrm>
          <a:prstGeom prst="rect">
            <a:avLst/>
          </a:prstGeom>
        </p:spPr>
      </p:pic>
    </p:spTree>
    <p:extLst>
      <p:ext uri="{BB962C8B-B14F-4D97-AF65-F5344CB8AC3E}">
        <p14:creationId xmlns:p14="http://schemas.microsoft.com/office/powerpoint/2010/main" val="39964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9F2E-6ACB-6E56-4793-64F496DD03EC}"/>
              </a:ext>
            </a:extLst>
          </p:cNvPr>
          <p:cNvSpPr>
            <a:spLocks noGrp="1"/>
          </p:cNvSpPr>
          <p:nvPr>
            <p:ph type="ctrTitle"/>
          </p:nvPr>
        </p:nvSpPr>
        <p:spPr/>
        <p:txBody>
          <a:bodyPr/>
          <a:lstStyle/>
          <a:p>
            <a:r>
              <a:rPr lang="en-US" dirty="0"/>
              <a:t>1) Reading and Understanding the dataset</a:t>
            </a:r>
            <a:endParaRPr lang="en-IN" dirty="0"/>
          </a:p>
        </p:txBody>
      </p:sp>
    </p:spTree>
    <p:extLst>
      <p:ext uri="{BB962C8B-B14F-4D97-AF65-F5344CB8AC3E}">
        <p14:creationId xmlns:p14="http://schemas.microsoft.com/office/powerpoint/2010/main" val="30122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85E-B462-8597-4055-63D5E45C78EE}"/>
              </a:ext>
            </a:extLst>
          </p:cNvPr>
          <p:cNvSpPr>
            <a:spLocks noGrp="1"/>
          </p:cNvSpPr>
          <p:nvPr>
            <p:ph type="title"/>
          </p:nvPr>
        </p:nvSpPr>
        <p:spPr/>
        <p:txBody>
          <a:bodyPr/>
          <a:lstStyle/>
          <a:p>
            <a:r>
              <a:rPr lang="en-US" dirty="0"/>
              <a:t>Last Notable Activity v/s Converted</a:t>
            </a:r>
            <a:endParaRPr lang="en-IN" dirty="0"/>
          </a:p>
        </p:txBody>
      </p:sp>
      <p:sp>
        <p:nvSpPr>
          <p:cNvPr id="3" name="Content Placeholder 2">
            <a:extLst>
              <a:ext uri="{FF2B5EF4-FFF2-40B4-BE49-F238E27FC236}">
                <a16:creationId xmlns:a16="http://schemas.microsoft.com/office/drawing/2014/main" id="{A0ADC02A-7623-7087-9735-A605C6CF3155}"/>
              </a:ext>
            </a:extLst>
          </p:cNvPr>
          <p:cNvSpPr>
            <a:spLocks noGrp="1"/>
          </p:cNvSpPr>
          <p:nvPr>
            <p:ph idx="1"/>
          </p:nvPr>
        </p:nvSpPr>
        <p:spPr/>
        <p:txBody>
          <a:bodyPr/>
          <a:lstStyle/>
          <a:p>
            <a:r>
              <a:rPr lang="en-US" dirty="0"/>
              <a:t>In case of having last notable activity as having a </a:t>
            </a:r>
            <a:br>
              <a:rPr lang="en-US" dirty="0"/>
            </a:br>
            <a:r>
              <a:rPr lang="en-US" dirty="0"/>
              <a:t>phone conversation or sending SMS, conversion </a:t>
            </a:r>
            <a:br>
              <a:rPr lang="en-US" dirty="0"/>
            </a:br>
            <a:r>
              <a:rPr lang="en-US" dirty="0"/>
              <a:t>rate is high.</a:t>
            </a:r>
            <a:endParaRPr lang="en-IN" dirty="0"/>
          </a:p>
        </p:txBody>
      </p:sp>
      <p:pic>
        <p:nvPicPr>
          <p:cNvPr id="5" name="Picture 4">
            <a:extLst>
              <a:ext uri="{FF2B5EF4-FFF2-40B4-BE49-F238E27FC236}">
                <a16:creationId xmlns:a16="http://schemas.microsoft.com/office/drawing/2014/main" id="{3CBFAB83-8F03-07A5-2F54-2B85B451D9DB}"/>
              </a:ext>
            </a:extLst>
          </p:cNvPr>
          <p:cNvPicPr>
            <a:picLocks noChangeAspect="1"/>
          </p:cNvPicPr>
          <p:nvPr/>
        </p:nvPicPr>
        <p:blipFill>
          <a:blip r:embed="rId2"/>
          <a:stretch>
            <a:fillRect/>
          </a:stretch>
        </p:blipFill>
        <p:spPr>
          <a:xfrm>
            <a:off x="7132355" y="1405719"/>
            <a:ext cx="5059645" cy="5452281"/>
          </a:xfrm>
          <a:prstGeom prst="rect">
            <a:avLst/>
          </a:prstGeom>
        </p:spPr>
      </p:pic>
    </p:spTree>
    <p:extLst>
      <p:ext uri="{BB962C8B-B14F-4D97-AF65-F5344CB8AC3E}">
        <p14:creationId xmlns:p14="http://schemas.microsoft.com/office/powerpoint/2010/main" val="3169129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1FC1-65DD-4D11-636C-D404EBD6868E}"/>
              </a:ext>
            </a:extLst>
          </p:cNvPr>
          <p:cNvSpPr>
            <a:spLocks noGrp="1"/>
          </p:cNvSpPr>
          <p:nvPr>
            <p:ph type="title"/>
          </p:nvPr>
        </p:nvSpPr>
        <p:spPr/>
        <p:txBody>
          <a:bodyPr/>
          <a:lstStyle/>
          <a:p>
            <a:r>
              <a:rPr lang="en-US" dirty="0"/>
              <a:t>Numerical – Target (</a:t>
            </a:r>
            <a:r>
              <a:rPr lang="en-US" dirty="0" err="1"/>
              <a:t>TotalVisits</a:t>
            </a:r>
            <a:r>
              <a:rPr lang="en-US" dirty="0"/>
              <a:t> v/s Converted)</a:t>
            </a:r>
            <a:endParaRPr lang="en-IN" dirty="0"/>
          </a:p>
        </p:txBody>
      </p:sp>
      <p:sp>
        <p:nvSpPr>
          <p:cNvPr id="3" name="Content Placeholder 2">
            <a:extLst>
              <a:ext uri="{FF2B5EF4-FFF2-40B4-BE49-F238E27FC236}">
                <a16:creationId xmlns:a16="http://schemas.microsoft.com/office/drawing/2014/main" id="{B836C324-4060-D59A-7CA0-A41482B75BDA}"/>
              </a:ext>
            </a:extLst>
          </p:cNvPr>
          <p:cNvSpPr>
            <a:spLocks noGrp="1"/>
          </p:cNvSpPr>
          <p:nvPr>
            <p:ph idx="1"/>
          </p:nvPr>
        </p:nvSpPr>
        <p:spPr/>
        <p:txBody>
          <a:bodyPr/>
          <a:lstStyle/>
          <a:p>
            <a:r>
              <a:rPr lang="en-US" dirty="0"/>
              <a:t>There is not huge difference in average value of total visits whether lead is converted or not. Whereas median is same in both case with slight difference in box plot.</a:t>
            </a:r>
            <a:endParaRPr lang="en-IN" dirty="0"/>
          </a:p>
        </p:txBody>
      </p:sp>
      <p:pic>
        <p:nvPicPr>
          <p:cNvPr id="5" name="Picture 4">
            <a:extLst>
              <a:ext uri="{FF2B5EF4-FFF2-40B4-BE49-F238E27FC236}">
                <a16:creationId xmlns:a16="http://schemas.microsoft.com/office/drawing/2014/main" id="{81D52758-453A-DA6F-DA83-1937ED46BA0D}"/>
              </a:ext>
            </a:extLst>
          </p:cNvPr>
          <p:cNvPicPr>
            <a:picLocks noChangeAspect="1"/>
          </p:cNvPicPr>
          <p:nvPr/>
        </p:nvPicPr>
        <p:blipFill>
          <a:blip r:embed="rId2"/>
          <a:stretch>
            <a:fillRect/>
          </a:stretch>
        </p:blipFill>
        <p:spPr>
          <a:xfrm>
            <a:off x="5700215" y="3420091"/>
            <a:ext cx="4412776" cy="3076243"/>
          </a:xfrm>
          <a:prstGeom prst="rect">
            <a:avLst/>
          </a:prstGeom>
        </p:spPr>
      </p:pic>
      <p:pic>
        <p:nvPicPr>
          <p:cNvPr id="7" name="Picture 6">
            <a:extLst>
              <a:ext uri="{FF2B5EF4-FFF2-40B4-BE49-F238E27FC236}">
                <a16:creationId xmlns:a16="http://schemas.microsoft.com/office/drawing/2014/main" id="{B8A0FAE1-D66B-A024-0A5C-EBA41AD4E878}"/>
              </a:ext>
            </a:extLst>
          </p:cNvPr>
          <p:cNvPicPr>
            <a:picLocks noChangeAspect="1"/>
          </p:cNvPicPr>
          <p:nvPr/>
        </p:nvPicPr>
        <p:blipFill>
          <a:blip r:embed="rId3"/>
          <a:stretch>
            <a:fillRect/>
          </a:stretch>
        </p:blipFill>
        <p:spPr>
          <a:xfrm>
            <a:off x="619115" y="3330054"/>
            <a:ext cx="4597763" cy="3527946"/>
          </a:xfrm>
          <a:prstGeom prst="rect">
            <a:avLst/>
          </a:prstGeom>
        </p:spPr>
      </p:pic>
    </p:spTree>
    <p:extLst>
      <p:ext uri="{BB962C8B-B14F-4D97-AF65-F5344CB8AC3E}">
        <p14:creationId xmlns:p14="http://schemas.microsoft.com/office/powerpoint/2010/main" val="455870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92B9-395E-A0D6-B954-88C46B6E14A2}"/>
              </a:ext>
            </a:extLst>
          </p:cNvPr>
          <p:cNvSpPr>
            <a:spLocks noGrp="1"/>
          </p:cNvSpPr>
          <p:nvPr>
            <p:ph type="title"/>
          </p:nvPr>
        </p:nvSpPr>
        <p:spPr/>
        <p:txBody>
          <a:bodyPr/>
          <a:lstStyle/>
          <a:p>
            <a:r>
              <a:rPr lang="en-US" dirty="0"/>
              <a:t>Total Time Spent on Website v/s Converted</a:t>
            </a:r>
            <a:endParaRPr lang="en-IN" dirty="0"/>
          </a:p>
        </p:txBody>
      </p:sp>
      <p:sp>
        <p:nvSpPr>
          <p:cNvPr id="3" name="Content Placeholder 2">
            <a:extLst>
              <a:ext uri="{FF2B5EF4-FFF2-40B4-BE49-F238E27FC236}">
                <a16:creationId xmlns:a16="http://schemas.microsoft.com/office/drawing/2014/main" id="{DF54D4AD-2897-7D32-89A6-9FA6028CA630}"/>
              </a:ext>
            </a:extLst>
          </p:cNvPr>
          <p:cNvSpPr>
            <a:spLocks noGrp="1"/>
          </p:cNvSpPr>
          <p:nvPr>
            <p:ph idx="1"/>
          </p:nvPr>
        </p:nvSpPr>
        <p:spPr/>
        <p:txBody>
          <a:bodyPr/>
          <a:lstStyle/>
          <a:p>
            <a:r>
              <a:rPr lang="en-US" dirty="0"/>
              <a:t>Average amount of total time spent on website is very high when lead is converted successfully compared to non-conversion of the lead. </a:t>
            </a:r>
            <a:endParaRPr lang="en-IN" dirty="0"/>
          </a:p>
        </p:txBody>
      </p:sp>
      <p:pic>
        <p:nvPicPr>
          <p:cNvPr id="5" name="Picture 4">
            <a:extLst>
              <a:ext uri="{FF2B5EF4-FFF2-40B4-BE49-F238E27FC236}">
                <a16:creationId xmlns:a16="http://schemas.microsoft.com/office/drawing/2014/main" id="{23752F00-E28D-8882-2AE5-430CE1994346}"/>
              </a:ext>
            </a:extLst>
          </p:cNvPr>
          <p:cNvPicPr>
            <a:picLocks noChangeAspect="1"/>
          </p:cNvPicPr>
          <p:nvPr/>
        </p:nvPicPr>
        <p:blipFill>
          <a:blip r:embed="rId2"/>
          <a:stretch>
            <a:fillRect/>
          </a:stretch>
        </p:blipFill>
        <p:spPr>
          <a:xfrm>
            <a:off x="5600628" y="3251200"/>
            <a:ext cx="4334944" cy="3279677"/>
          </a:xfrm>
          <a:prstGeom prst="rect">
            <a:avLst/>
          </a:prstGeom>
        </p:spPr>
      </p:pic>
      <p:pic>
        <p:nvPicPr>
          <p:cNvPr id="7" name="Picture 6">
            <a:extLst>
              <a:ext uri="{FF2B5EF4-FFF2-40B4-BE49-F238E27FC236}">
                <a16:creationId xmlns:a16="http://schemas.microsoft.com/office/drawing/2014/main" id="{6AC1E10E-9A06-61B5-9A5A-39BA52FDD547}"/>
              </a:ext>
            </a:extLst>
          </p:cNvPr>
          <p:cNvPicPr>
            <a:picLocks noChangeAspect="1"/>
          </p:cNvPicPr>
          <p:nvPr/>
        </p:nvPicPr>
        <p:blipFill>
          <a:blip r:embed="rId3"/>
          <a:stretch>
            <a:fillRect/>
          </a:stretch>
        </p:blipFill>
        <p:spPr>
          <a:xfrm>
            <a:off x="440122" y="3251200"/>
            <a:ext cx="4535546" cy="3378200"/>
          </a:xfrm>
          <a:prstGeom prst="rect">
            <a:avLst/>
          </a:prstGeom>
        </p:spPr>
      </p:pic>
    </p:spTree>
    <p:extLst>
      <p:ext uri="{BB962C8B-B14F-4D97-AF65-F5344CB8AC3E}">
        <p14:creationId xmlns:p14="http://schemas.microsoft.com/office/powerpoint/2010/main" val="38147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C562-EBAD-24E0-A8E9-6C851AE39AB8}"/>
              </a:ext>
            </a:extLst>
          </p:cNvPr>
          <p:cNvSpPr>
            <a:spLocks noGrp="1"/>
          </p:cNvSpPr>
          <p:nvPr>
            <p:ph type="title"/>
          </p:nvPr>
        </p:nvSpPr>
        <p:spPr/>
        <p:txBody>
          <a:bodyPr/>
          <a:lstStyle/>
          <a:p>
            <a:r>
              <a:rPr lang="en-US" dirty="0"/>
              <a:t>Page Views Per Visit v/s Converted</a:t>
            </a:r>
            <a:endParaRPr lang="en-IN" dirty="0"/>
          </a:p>
        </p:txBody>
      </p:sp>
      <p:sp>
        <p:nvSpPr>
          <p:cNvPr id="3" name="Content Placeholder 2">
            <a:extLst>
              <a:ext uri="{FF2B5EF4-FFF2-40B4-BE49-F238E27FC236}">
                <a16:creationId xmlns:a16="http://schemas.microsoft.com/office/drawing/2014/main" id="{3E58CFD5-9A14-FE89-7370-B43D156EEDAC}"/>
              </a:ext>
            </a:extLst>
          </p:cNvPr>
          <p:cNvSpPr>
            <a:spLocks noGrp="1"/>
          </p:cNvSpPr>
          <p:nvPr>
            <p:ph idx="1"/>
          </p:nvPr>
        </p:nvSpPr>
        <p:spPr/>
        <p:txBody>
          <a:bodyPr/>
          <a:lstStyle/>
          <a:p>
            <a:r>
              <a:rPr lang="en-US" dirty="0"/>
              <a:t>Median is same and average of Page Views Per Visit is also very similar for both converted and non-converted. There isn’t much difference in boxplot of both as well.</a:t>
            </a:r>
            <a:endParaRPr lang="en-IN" dirty="0"/>
          </a:p>
        </p:txBody>
      </p:sp>
      <p:pic>
        <p:nvPicPr>
          <p:cNvPr id="5" name="Picture 4">
            <a:extLst>
              <a:ext uri="{FF2B5EF4-FFF2-40B4-BE49-F238E27FC236}">
                <a16:creationId xmlns:a16="http://schemas.microsoft.com/office/drawing/2014/main" id="{554F7734-77F0-08DB-62B3-C0BAC1A494B9}"/>
              </a:ext>
            </a:extLst>
          </p:cNvPr>
          <p:cNvPicPr>
            <a:picLocks noChangeAspect="1"/>
          </p:cNvPicPr>
          <p:nvPr/>
        </p:nvPicPr>
        <p:blipFill>
          <a:blip r:embed="rId2"/>
          <a:stretch>
            <a:fillRect/>
          </a:stretch>
        </p:blipFill>
        <p:spPr>
          <a:xfrm>
            <a:off x="5631392" y="3261812"/>
            <a:ext cx="4161231" cy="3324581"/>
          </a:xfrm>
          <a:prstGeom prst="rect">
            <a:avLst/>
          </a:prstGeom>
        </p:spPr>
      </p:pic>
      <p:pic>
        <p:nvPicPr>
          <p:cNvPr id="7" name="Picture 6">
            <a:extLst>
              <a:ext uri="{FF2B5EF4-FFF2-40B4-BE49-F238E27FC236}">
                <a16:creationId xmlns:a16="http://schemas.microsoft.com/office/drawing/2014/main" id="{DDDD9599-A0E5-7B77-77DA-B006C7107D7C}"/>
              </a:ext>
            </a:extLst>
          </p:cNvPr>
          <p:cNvPicPr>
            <a:picLocks noChangeAspect="1"/>
          </p:cNvPicPr>
          <p:nvPr/>
        </p:nvPicPr>
        <p:blipFill>
          <a:blip r:embed="rId3"/>
          <a:stretch>
            <a:fillRect/>
          </a:stretch>
        </p:blipFill>
        <p:spPr>
          <a:xfrm>
            <a:off x="677334" y="3275461"/>
            <a:ext cx="4332729" cy="3324581"/>
          </a:xfrm>
          <a:prstGeom prst="rect">
            <a:avLst/>
          </a:prstGeom>
        </p:spPr>
      </p:pic>
    </p:spTree>
    <p:extLst>
      <p:ext uri="{BB962C8B-B14F-4D97-AF65-F5344CB8AC3E}">
        <p14:creationId xmlns:p14="http://schemas.microsoft.com/office/powerpoint/2010/main" val="193250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75-2CC3-4E5F-1B3F-59143115D76D}"/>
              </a:ext>
            </a:extLst>
          </p:cNvPr>
          <p:cNvSpPr>
            <a:spLocks noGrp="1"/>
          </p:cNvSpPr>
          <p:nvPr>
            <p:ph type="title"/>
          </p:nvPr>
        </p:nvSpPr>
        <p:spPr/>
        <p:txBody>
          <a:bodyPr/>
          <a:lstStyle/>
          <a:p>
            <a:r>
              <a:rPr lang="en-US" dirty="0"/>
              <a:t>Multivariate Analysis</a:t>
            </a:r>
            <a:endParaRPr lang="en-IN" dirty="0"/>
          </a:p>
        </p:txBody>
      </p:sp>
      <p:sp>
        <p:nvSpPr>
          <p:cNvPr id="3" name="Content Placeholder 2">
            <a:extLst>
              <a:ext uri="{FF2B5EF4-FFF2-40B4-BE49-F238E27FC236}">
                <a16:creationId xmlns:a16="http://schemas.microsoft.com/office/drawing/2014/main" id="{B5D1CA20-9397-05CE-2F25-591EF6605A9D}"/>
              </a:ext>
            </a:extLst>
          </p:cNvPr>
          <p:cNvSpPr>
            <a:spLocks noGrp="1"/>
          </p:cNvSpPr>
          <p:nvPr>
            <p:ph idx="1"/>
          </p:nvPr>
        </p:nvSpPr>
        <p:spPr/>
        <p:txBody>
          <a:bodyPr/>
          <a:lstStyle/>
          <a:p>
            <a:r>
              <a:rPr lang="en-US" dirty="0"/>
              <a:t>Correlation matrix</a:t>
            </a:r>
          </a:p>
          <a:p>
            <a:pPr lvl="1"/>
            <a:r>
              <a:rPr lang="en-US" dirty="0"/>
              <a:t>There is high correlation between </a:t>
            </a:r>
            <a:br>
              <a:rPr lang="en-US" dirty="0"/>
            </a:br>
            <a:r>
              <a:rPr lang="en-US" dirty="0"/>
              <a:t>Page Views Per Visit and </a:t>
            </a:r>
            <a:br>
              <a:rPr lang="en-US" dirty="0"/>
            </a:br>
            <a:r>
              <a:rPr lang="en-US" dirty="0" err="1"/>
              <a:t>TotalVisits</a:t>
            </a:r>
            <a:r>
              <a:rPr lang="en-US" dirty="0"/>
              <a:t>.</a:t>
            </a:r>
          </a:p>
          <a:p>
            <a:pPr lvl="1"/>
            <a:endParaRPr lang="en-IN" dirty="0"/>
          </a:p>
        </p:txBody>
      </p:sp>
      <p:pic>
        <p:nvPicPr>
          <p:cNvPr id="5" name="Picture 4">
            <a:extLst>
              <a:ext uri="{FF2B5EF4-FFF2-40B4-BE49-F238E27FC236}">
                <a16:creationId xmlns:a16="http://schemas.microsoft.com/office/drawing/2014/main" id="{F85BEC1D-046E-C540-3777-25F29DACD5E7}"/>
              </a:ext>
            </a:extLst>
          </p:cNvPr>
          <p:cNvPicPr>
            <a:picLocks noChangeAspect="1"/>
          </p:cNvPicPr>
          <p:nvPr/>
        </p:nvPicPr>
        <p:blipFill>
          <a:blip r:embed="rId2"/>
          <a:stretch>
            <a:fillRect/>
          </a:stretch>
        </p:blipFill>
        <p:spPr>
          <a:xfrm>
            <a:off x="5041212" y="643167"/>
            <a:ext cx="7150788" cy="6167298"/>
          </a:xfrm>
          <a:prstGeom prst="rect">
            <a:avLst/>
          </a:prstGeom>
        </p:spPr>
      </p:pic>
    </p:spTree>
    <p:extLst>
      <p:ext uri="{BB962C8B-B14F-4D97-AF65-F5344CB8AC3E}">
        <p14:creationId xmlns:p14="http://schemas.microsoft.com/office/powerpoint/2010/main" val="3791951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C34-A56B-14A1-0B29-F70367973B64}"/>
              </a:ext>
            </a:extLst>
          </p:cNvPr>
          <p:cNvSpPr>
            <a:spLocks noGrp="1"/>
          </p:cNvSpPr>
          <p:nvPr>
            <p:ph type="title"/>
          </p:nvPr>
        </p:nvSpPr>
        <p:spPr>
          <a:xfrm>
            <a:off x="271107" y="156238"/>
            <a:ext cx="8596668" cy="1320800"/>
          </a:xfrm>
        </p:spPr>
        <p:txBody>
          <a:bodyPr>
            <a:normAutofit fontScale="90000"/>
          </a:bodyPr>
          <a:lstStyle/>
          <a:p>
            <a:r>
              <a:rPr lang="en-US" dirty="0"/>
              <a:t>3 Variable correlations – </a:t>
            </a:r>
            <a:br>
              <a:rPr lang="en-US" dirty="0"/>
            </a:br>
            <a:r>
              <a:rPr lang="en-US" dirty="0"/>
              <a:t>Lead Origin and Lead </a:t>
            </a:r>
            <a:br>
              <a:rPr lang="en-US" dirty="0"/>
            </a:br>
            <a:r>
              <a:rPr lang="en-US" dirty="0"/>
              <a:t>Source v/s Converted</a:t>
            </a:r>
            <a:endParaRPr lang="en-IN" dirty="0"/>
          </a:p>
        </p:txBody>
      </p:sp>
      <p:sp>
        <p:nvSpPr>
          <p:cNvPr id="3" name="Content Placeholder 2">
            <a:extLst>
              <a:ext uri="{FF2B5EF4-FFF2-40B4-BE49-F238E27FC236}">
                <a16:creationId xmlns:a16="http://schemas.microsoft.com/office/drawing/2014/main" id="{678964AD-842F-039F-FE8E-290CBC5A7BD7}"/>
              </a:ext>
            </a:extLst>
          </p:cNvPr>
          <p:cNvSpPr>
            <a:spLocks noGrp="1"/>
          </p:cNvSpPr>
          <p:nvPr>
            <p:ph idx="1"/>
          </p:nvPr>
        </p:nvSpPr>
        <p:spPr>
          <a:xfrm>
            <a:off x="271107" y="2227133"/>
            <a:ext cx="8596668" cy="3880773"/>
          </a:xfrm>
        </p:spPr>
        <p:txBody>
          <a:bodyPr/>
          <a:lstStyle/>
          <a:p>
            <a:r>
              <a:rPr lang="en-US" dirty="0"/>
              <a:t>There is 100% conversion, when Origin of </a:t>
            </a:r>
            <a:br>
              <a:rPr lang="en-US" dirty="0"/>
            </a:br>
            <a:r>
              <a:rPr lang="en-US" dirty="0"/>
              <a:t>lead is through Lead Add Form and Source </a:t>
            </a:r>
            <a:br>
              <a:rPr lang="en-US" dirty="0"/>
            </a:br>
            <a:r>
              <a:rPr lang="en-US" dirty="0"/>
              <a:t>of Lead is Google. </a:t>
            </a:r>
            <a:endParaRPr lang="en-IN" dirty="0"/>
          </a:p>
        </p:txBody>
      </p:sp>
      <p:pic>
        <p:nvPicPr>
          <p:cNvPr id="5" name="Picture 4">
            <a:extLst>
              <a:ext uri="{FF2B5EF4-FFF2-40B4-BE49-F238E27FC236}">
                <a16:creationId xmlns:a16="http://schemas.microsoft.com/office/drawing/2014/main" id="{D283ACFF-B88D-A63B-EBE0-B7D1A47194E0}"/>
              </a:ext>
            </a:extLst>
          </p:cNvPr>
          <p:cNvPicPr>
            <a:picLocks noChangeAspect="1"/>
          </p:cNvPicPr>
          <p:nvPr/>
        </p:nvPicPr>
        <p:blipFill>
          <a:blip r:embed="rId2"/>
          <a:stretch>
            <a:fillRect/>
          </a:stretch>
        </p:blipFill>
        <p:spPr>
          <a:xfrm>
            <a:off x="5543550" y="1037231"/>
            <a:ext cx="6648450" cy="5820770"/>
          </a:xfrm>
          <a:prstGeom prst="rect">
            <a:avLst/>
          </a:prstGeom>
        </p:spPr>
      </p:pic>
    </p:spTree>
    <p:extLst>
      <p:ext uri="{BB962C8B-B14F-4D97-AF65-F5344CB8AC3E}">
        <p14:creationId xmlns:p14="http://schemas.microsoft.com/office/powerpoint/2010/main" val="3832256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A86-8465-7865-EE72-C8606ED493AB}"/>
              </a:ext>
            </a:extLst>
          </p:cNvPr>
          <p:cNvSpPr>
            <a:spLocks noGrp="1"/>
          </p:cNvSpPr>
          <p:nvPr>
            <p:ph type="title"/>
          </p:nvPr>
        </p:nvSpPr>
        <p:spPr>
          <a:xfrm>
            <a:off x="223393" y="112897"/>
            <a:ext cx="8596668" cy="1320800"/>
          </a:xfrm>
        </p:spPr>
        <p:txBody>
          <a:bodyPr/>
          <a:lstStyle/>
          <a:p>
            <a:r>
              <a:rPr lang="en-US" dirty="0"/>
              <a:t>Lead Origin and Lead Profile v/s Converted</a:t>
            </a:r>
            <a:endParaRPr lang="en-IN" dirty="0"/>
          </a:p>
        </p:txBody>
      </p:sp>
      <p:sp>
        <p:nvSpPr>
          <p:cNvPr id="3" name="Content Placeholder 2">
            <a:extLst>
              <a:ext uri="{FF2B5EF4-FFF2-40B4-BE49-F238E27FC236}">
                <a16:creationId xmlns:a16="http://schemas.microsoft.com/office/drawing/2014/main" id="{66BD807D-3C78-A6F5-2EB0-7CDEA5D7FC1D}"/>
              </a:ext>
            </a:extLst>
          </p:cNvPr>
          <p:cNvSpPr>
            <a:spLocks noGrp="1"/>
          </p:cNvSpPr>
          <p:nvPr>
            <p:ph idx="1"/>
          </p:nvPr>
        </p:nvSpPr>
        <p:spPr>
          <a:xfrm>
            <a:off x="223393" y="1852059"/>
            <a:ext cx="8596668" cy="3880773"/>
          </a:xfrm>
        </p:spPr>
        <p:txBody>
          <a:bodyPr/>
          <a:lstStyle/>
          <a:p>
            <a:r>
              <a:rPr lang="en-US" dirty="0"/>
              <a:t>For Dual Specialization student and lateral </a:t>
            </a:r>
            <a:br>
              <a:rPr lang="en-US" dirty="0"/>
            </a:br>
            <a:r>
              <a:rPr lang="en-US" dirty="0"/>
              <a:t>students, conversion rate is 100%. </a:t>
            </a:r>
            <a:br>
              <a:rPr lang="en-US" dirty="0"/>
            </a:br>
            <a:r>
              <a:rPr lang="en-US" dirty="0"/>
              <a:t>Conversion rate is also high when lead </a:t>
            </a:r>
            <a:br>
              <a:rPr lang="en-US" dirty="0"/>
            </a:br>
            <a:r>
              <a:rPr lang="en-US" dirty="0"/>
              <a:t>origin is lead add form.</a:t>
            </a:r>
            <a:endParaRPr lang="en-IN" dirty="0"/>
          </a:p>
        </p:txBody>
      </p:sp>
      <p:pic>
        <p:nvPicPr>
          <p:cNvPr id="6" name="Picture 5">
            <a:extLst>
              <a:ext uri="{FF2B5EF4-FFF2-40B4-BE49-F238E27FC236}">
                <a16:creationId xmlns:a16="http://schemas.microsoft.com/office/drawing/2014/main" id="{14B75B9E-6A71-58F3-77F2-858351166C6D}"/>
              </a:ext>
            </a:extLst>
          </p:cNvPr>
          <p:cNvPicPr>
            <a:picLocks noChangeAspect="1"/>
          </p:cNvPicPr>
          <p:nvPr/>
        </p:nvPicPr>
        <p:blipFill>
          <a:blip r:embed="rId2"/>
          <a:stretch>
            <a:fillRect/>
          </a:stretch>
        </p:blipFill>
        <p:spPr>
          <a:xfrm>
            <a:off x="5448123" y="816638"/>
            <a:ext cx="6743877" cy="5951616"/>
          </a:xfrm>
          <a:prstGeom prst="rect">
            <a:avLst/>
          </a:prstGeom>
        </p:spPr>
      </p:pic>
    </p:spTree>
    <p:extLst>
      <p:ext uri="{BB962C8B-B14F-4D97-AF65-F5344CB8AC3E}">
        <p14:creationId xmlns:p14="http://schemas.microsoft.com/office/powerpoint/2010/main" val="2414865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7886-AF4A-AC7C-B1C2-0822130F8F08}"/>
              </a:ext>
            </a:extLst>
          </p:cNvPr>
          <p:cNvSpPr>
            <a:spLocks noGrp="1"/>
          </p:cNvSpPr>
          <p:nvPr>
            <p:ph type="title"/>
          </p:nvPr>
        </p:nvSpPr>
        <p:spPr>
          <a:xfrm>
            <a:off x="349788" y="64295"/>
            <a:ext cx="8596668" cy="1320800"/>
          </a:xfrm>
        </p:spPr>
        <p:txBody>
          <a:bodyPr/>
          <a:lstStyle/>
          <a:p>
            <a:r>
              <a:rPr lang="en-US" dirty="0"/>
              <a:t>Lead Source and Lead Profile </a:t>
            </a:r>
            <a:br>
              <a:rPr lang="en-US" dirty="0"/>
            </a:br>
            <a:r>
              <a:rPr lang="en-US" dirty="0"/>
              <a:t>v/s Converted</a:t>
            </a:r>
            <a:endParaRPr lang="en-IN" dirty="0"/>
          </a:p>
        </p:txBody>
      </p:sp>
      <p:sp>
        <p:nvSpPr>
          <p:cNvPr id="3" name="Content Placeholder 2">
            <a:extLst>
              <a:ext uri="{FF2B5EF4-FFF2-40B4-BE49-F238E27FC236}">
                <a16:creationId xmlns:a16="http://schemas.microsoft.com/office/drawing/2014/main" id="{D759EE72-1DAA-98BA-2878-A4D1B44104E8}"/>
              </a:ext>
            </a:extLst>
          </p:cNvPr>
          <p:cNvSpPr>
            <a:spLocks noGrp="1"/>
          </p:cNvSpPr>
          <p:nvPr>
            <p:ph idx="1"/>
          </p:nvPr>
        </p:nvSpPr>
        <p:spPr>
          <a:xfrm>
            <a:off x="349788" y="1793413"/>
            <a:ext cx="8596668" cy="3880773"/>
          </a:xfrm>
        </p:spPr>
        <p:txBody>
          <a:bodyPr/>
          <a:lstStyle/>
          <a:p>
            <a:r>
              <a:rPr lang="en-US" dirty="0"/>
              <a:t>Conversion rate is 100% for Dual Specialization </a:t>
            </a:r>
            <a:br>
              <a:rPr lang="en-US" dirty="0"/>
            </a:br>
            <a:r>
              <a:rPr lang="en-US" dirty="0"/>
              <a:t>students and lateral students. When source </a:t>
            </a:r>
            <a:br>
              <a:rPr lang="en-US" dirty="0"/>
            </a:br>
            <a:r>
              <a:rPr lang="en-US" dirty="0"/>
              <a:t>of lead is through reference or </a:t>
            </a:r>
            <a:r>
              <a:rPr lang="en-US" dirty="0" err="1"/>
              <a:t>Welingak</a:t>
            </a:r>
            <a:r>
              <a:rPr lang="en-US" dirty="0"/>
              <a:t> </a:t>
            </a:r>
            <a:br>
              <a:rPr lang="en-US" dirty="0"/>
            </a:br>
            <a:r>
              <a:rPr lang="en-US" dirty="0"/>
              <a:t>website, conversion rate is very high. There </a:t>
            </a:r>
            <a:br>
              <a:rPr lang="en-US" dirty="0"/>
            </a:br>
            <a:r>
              <a:rPr lang="en-US" dirty="0"/>
              <a:t>is 0% conversion rate for student of some </a:t>
            </a:r>
            <a:br>
              <a:rPr lang="en-US" dirty="0"/>
            </a:br>
            <a:r>
              <a:rPr lang="en-US" dirty="0"/>
              <a:t>school when source of lead is through </a:t>
            </a:r>
            <a:br>
              <a:rPr lang="en-US" dirty="0"/>
            </a:br>
            <a:r>
              <a:rPr lang="en-US" dirty="0"/>
              <a:t>organic search.</a:t>
            </a:r>
            <a:endParaRPr lang="en-IN" dirty="0"/>
          </a:p>
        </p:txBody>
      </p:sp>
      <p:pic>
        <p:nvPicPr>
          <p:cNvPr id="5" name="Picture 4">
            <a:extLst>
              <a:ext uri="{FF2B5EF4-FFF2-40B4-BE49-F238E27FC236}">
                <a16:creationId xmlns:a16="http://schemas.microsoft.com/office/drawing/2014/main" id="{5FE1D1D2-30AE-35A5-E2F7-13493B77B59A}"/>
              </a:ext>
            </a:extLst>
          </p:cNvPr>
          <p:cNvPicPr>
            <a:picLocks noChangeAspect="1"/>
          </p:cNvPicPr>
          <p:nvPr/>
        </p:nvPicPr>
        <p:blipFill>
          <a:blip r:embed="rId2"/>
          <a:stretch>
            <a:fillRect/>
          </a:stretch>
        </p:blipFill>
        <p:spPr>
          <a:xfrm>
            <a:off x="6057900" y="609600"/>
            <a:ext cx="6134100" cy="6248400"/>
          </a:xfrm>
          <a:prstGeom prst="rect">
            <a:avLst/>
          </a:prstGeom>
        </p:spPr>
      </p:pic>
    </p:spTree>
    <p:extLst>
      <p:ext uri="{BB962C8B-B14F-4D97-AF65-F5344CB8AC3E}">
        <p14:creationId xmlns:p14="http://schemas.microsoft.com/office/powerpoint/2010/main" val="1471534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4320-CAED-1C28-A0B6-38B0ABD8E8C7}"/>
              </a:ext>
            </a:extLst>
          </p:cNvPr>
          <p:cNvSpPr>
            <a:spLocks noGrp="1"/>
          </p:cNvSpPr>
          <p:nvPr>
            <p:ph type="title"/>
          </p:nvPr>
        </p:nvSpPr>
        <p:spPr>
          <a:xfrm>
            <a:off x="336140" y="66704"/>
            <a:ext cx="8596668" cy="1320800"/>
          </a:xfrm>
        </p:spPr>
        <p:txBody>
          <a:bodyPr/>
          <a:lstStyle/>
          <a:p>
            <a:r>
              <a:rPr lang="en-US" dirty="0"/>
              <a:t>Specialization and occupation v/s Converted</a:t>
            </a:r>
            <a:endParaRPr lang="en-IN" dirty="0"/>
          </a:p>
        </p:txBody>
      </p:sp>
      <p:sp>
        <p:nvSpPr>
          <p:cNvPr id="3" name="Content Placeholder 2">
            <a:extLst>
              <a:ext uri="{FF2B5EF4-FFF2-40B4-BE49-F238E27FC236}">
                <a16:creationId xmlns:a16="http://schemas.microsoft.com/office/drawing/2014/main" id="{6A02646E-00D2-7626-FEBE-92E523C42825}"/>
              </a:ext>
            </a:extLst>
          </p:cNvPr>
          <p:cNvSpPr>
            <a:spLocks noGrp="1"/>
          </p:cNvSpPr>
          <p:nvPr>
            <p:ph idx="1"/>
          </p:nvPr>
        </p:nvSpPr>
        <p:spPr>
          <a:xfrm>
            <a:off x="213310" y="1641974"/>
            <a:ext cx="8596668" cy="3880773"/>
          </a:xfrm>
        </p:spPr>
        <p:txBody>
          <a:bodyPr/>
          <a:lstStyle/>
          <a:p>
            <a:r>
              <a:rPr lang="en-US" dirty="0"/>
              <a:t>Conversion rate is very low </a:t>
            </a:r>
            <a:br>
              <a:rPr lang="en-US" dirty="0"/>
            </a:br>
            <a:r>
              <a:rPr lang="en-US" dirty="0"/>
              <a:t>when occupation is ‘Select’ </a:t>
            </a:r>
            <a:br>
              <a:rPr lang="en-US" dirty="0"/>
            </a:br>
            <a:r>
              <a:rPr lang="en-US" dirty="0"/>
              <a:t>means occupation is not </a:t>
            </a:r>
            <a:br>
              <a:rPr lang="en-US" dirty="0"/>
            </a:br>
            <a:r>
              <a:rPr lang="en-US" dirty="0"/>
              <a:t>declared by user. And for </a:t>
            </a:r>
            <a:br>
              <a:rPr lang="en-US" dirty="0"/>
            </a:br>
            <a:r>
              <a:rPr lang="en-US" dirty="0"/>
              <a:t>working professional, </a:t>
            </a:r>
            <a:br>
              <a:rPr lang="en-US" dirty="0"/>
            </a:br>
            <a:r>
              <a:rPr lang="en-US" dirty="0"/>
              <a:t>generally conversion rate is </a:t>
            </a:r>
            <a:br>
              <a:rPr lang="en-US" dirty="0"/>
            </a:br>
            <a:r>
              <a:rPr lang="en-US" dirty="0"/>
              <a:t>high.</a:t>
            </a:r>
            <a:endParaRPr lang="en-IN" dirty="0"/>
          </a:p>
        </p:txBody>
      </p:sp>
      <p:pic>
        <p:nvPicPr>
          <p:cNvPr id="5" name="Picture 4">
            <a:extLst>
              <a:ext uri="{FF2B5EF4-FFF2-40B4-BE49-F238E27FC236}">
                <a16:creationId xmlns:a16="http://schemas.microsoft.com/office/drawing/2014/main" id="{FB07566A-AB03-7673-DFA8-665A5F9F6318}"/>
              </a:ext>
            </a:extLst>
          </p:cNvPr>
          <p:cNvPicPr>
            <a:picLocks noChangeAspect="1"/>
          </p:cNvPicPr>
          <p:nvPr/>
        </p:nvPicPr>
        <p:blipFill>
          <a:blip r:embed="rId2"/>
          <a:stretch>
            <a:fillRect/>
          </a:stretch>
        </p:blipFill>
        <p:spPr>
          <a:xfrm>
            <a:off x="3916907" y="727104"/>
            <a:ext cx="8275093" cy="6130896"/>
          </a:xfrm>
          <a:prstGeom prst="rect">
            <a:avLst/>
          </a:prstGeom>
        </p:spPr>
      </p:pic>
    </p:spTree>
    <p:extLst>
      <p:ext uri="{BB962C8B-B14F-4D97-AF65-F5344CB8AC3E}">
        <p14:creationId xmlns:p14="http://schemas.microsoft.com/office/powerpoint/2010/main" val="2841194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1BE4-73D1-CA4D-9188-65ECA322E00F}"/>
              </a:ext>
            </a:extLst>
          </p:cNvPr>
          <p:cNvSpPr>
            <a:spLocks noGrp="1"/>
          </p:cNvSpPr>
          <p:nvPr>
            <p:ph type="title"/>
          </p:nvPr>
        </p:nvSpPr>
        <p:spPr/>
        <p:txBody>
          <a:bodyPr/>
          <a:lstStyle/>
          <a:p>
            <a:r>
              <a:rPr lang="en-US" dirty="0"/>
              <a:t>Do Not Email and A free copy of Mastering The Interview v/s Converted</a:t>
            </a:r>
            <a:endParaRPr lang="en-IN" dirty="0"/>
          </a:p>
        </p:txBody>
      </p:sp>
      <p:sp>
        <p:nvSpPr>
          <p:cNvPr id="3" name="Content Placeholder 2">
            <a:extLst>
              <a:ext uri="{FF2B5EF4-FFF2-40B4-BE49-F238E27FC236}">
                <a16:creationId xmlns:a16="http://schemas.microsoft.com/office/drawing/2014/main" id="{B21C7DF0-8BEE-0F6B-F7F1-E48998BB0FB5}"/>
              </a:ext>
            </a:extLst>
          </p:cNvPr>
          <p:cNvSpPr>
            <a:spLocks noGrp="1"/>
          </p:cNvSpPr>
          <p:nvPr>
            <p:ph idx="1"/>
          </p:nvPr>
        </p:nvSpPr>
        <p:spPr/>
        <p:txBody>
          <a:bodyPr/>
          <a:lstStyle/>
          <a:p>
            <a:r>
              <a:rPr lang="en-US" dirty="0"/>
              <a:t>When user preferred not receive Email and </a:t>
            </a:r>
            <a:br>
              <a:rPr lang="en-US" dirty="0"/>
            </a:br>
            <a:r>
              <a:rPr lang="en-US" dirty="0"/>
              <a:t>also has free copy of mastering the interview, </a:t>
            </a:r>
            <a:br>
              <a:rPr lang="en-US" dirty="0"/>
            </a:br>
            <a:r>
              <a:rPr lang="en-US" dirty="0"/>
              <a:t>then conversion rate is low.</a:t>
            </a:r>
            <a:endParaRPr lang="en-IN" dirty="0"/>
          </a:p>
        </p:txBody>
      </p:sp>
      <p:pic>
        <p:nvPicPr>
          <p:cNvPr id="5" name="Picture 4">
            <a:extLst>
              <a:ext uri="{FF2B5EF4-FFF2-40B4-BE49-F238E27FC236}">
                <a16:creationId xmlns:a16="http://schemas.microsoft.com/office/drawing/2014/main" id="{55795957-42CB-9465-6D5A-41BC703BD5F9}"/>
              </a:ext>
            </a:extLst>
          </p:cNvPr>
          <p:cNvPicPr>
            <a:picLocks noChangeAspect="1"/>
          </p:cNvPicPr>
          <p:nvPr/>
        </p:nvPicPr>
        <p:blipFill>
          <a:blip r:embed="rId2"/>
          <a:stretch>
            <a:fillRect/>
          </a:stretch>
        </p:blipFill>
        <p:spPr>
          <a:xfrm>
            <a:off x="6542269" y="2361063"/>
            <a:ext cx="5649731" cy="4496937"/>
          </a:xfrm>
          <a:prstGeom prst="rect">
            <a:avLst/>
          </a:prstGeom>
        </p:spPr>
      </p:pic>
    </p:spTree>
    <p:extLst>
      <p:ext uri="{BB962C8B-B14F-4D97-AF65-F5344CB8AC3E}">
        <p14:creationId xmlns:p14="http://schemas.microsoft.com/office/powerpoint/2010/main" val="390431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6829-E352-1544-5146-2DDD898BDAB0}"/>
              </a:ext>
            </a:extLst>
          </p:cNvPr>
          <p:cNvSpPr>
            <a:spLocks noGrp="1"/>
          </p:cNvSpPr>
          <p:nvPr>
            <p:ph type="title"/>
          </p:nvPr>
        </p:nvSpPr>
        <p:spPr/>
        <p:txBody>
          <a:bodyPr/>
          <a:lstStyle/>
          <a:p>
            <a:r>
              <a:rPr lang="en-US" b="1" dirty="0"/>
              <a:t>Information of dataset</a:t>
            </a:r>
            <a:endParaRPr lang="en-IN" b="1" dirty="0"/>
          </a:p>
        </p:txBody>
      </p:sp>
      <p:sp>
        <p:nvSpPr>
          <p:cNvPr id="3" name="Content Placeholder 2">
            <a:extLst>
              <a:ext uri="{FF2B5EF4-FFF2-40B4-BE49-F238E27FC236}">
                <a16:creationId xmlns:a16="http://schemas.microsoft.com/office/drawing/2014/main" id="{B1C84D01-7878-A4B8-1EA5-32D74C532A15}"/>
              </a:ext>
            </a:extLst>
          </p:cNvPr>
          <p:cNvSpPr>
            <a:spLocks noGrp="1"/>
          </p:cNvSpPr>
          <p:nvPr>
            <p:ph idx="1"/>
          </p:nvPr>
        </p:nvSpPr>
        <p:spPr/>
        <p:txBody>
          <a:bodyPr>
            <a:normAutofit/>
          </a:bodyPr>
          <a:lstStyle/>
          <a:p>
            <a:r>
              <a:rPr lang="en-IN" sz="2800" b="1" dirty="0">
                <a:solidFill>
                  <a:schemeClr val="accent2"/>
                </a:solidFill>
              </a:rPr>
              <a:t>Shape</a:t>
            </a:r>
            <a:r>
              <a:rPr lang="en-IN" b="1" dirty="0">
                <a:solidFill>
                  <a:schemeClr val="accent2"/>
                </a:solidFill>
              </a:rPr>
              <a:t>: </a:t>
            </a:r>
          </a:p>
          <a:p>
            <a:pPr marL="0" indent="0">
              <a:buNone/>
            </a:pPr>
            <a:endParaRPr lang="en-US" dirty="0"/>
          </a:p>
          <a:p>
            <a:pPr lvl="1"/>
            <a:r>
              <a:rPr lang="en-US" dirty="0"/>
              <a:t>9240 rows and 37 columns</a:t>
            </a:r>
          </a:p>
          <a:p>
            <a:pPr lvl="1"/>
            <a:r>
              <a:rPr lang="en-US" dirty="0"/>
              <a:t>30 Columns with data type as Object</a:t>
            </a:r>
          </a:p>
          <a:p>
            <a:pPr lvl="1"/>
            <a:r>
              <a:rPr lang="en-US" dirty="0"/>
              <a:t>4 Columns with data type as float64</a:t>
            </a:r>
          </a:p>
          <a:p>
            <a:pPr lvl="1"/>
            <a:r>
              <a:rPr lang="en-US" dirty="0"/>
              <a:t>3 Columns with data type as int64</a:t>
            </a:r>
          </a:p>
          <a:p>
            <a:pPr lvl="1"/>
            <a:endParaRPr lang="en-US" dirty="0"/>
          </a:p>
        </p:txBody>
      </p:sp>
    </p:spTree>
    <p:extLst>
      <p:ext uri="{BB962C8B-B14F-4D97-AF65-F5344CB8AC3E}">
        <p14:creationId xmlns:p14="http://schemas.microsoft.com/office/powerpoint/2010/main" val="706789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4684-44FA-E0E0-A034-7592FFBB9C64}"/>
              </a:ext>
            </a:extLst>
          </p:cNvPr>
          <p:cNvSpPr>
            <a:spLocks noGrp="1"/>
          </p:cNvSpPr>
          <p:nvPr>
            <p:ph type="title"/>
          </p:nvPr>
        </p:nvSpPr>
        <p:spPr>
          <a:xfrm>
            <a:off x="513561" y="23151"/>
            <a:ext cx="8596668" cy="1320800"/>
          </a:xfrm>
        </p:spPr>
        <p:txBody>
          <a:bodyPr/>
          <a:lstStyle/>
          <a:p>
            <a:r>
              <a:rPr lang="en-US" dirty="0"/>
              <a:t>City and What is your current occupation v/s Converted</a:t>
            </a:r>
            <a:endParaRPr lang="en-IN" dirty="0"/>
          </a:p>
        </p:txBody>
      </p:sp>
      <p:sp>
        <p:nvSpPr>
          <p:cNvPr id="3" name="Content Placeholder 2">
            <a:extLst>
              <a:ext uri="{FF2B5EF4-FFF2-40B4-BE49-F238E27FC236}">
                <a16:creationId xmlns:a16="http://schemas.microsoft.com/office/drawing/2014/main" id="{9025048B-E0E1-06B5-ED2C-C570918467E3}"/>
              </a:ext>
            </a:extLst>
          </p:cNvPr>
          <p:cNvSpPr>
            <a:spLocks noGrp="1"/>
          </p:cNvSpPr>
          <p:nvPr>
            <p:ph idx="1"/>
          </p:nvPr>
        </p:nvSpPr>
        <p:spPr>
          <a:xfrm>
            <a:off x="363436" y="1614679"/>
            <a:ext cx="8596668" cy="3880773"/>
          </a:xfrm>
        </p:spPr>
        <p:txBody>
          <a:bodyPr/>
          <a:lstStyle/>
          <a:p>
            <a:r>
              <a:rPr lang="en-US" dirty="0"/>
              <a:t>For working professional, generally </a:t>
            </a:r>
            <a:br>
              <a:rPr lang="en-US" dirty="0"/>
            </a:br>
            <a:r>
              <a:rPr lang="en-US" dirty="0"/>
              <a:t>the conversion rate is higher. And </a:t>
            </a:r>
            <a:br>
              <a:rPr lang="en-US" dirty="0"/>
            </a:br>
            <a:r>
              <a:rPr lang="en-US" dirty="0"/>
              <a:t>when occupation is ‘Select’ which </a:t>
            </a:r>
            <a:br>
              <a:rPr lang="en-US" dirty="0"/>
            </a:br>
            <a:r>
              <a:rPr lang="en-US" dirty="0"/>
              <a:t>means occupation is nod declared, </a:t>
            </a:r>
            <a:br>
              <a:rPr lang="en-US" dirty="0"/>
            </a:br>
            <a:r>
              <a:rPr lang="en-US" dirty="0"/>
              <a:t>then conversion rate is very low.</a:t>
            </a:r>
            <a:endParaRPr lang="en-IN" dirty="0"/>
          </a:p>
        </p:txBody>
      </p:sp>
      <p:pic>
        <p:nvPicPr>
          <p:cNvPr id="5" name="Picture 4">
            <a:extLst>
              <a:ext uri="{FF2B5EF4-FFF2-40B4-BE49-F238E27FC236}">
                <a16:creationId xmlns:a16="http://schemas.microsoft.com/office/drawing/2014/main" id="{B2A97B74-2AC9-000C-ED67-38F82768ED9A}"/>
              </a:ext>
            </a:extLst>
          </p:cNvPr>
          <p:cNvPicPr>
            <a:picLocks noChangeAspect="1"/>
          </p:cNvPicPr>
          <p:nvPr/>
        </p:nvPicPr>
        <p:blipFill>
          <a:blip r:embed="rId2"/>
          <a:stretch>
            <a:fillRect/>
          </a:stretch>
        </p:blipFill>
        <p:spPr>
          <a:xfrm>
            <a:off x="4949441" y="1078173"/>
            <a:ext cx="7242560" cy="5779827"/>
          </a:xfrm>
          <a:prstGeom prst="rect">
            <a:avLst/>
          </a:prstGeom>
        </p:spPr>
      </p:pic>
    </p:spTree>
    <p:extLst>
      <p:ext uri="{BB962C8B-B14F-4D97-AF65-F5344CB8AC3E}">
        <p14:creationId xmlns:p14="http://schemas.microsoft.com/office/powerpoint/2010/main" val="3754340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876A-058A-33D1-21F4-2750EF90DB3B}"/>
              </a:ext>
            </a:extLst>
          </p:cNvPr>
          <p:cNvSpPr>
            <a:spLocks noGrp="1"/>
          </p:cNvSpPr>
          <p:nvPr>
            <p:ph type="ctrTitle"/>
          </p:nvPr>
        </p:nvSpPr>
        <p:spPr/>
        <p:txBody>
          <a:bodyPr>
            <a:normAutofit fontScale="90000"/>
          </a:bodyPr>
          <a:lstStyle/>
          <a:p>
            <a:r>
              <a:rPr lang="en-US" dirty="0"/>
              <a:t>3) Pre-processing the data for Model Building</a:t>
            </a:r>
            <a:br>
              <a:rPr lang="en-US" dirty="0"/>
            </a:br>
            <a:endParaRPr lang="en-IN" dirty="0"/>
          </a:p>
        </p:txBody>
      </p:sp>
    </p:spTree>
    <p:extLst>
      <p:ext uri="{BB962C8B-B14F-4D97-AF65-F5344CB8AC3E}">
        <p14:creationId xmlns:p14="http://schemas.microsoft.com/office/powerpoint/2010/main" val="369279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650C-437C-D710-D9BF-8FAF31D878F5}"/>
              </a:ext>
            </a:extLst>
          </p:cNvPr>
          <p:cNvSpPr>
            <a:spLocks noGrp="1"/>
          </p:cNvSpPr>
          <p:nvPr>
            <p:ph type="title"/>
          </p:nvPr>
        </p:nvSpPr>
        <p:spPr/>
        <p:txBody>
          <a:bodyPr>
            <a:normAutofit/>
          </a:bodyPr>
          <a:lstStyle/>
          <a:p>
            <a:r>
              <a:rPr lang="en-US" dirty="0"/>
              <a:t>3) Pre-processing the data for Model Building</a:t>
            </a:r>
            <a:endParaRPr lang="en-IN" dirty="0"/>
          </a:p>
        </p:txBody>
      </p:sp>
      <p:sp>
        <p:nvSpPr>
          <p:cNvPr id="3" name="Content Placeholder 2">
            <a:extLst>
              <a:ext uri="{FF2B5EF4-FFF2-40B4-BE49-F238E27FC236}">
                <a16:creationId xmlns:a16="http://schemas.microsoft.com/office/drawing/2014/main" id="{1CD7C5DD-9A43-73E1-8042-14426AE3912E}"/>
              </a:ext>
            </a:extLst>
          </p:cNvPr>
          <p:cNvSpPr>
            <a:spLocks noGrp="1"/>
          </p:cNvSpPr>
          <p:nvPr>
            <p:ph idx="1"/>
          </p:nvPr>
        </p:nvSpPr>
        <p:spPr/>
        <p:txBody>
          <a:bodyPr>
            <a:normAutofit/>
          </a:bodyPr>
          <a:lstStyle/>
          <a:p>
            <a:pPr lvl="1"/>
            <a:r>
              <a:rPr lang="en-US" sz="2400" dirty="0"/>
              <a:t>It is divided into 3 parts:</a:t>
            </a:r>
          </a:p>
          <a:p>
            <a:pPr lvl="2"/>
            <a:r>
              <a:rPr lang="en-US" sz="2000" dirty="0"/>
              <a:t>1) Creating Dummy Variables for Categorical Columns</a:t>
            </a:r>
          </a:p>
          <a:p>
            <a:pPr lvl="2"/>
            <a:r>
              <a:rPr lang="en-US" sz="2000" dirty="0"/>
              <a:t>2) Splitting data into train and test set</a:t>
            </a:r>
          </a:p>
          <a:p>
            <a:pPr lvl="2"/>
            <a:r>
              <a:rPr lang="en-US" sz="2000" dirty="0"/>
              <a:t>3) Scaling of Data</a:t>
            </a:r>
            <a:endParaRPr lang="en-IN" sz="2000" dirty="0"/>
          </a:p>
        </p:txBody>
      </p:sp>
    </p:spTree>
    <p:extLst>
      <p:ext uri="{BB962C8B-B14F-4D97-AF65-F5344CB8AC3E}">
        <p14:creationId xmlns:p14="http://schemas.microsoft.com/office/powerpoint/2010/main" val="94912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9311-8677-0202-F303-47447EBB1A40}"/>
              </a:ext>
            </a:extLst>
          </p:cNvPr>
          <p:cNvSpPr>
            <a:spLocks noGrp="1"/>
          </p:cNvSpPr>
          <p:nvPr>
            <p:ph type="title"/>
          </p:nvPr>
        </p:nvSpPr>
        <p:spPr/>
        <p:txBody>
          <a:bodyPr>
            <a:normAutofit fontScale="90000"/>
          </a:bodyPr>
          <a:lstStyle/>
          <a:p>
            <a:r>
              <a:rPr lang="en-US" dirty="0"/>
              <a:t>Creating Dummy Variables for Categorical Columns</a:t>
            </a:r>
            <a:br>
              <a:rPr lang="en-US" dirty="0"/>
            </a:br>
            <a:endParaRPr lang="en-IN" dirty="0"/>
          </a:p>
        </p:txBody>
      </p:sp>
      <p:sp>
        <p:nvSpPr>
          <p:cNvPr id="3" name="Content Placeholder 2">
            <a:extLst>
              <a:ext uri="{FF2B5EF4-FFF2-40B4-BE49-F238E27FC236}">
                <a16:creationId xmlns:a16="http://schemas.microsoft.com/office/drawing/2014/main" id="{76E55647-E072-712E-EAF9-FD0CEEC20C54}"/>
              </a:ext>
            </a:extLst>
          </p:cNvPr>
          <p:cNvSpPr>
            <a:spLocks noGrp="1"/>
          </p:cNvSpPr>
          <p:nvPr>
            <p:ph idx="1"/>
          </p:nvPr>
        </p:nvSpPr>
        <p:spPr/>
        <p:txBody>
          <a:bodyPr/>
          <a:lstStyle/>
          <a:p>
            <a:r>
              <a:rPr lang="en-US" dirty="0"/>
              <a:t>For binary columns like ‘Do Not Email’ and ‘A free of Mastering The Interview” value ‘Yes’ is converted to 1 and value ‘No’ is converted to 0.</a:t>
            </a:r>
          </a:p>
          <a:p>
            <a:r>
              <a:rPr lang="en-US" dirty="0"/>
              <a:t>For columns ‘Last Activity’, ‘Lead Source’, ‘Lead Origin’, ‘Last Notable Activity’ dummy variables are created with </a:t>
            </a:r>
            <a:r>
              <a:rPr lang="en-US" dirty="0" err="1"/>
              <a:t>drop_first</a:t>
            </a:r>
            <a:r>
              <a:rPr lang="en-US" dirty="0"/>
              <a:t> = True</a:t>
            </a:r>
          </a:p>
          <a:p>
            <a:endParaRPr lang="en-US" dirty="0"/>
          </a:p>
          <a:p>
            <a:r>
              <a:rPr lang="en-US" dirty="0"/>
              <a:t>For other categorical columns ‘Specialization’, ‘What is your current occupation’, ‘Lead Profile’, ‘City’ after creating dummy variables, column with value ‘Select’ is deleted</a:t>
            </a:r>
            <a:endParaRPr lang="en-IN" dirty="0"/>
          </a:p>
        </p:txBody>
      </p:sp>
    </p:spTree>
    <p:extLst>
      <p:ext uri="{BB962C8B-B14F-4D97-AF65-F5344CB8AC3E}">
        <p14:creationId xmlns:p14="http://schemas.microsoft.com/office/powerpoint/2010/main" val="2331035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6971-DFBB-C259-4F64-76C21C20AD08}"/>
              </a:ext>
            </a:extLst>
          </p:cNvPr>
          <p:cNvSpPr>
            <a:spLocks noGrp="1"/>
          </p:cNvSpPr>
          <p:nvPr>
            <p:ph type="title"/>
          </p:nvPr>
        </p:nvSpPr>
        <p:spPr/>
        <p:txBody>
          <a:bodyPr/>
          <a:lstStyle/>
          <a:p>
            <a:r>
              <a:rPr lang="en-US" dirty="0"/>
              <a:t>Splitting data into train and test set</a:t>
            </a:r>
            <a:endParaRPr lang="en-IN" dirty="0"/>
          </a:p>
        </p:txBody>
      </p:sp>
      <p:sp>
        <p:nvSpPr>
          <p:cNvPr id="3" name="Content Placeholder 2">
            <a:extLst>
              <a:ext uri="{FF2B5EF4-FFF2-40B4-BE49-F238E27FC236}">
                <a16:creationId xmlns:a16="http://schemas.microsoft.com/office/drawing/2014/main" id="{D9DAAA86-DC1E-081E-5E0A-21223C411235}"/>
              </a:ext>
            </a:extLst>
          </p:cNvPr>
          <p:cNvSpPr>
            <a:spLocks noGrp="1"/>
          </p:cNvSpPr>
          <p:nvPr>
            <p:ph idx="1"/>
          </p:nvPr>
        </p:nvSpPr>
        <p:spPr/>
        <p:txBody>
          <a:bodyPr/>
          <a:lstStyle/>
          <a:p>
            <a:r>
              <a:rPr lang="en-US" dirty="0"/>
              <a:t>Data is divided into train and test set with 70 %– 30% ratio, which means 70% data is used for training and 30% data is used for testing.</a:t>
            </a:r>
          </a:p>
          <a:p>
            <a:r>
              <a:rPr lang="en-US" dirty="0"/>
              <a:t>In variable </a:t>
            </a:r>
            <a:r>
              <a:rPr lang="en-US" dirty="0" err="1"/>
              <a:t>y_train</a:t>
            </a:r>
            <a:r>
              <a:rPr lang="en-US" dirty="0"/>
              <a:t> and </a:t>
            </a:r>
            <a:r>
              <a:rPr lang="en-US" dirty="0" err="1"/>
              <a:t>y_test</a:t>
            </a:r>
            <a:r>
              <a:rPr lang="en-US" dirty="0"/>
              <a:t>, Converted column from the dataset is used. Whereas, in </a:t>
            </a:r>
            <a:r>
              <a:rPr lang="en-US" dirty="0" err="1"/>
              <a:t>X_train</a:t>
            </a:r>
            <a:r>
              <a:rPr lang="en-US" dirty="0"/>
              <a:t> and </a:t>
            </a:r>
            <a:r>
              <a:rPr lang="en-US" dirty="0" err="1"/>
              <a:t>X_test</a:t>
            </a:r>
            <a:r>
              <a:rPr lang="en-US" dirty="0"/>
              <a:t>, all the other columns are used.</a:t>
            </a:r>
            <a:endParaRPr lang="en-IN" dirty="0"/>
          </a:p>
        </p:txBody>
      </p:sp>
    </p:spTree>
    <p:extLst>
      <p:ext uri="{BB962C8B-B14F-4D97-AF65-F5344CB8AC3E}">
        <p14:creationId xmlns:p14="http://schemas.microsoft.com/office/powerpoint/2010/main" val="3452762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6C87-3C7B-7A3E-D050-0DDA92A11355}"/>
              </a:ext>
            </a:extLst>
          </p:cNvPr>
          <p:cNvSpPr>
            <a:spLocks noGrp="1"/>
          </p:cNvSpPr>
          <p:nvPr>
            <p:ph type="title"/>
          </p:nvPr>
        </p:nvSpPr>
        <p:spPr/>
        <p:txBody>
          <a:bodyPr/>
          <a:lstStyle/>
          <a:p>
            <a:r>
              <a:rPr lang="en-US" dirty="0"/>
              <a:t>Scaling of Data</a:t>
            </a:r>
            <a:endParaRPr lang="en-IN" dirty="0"/>
          </a:p>
        </p:txBody>
      </p:sp>
      <p:sp>
        <p:nvSpPr>
          <p:cNvPr id="3" name="Content Placeholder 2">
            <a:extLst>
              <a:ext uri="{FF2B5EF4-FFF2-40B4-BE49-F238E27FC236}">
                <a16:creationId xmlns:a16="http://schemas.microsoft.com/office/drawing/2014/main" id="{80B9C9F7-A000-5595-8A0F-B14851E7081A}"/>
              </a:ext>
            </a:extLst>
          </p:cNvPr>
          <p:cNvSpPr>
            <a:spLocks noGrp="1"/>
          </p:cNvSpPr>
          <p:nvPr>
            <p:ph idx="1"/>
          </p:nvPr>
        </p:nvSpPr>
        <p:spPr/>
        <p:txBody>
          <a:bodyPr/>
          <a:lstStyle/>
          <a:p>
            <a:r>
              <a:rPr lang="en-US" dirty="0" err="1"/>
              <a:t>MinMaxScaler</a:t>
            </a:r>
            <a:r>
              <a:rPr lang="en-US" dirty="0"/>
              <a:t> is used for scaling the data from </a:t>
            </a:r>
            <a:r>
              <a:rPr lang="en-US" dirty="0" err="1"/>
              <a:t>sklearn</a:t>
            </a:r>
            <a:r>
              <a:rPr lang="en-US" dirty="0"/>
              <a:t>.</a:t>
            </a:r>
          </a:p>
          <a:p>
            <a:r>
              <a:rPr lang="en-IN" dirty="0"/>
              <a:t>On training set, </a:t>
            </a:r>
            <a:r>
              <a:rPr lang="en-IN" dirty="0" err="1"/>
              <a:t>fit_transform</a:t>
            </a:r>
            <a:r>
              <a:rPr lang="en-IN" dirty="0"/>
              <a:t>() method is used whereas on test set, transform() method is used.</a:t>
            </a:r>
          </a:p>
        </p:txBody>
      </p:sp>
    </p:spTree>
    <p:extLst>
      <p:ext uri="{BB962C8B-B14F-4D97-AF65-F5344CB8AC3E}">
        <p14:creationId xmlns:p14="http://schemas.microsoft.com/office/powerpoint/2010/main" val="2422618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168E-37B9-611D-2655-346C908C27DE}"/>
              </a:ext>
            </a:extLst>
          </p:cNvPr>
          <p:cNvSpPr>
            <a:spLocks noGrp="1"/>
          </p:cNvSpPr>
          <p:nvPr>
            <p:ph type="ctrTitle"/>
          </p:nvPr>
        </p:nvSpPr>
        <p:spPr/>
        <p:txBody>
          <a:bodyPr/>
          <a:lstStyle/>
          <a:p>
            <a:r>
              <a:rPr lang="en-US" dirty="0"/>
              <a:t>4) Building the Model</a:t>
            </a:r>
            <a:endParaRPr lang="en-IN" dirty="0"/>
          </a:p>
        </p:txBody>
      </p:sp>
    </p:spTree>
    <p:extLst>
      <p:ext uri="{BB962C8B-B14F-4D97-AF65-F5344CB8AC3E}">
        <p14:creationId xmlns:p14="http://schemas.microsoft.com/office/powerpoint/2010/main" val="1871473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A5F8-42F4-0CFF-8CB7-1CB3392667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4CCA41-D675-BD17-0A8A-B8D1DE4220B0}"/>
              </a:ext>
            </a:extLst>
          </p:cNvPr>
          <p:cNvSpPr>
            <a:spLocks noGrp="1"/>
          </p:cNvSpPr>
          <p:nvPr>
            <p:ph idx="1"/>
          </p:nvPr>
        </p:nvSpPr>
        <p:spPr/>
        <p:txBody>
          <a:bodyPr/>
          <a:lstStyle/>
          <a:p>
            <a:r>
              <a:rPr lang="en-US" dirty="0" err="1"/>
              <a:t>LogisticRegression</a:t>
            </a:r>
            <a:r>
              <a:rPr lang="en-US" dirty="0"/>
              <a:t>() class is used with automated RFE for building the model</a:t>
            </a:r>
          </a:p>
          <a:p>
            <a:r>
              <a:rPr lang="en-US" dirty="0"/>
              <a:t>Earlier, the model is build with high number of features around 20.</a:t>
            </a:r>
          </a:p>
          <a:p>
            <a:r>
              <a:rPr lang="en-US" dirty="0"/>
              <a:t>Functions are created to fit the model and get the summary of the model. So, we don’t need to repeatedly write the same code.</a:t>
            </a:r>
            <a:endParaRPr lang="en-IN" dirty="0"/>
          </a:p>
        </p:txBody>
      </p:sp>
    </p:spTree>
    <p:extLst>
      <p:ext uri="{BB962C8B-B14F-4D97-AF65-F5344CB8AC3E}">
        <p14:creationId xmlns:p14="http://schemas.microsoft.com/office/powerpoint/2010/main" val="2809585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EF81-C535-C88B-F4F7-8BF4A019FE51}"/>
              </a:ext>
            </a:extLst>
          </p:cNvPr>
          <p:cNvSpPr>
            <a:spLocks noGrp="1"/>
          </p:cNvSpPr>
          <p:nvPr>
            <p:ph type="title"/>
          </p:nvPr>
        </p:nvSpPr>
        <p:spPr/>
        <p:txBody>
          <a:bodyPr/>
          <a:lstStyle/>
          <a:p>
            <a:r>
              <a:rPr lang="en-US" dirty="0"/>
              <a:t>Model – 1: With 20 features</a:t>
            </a:r>
            <a:endParaRPr lang="en-IN" dirty="0"/>
          </a:p>
        </p:txBody>
      </p:sp>
      <p:sp>
        <p:nvSpPr>
          <p:cNvPr id="3" name="Content Placeholder 2">
            <a:extLst>
              <a:ext uri="{FF2B5EF4-FFF2-40B4-BE49-F238E27FC236}">
                <a16:creationId xmlns:a16="http://schemas.microsoft.com/office/drawing/2014/main" id="{B3F8A668-A2B8-0D7E-9E10-EE9450CE3585}"/>
              </a:ext>
            </a:extLst>
          </p:cNvPr>
          <p:cNvSpPr>
            <a:spLocks noGrp="1"/>
          </p:cNvSpPr>
          <p:nvPr>
            <p:ph idx="1"/>
          </p:nvPr>
        </p:nvSpPr>
        <p:spPr/>
        <p:txBody>
          <a:bodyPr/>
          <a:lstStyle/>
          <a:p>
            <a:r>
              <a:rPr lang="en-US" dirty="0"/>
              <a:t>With this model, there are many features for which p-value is very high (Close to 1)</a:t>
            </a:r>
          </a:p>
          <a:p>
            <a:r>
              <a:rPr lang="en-US" dirty="0"/>
              <a:t>Log-likelihood value is -2386.2 for this model </a:t>
            </a:r>
          </a:p>
          <a:p>
            <a:r>
              <a:rPr lang="en-US" dirty="0"/>
              <a:t>So, the next model is tried with less number of features (15)</a:t>
            </a:r>
            <a:endParaRPr lang="en-IN" dirty="0"/>
          </a:p>
        </p:txBody>
      </p:sp>
    </p:spTree>
    <p:extLst>
      <p:ext uri="{BB962C8B-B14F-4D97-AF65-F5344CB8AC3E}">
        <p14:creationId xmlns:p14="http://schemas.microsoft.com/office/powerpoint/2010/main" val="3270670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040A-2BE3-6393-F08B-7A956D2E9B65}"/>
              </a:ext>
            </a:extLst>
          </p:cNvPr>
          <p:cNvSpPr>
            <a:spLocks noGrp="1"/>
          </p:cNvSpPr>
          <p:nvPr>
            <p:ph type="title"/>
          </p:nvPr>
        </p:nvSpPr>
        <p:spPr/>
        <p:txBody>
          <a:bodyPr/>
          <a:lstStyle/>
          <a:p>
            <a:r>
              <a:rPr lang="en-US" dirty="0"/>
              <a:t>Model – 2: With 15 features</a:t>
            </a:r>
            <a:endParaRPr lang="en-IN" dirty="0"/>
          </a:p>
        </p:txBody>
      </p:sp>
      <p:sp>
        <p:nvSpPr>
          <p:cNvPr id="3" name="Content Placeholder 2">
            <a:extLst>
              <a:ext uri="{FF2B5EF4-FFF2-40B4-BE49-F238E27FC236}">
                <a16:creationId xmlns:a16="http://schemas.microsoft.com/office/drawing/2014/main" id="{FCD10649-5109-9DBB-AED1-A41517ED7913}"/>
              </a:ext>
            </a:extLst>
          </p:cNvPr>
          <p:cNvSpPr>
            <a:spLocks noGrp="1"/>
          </p:cNvSpPr>
          <p:nvPr>
            <p:ph idx="1"/>
          </p:nvPr>
        </p:nvSpPr>
        <p:spPr/>
        <p:txBody>
          <a:bodyPr/>
          <a:lstStyle/>
          <a:p>
            <a:r>
              <a:rPr lang="en-US" dirty="0"/>
              <a:t>There still few features for which p-value is high. So, those features are dropped one-by-one to check the further models.</a:t>
            </a:r>
          </a:p>
          <a:p>
            <a:r>
              <a:rPr lang="en-US" dirty="0"/>
              <a:t>Log-likelihood value is -2478.0 for this model, which is high compared to the model with high number of features </a:t>
            </a:r>
          </a:p>
          <a:p>
            <a:r>
              <a:rPr lang="en-US" dirty="0"/>
              <a:t>So, the next model is tried after dropping </a:t>
            </a:r>
            <a:r>
              <a:rPr lang="en-US" dirty="0" err="1"/>
              <a:t>occupation_Housewife</a:t>
            </a:r>
            <a:r>
              <a:rPr lang="en-US" dirty="0"/>
              <a:t> column</a:t>
            </a:r>
            <a:endParaRPr lang="en-IN" dirty="0"/>
          </a:p>
          <a:p>
            <a:endParaRPr lang="en-US" dirty="0"/>
          </a:p>
          <a:p>
            <a:endParaRPr lang="en-US" dirty="0"/>
          </a:p>
        </p:txBody>
      </p:sp>
    </p:spTree>
    <p:extLst>
      <p:ext uri="{BB962C8B-B14F-4D97-AF65-F5344CB8AC3E}">
        <p14:creationId xmlns:p14="http://schemas.microsoft.com/office/powerpoint/2010/main" val="112445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AF5DC-27E9-5DA8-3B0F-9472ADF9151A}"/>
              </a:ext>
            </a:extLst>
          </p:cNvPr>
          <p:cNvSpPr>
            <a:spLocks noGrp="1"/>
          </p:cNvSpPr>
          <p:nvPr>
            <p:ph idx="1"/>
          </p:nvPr>
        </p:nvSpPr>
        <p:spPr/>
        <p:txBody>
          <a:bodyPr/>
          <a:lstStyle/>
          <a:p>
            <a:r>
              <a:rPr lang="en-IN" sz="2400" b="1" dirty="0">
                <a:solidFill>
                  <a:schemeClr val="accent2"/>
                </a:solidFill>
              </a:rPr>
              <a:t>Target Variable – Converted (Categorical)</a:t>
            </a:r>
          </a:p>
          <a:p>
            <a:endParaRPr lang="en-IN" dirty="0"/>
          </a:p>
          <a:p>
            <a:pPr lvl="1"/>
            <a:r>
              <a:rPr lang="en-IN" dirty="0"/>
              <a:t>Value 1 means lead is converted successfully</a:t>
            </a:r>
          </a:p>
          <a:p>
            <a:pPr lvl="1"/>
            <a:r>
              <a:rPr lang="en-IN" dirty="0"/>
              <a:t>Value 0 means lead is not converted successfully</a:t>
            </a:r>
            <a:endParaRPr lang="en-US" dirty="0"/>
          </a:p>
          <a:p>
            <a:pPr lvl="1"/>
            <a:r>
              <a:rPr lang="en-US" dirty="0"/>
              <a:t>There are around 38% values for which value of converted is 1 and 62% values for which value of converted is 0.</a:t>
            </a:r>
          </a:p>
          <a:p>
            <a:pPr lvl="1"/>
            <a:r>
              <a:rPr lang="en-US" dirty="0"/>
              <a:t>So, the data is nicely balanced for performing analysis</a:t>
            </a:r>
            <a:endParaRPr lang="en-IN" dirty="0"/>
          </a:p>
        </p:txBody>
      </p:sp>
    </p:spTree>
    <p:extLst>
      <p:ext uri="{BB962C8B-B14F-4D97-AF65-F5344CB8AC3E}">
        <p14:creationId xmlns:p14="http://schemas.microsoft.com/office/powerpoint/2010/main" val="1408675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7239-72FA-4499-9F82-3F5AEA5ED050}"/>
              </a:ext>
            </a:extLst>
          </p:cNvPr>
          <p:cNvSpPr>
            <a:spLocks noGrp="1"/>
          </p:cNvSpPr>
          <p:nvPr>
            <p:ph type="title"/>
          </p:nvPr>
        </p:nvSpPr>
        <p:spPr/>
        <p:txBody>
          <a:bodyPr>
            <a:normAutofit fontScale="90000"/>
          </a:bodyPr>
          <a:lstStyle/>
          <a:p>
            <a:r>
              <a:rPr lang="en-US" dirty="0"/>
              <a:t>Model – 3: With dropping </a:t>
            </a:r>
            <a:r>
              <a:rPr lang="en-US" dirty="0" err="1"/>
              <a:t>occupation_Housewife</a:t>
            </a:r>
            <a:r>
              <a:rPr lang="en-US" dirty="0"/>
              <a:t> column</a:t>
            </a:r>
            <a:br>
              <a:rPr lang="en-US" dirty="0"/>
            </a:b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9D172DB1-5C4F-E6D2-D8E2-7D41C3D07373}"/>
              </a:ext>
            </a:extLst>
          </p:cNvPr>
          <p:cNvSpPr>
            <a:spLocks noGrp="1"/>
          </p:cNvSpPr>
          <p:nvPr>
            <p:ph idx="1"/>
          </p:nvPr>
        </p:nvSpPr>
        <p:spPr/>
        <p:txBody>
          <a:bodyPr/>
          <a:lstStyle/>
          <a:p>
            <a:r>
              <a:rPr lang="en-US" dirty="0"/>
              <a:t>There still few features for which p-value is high. So, those features are dropped one-by-one to check the further models.</a:t>
            </a:r>
          </a:p>
          <a:p>
            <a:r>
              <a:rPr lang="en-US" dirty="0"/>
              <a:t>Log-likelihood value is –2481.9 for this model, which is high compared to the model with high number of features </a:t>
            </a:r>
          </a:p>
          <a:p>
            <a:r>
              <a:rPr lang="en-US" dirty="0"/>
              <a:t>So, the next model is tried after dropping Last </a:t>
            </a:r>
            <a:r>
              <a:rPr lang="en-US" dirty="0" err="1"/>
              <a:t>Activity_Had</a:t>
            </a:r>
            <a:r>
              <a:rPr lang="en-US" dirty="0"/>
              <a:t> a Phone Conversation column. Because there is also one column Last Notable </a:t>
            </a:r>
            <a:r>
              <a:rPr lang="en-US" dirty="0" err="1"/>
              <a:t>Activity_Had</a:t>
            </a:r>
            <a:r>
              <a:rPr lang="en-US" dirty="0"/>
              <a:t> a Phone Conversation, which looks similar to this one.</a:t>
            </a:r>
          </a:p>
          <a:p>
            <a:endParaRPr lang="en-IN"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69025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CDF-1BE6-D1A6-48CB-4EF42A04803C}"/>
              </a:ext>
            </a:extLst>
          </p:cNvPr>
          <p:cNvSpPr>
            <a:spLocks noGrp="1"/>
          </p:cNvSpPr>
          <p:nvPr>
            <p:ph type="title"/>
          </p:nvPr>
        </p:nvSpPr>
        <p:spPr/>
        <p:txBody>
          <a:bodyPr>
            <a:normAutofit fontScale="90000"/>
          </a:bodyPr>
          <a:lstStyle/>
          <a:p>
            <a:r>
              <a:rPr lang="en-US" dirty="0"/>
              <a:t>Model – 4: With dropping Last Notable </a:t>
            </a:r>
            <a:r>
              <a:rPr lang="en-US" dirty="0" err="1"/>
              <a:t>Activity_Had</a:t>
            </a:r>
            <a:r>
              <a:rPr lang="en-US" dirty="0"/>
              <a:t> a Phone Conversation column</a:t>
            </a:r>
            <a:br>
              <a:rPr lang="en-US" dirty="0"/>
            </a:b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A8326B26-D98A-E019-7B13-97E2FF95BA99}"/>
              </a:ext>
            </a:extLst>
          </p:cNvPr>
          <p:cNvSpPr>
            <a:spLocks noGrp="1"/>
          </p:cNvSpPr>
          <p:nvPr>
            <p:ph idx="1"/>
          </p:nvPr>
        </p:nvSpPr>
        <p:spPr/>
        <p:txBody>
          <a:bodyPr/>
          <a:lstStyle/>
          <a:p>
            <a:r>
              <a:rPr lang="en-US" dirty="0"/>
              <a:t>There still 2 features (Lead </a:t>
            </a:r>
            <a:r>
              <a:rPr lang="en-US" dirty="0" err="1"/>
              <a:t>Profile_Lateral</a:t>
            </a:r>
            <a:r>
              <a:rPr lang="en-US" dirty="0"/>
              <a:t> Student and Lead </a:t>
            </a:r>
            <a:r>
              <a:rPr lang="en-US" dirty="0" err="1"/>
              <a:t>Profile_Dual</a:t>
            </a:r>
            <a:r>
              <a:rPr lang="en-US" dirty="0"/>
              <a:t> Specialization Student) for which p-value is high. So, those features are dropped one-by-one to check the further models.</a:t>
            </a:r>
          </a:p>
          <a:p>
            <a:r>
              <a:rPr lang="en-US" dirty="0"/>
              <a:t>Log-likelihood value is –2485.6 for this model, which is higher compared to the model with high number of features </a:t>
            </a:r>
          </a:p>
          <a:p>
            <a:r>
              <a:rPr lang="en-US" dirty="0"/>
              <a:t>So, the next model is tried after dropping Lead </a:t>
            </a:r>
            <a:r>
              <a:rPr lang="en-US" dirty="0" err="1"/>
              <a:t>Profile_Lateral</a:t>
            </a:r>
            <a:r>
              <a:rPr lang="en-US" dirty="0"/>
              <a:t> Student</a:t>
            </a:r>
            <a:endParaRPr lang="en-IN" dirty="0"/>
          </a:p>
          <a:p>
            <a:endParaRPr lang="en-US" dirty="0"/>
          </a:p>
          <a:p>
            <a:endParaRPr lang="en-IN" dirty="0"/>
          </a:p>
        </p:txBody>
      </p:sp>
    </p:spTree>
    <p:extLst>
      <p:ext uri="{BB962C8B-B14F-4D97-AF65-F5344CB8AC3E}">
        <p14:creationId xmlns:p14="http://schemas.microsoft.com/office/powerpoint/2010/main" val="3692333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370-2446-8BBD-45F4-E4B64E834F37}"/>
              </a:ext>
            </a:extLst>
          </p:cNvPr>
          <p:cNvSpPr>
            <a:spLocks noGrp="1"/>
          </p:cNvSpPr>
          <p:nvPr>
            <p:ph type="title"/>
          </p:nvPr>
        </p:nvSpPr>
        <p:spPr/>
        <p:txBody>
          <a:bodyPr>
            <a:normAutofit fontScale="90000"/>
          </a:bodyPr>
          <a:lstStyle/>
          <a:p>
            <a:r>
              <a:rPr lang="en-US" dirty="0"/>
              <a:t>Model -  5: After dropping Lead </a:t>
            </a:r>
            <a:r>
              <a:rPr lang="en-US" dirty="0" err="1"/>
              <a:t>Profile_Lateral</a:t>
            </a:r>
            <a:r>
              <a:rPr lang="en-US" dirty="0"/>
              <a:t> Student column</a:t>
            </a:r>
            <a:br>
              <a:rPr lang="en-US" dirty="0"/>
            </a:br>
            <a:endParaRPr lang="en-IN" dirty="0"/>
          </a:p>
        </p:txBody>
      </p:sp>
      <p:sp>
        <p:nvSpPr>
          <p:cNvPr id="3" name="Content Placeholder 2">
            <a:extLst>
              <a:ext uri="{FF2B5EF4-FFF2-40B4-BE49-F238E27FC236}">
                <a16:creationId xmlns:a16="http://schemas.microsoft.com/office/drawing/2014/main" id="{B1667190-B4E4-A50E-C856-F4E6EEE15765}"/>
              </a:ext>
            </a:extLst>
          </p:cNvPr>
          <p:cNvSpPr>
            <a:spLocks noGrp="1"/>
          </p:cNvSpPr>
          <p:nvPr>
            <p:ph idx="1"/>
          </p:nvPr>
        </p:nvSpPr>
        <p:spPr/>
        <p:txBody>
          <a:bodyPr>
            <a:normAutofit/>
          </a:bodyPr>
          <a:lstStyle/>
          <a:p>
            <a:r>
              <a:rPr lang="en-US" dirty="0"/>
              <a:t>In this model, there is only 1 feature Lead </a:t>
            </a:r>
            <a:r>
              <a:rPr lang="en-US" dirty="0" err="1"/>
              <a:t>Profile_Dual</a:t>
            </a:r>
            <a:r>
              <a:rPr lang="en-US" dirty="0"/>
              <a:t> Specialization Student </a:t>
            </a:r>
            <a:r>
              <a:rPr lang="en-IN" dirty="0"/>
              <a:t>for which p-value is high. </a:t>
            </a:r>
          </a:p>
          <a:p>
            <a:r>
              <a:rPr lang="en-IN" dirty="0"/>
              <a:t>In the next model, Lead </a:t>
            </a:r>
            <a:r>
              <a:rPr lang="en-IN" dirty="0" err="1"/>
              <a:t>Profile_Dual</a:t>
            </a:r>
            <a:r>
              <a:rPr lang="en-IN" dirty="0"/>
              <a:t> Specialization Student is dropped.</a:t>
            </a:r>
          </a:p>
          <a:p>
            <a:r>
              <a:rPr lang="en-US" dirty="0"/>
              <a:t>Log-likelihood value is –2493.0 for this model, which is high compared to the model with higher number of features </a:t>
            </a:r>
          </a:p>
        </p:txBody>
      </p:sp>
    </p:spTree>
    <p:extLst>
      <p:ext uri="{BB962C8B-B14F-4D97-AF65-F5344CB8AC3E}">
        <p14:creationId xmlns:p14="http://schemas.microsoft.com/office/powerpoint/2010/main" val="186534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3C05-60D6-67C5-9DD9-ED22F00A50B0}"/>
              </a:ext>
            </a:extLst>
          </p:cNvPr>
          <p:cNvSpPr>
            <a:spLocks noGrp="1"/>
          </p:cNvSpPr>
          <p:nvPr>
            <p:ph type="title"/>
          </p:nvPr>
        </p:nvSpPr>
        <p:spPr>
          <a:xfrm>
            <a:off x="838200" y="392421"/>
            <a:ext cx="10515600" cy="1325563"/>
          </a:xfrm>
        </p:spPr>
        <p:txBody>
          <a:bodyPr>
            <a:normAutofit fontScale="90000"/>
          </a:bodyPr>
          <a:lstStyle/>
          <a:p>
            <a:r>
              <a:rPr lang="en-US" dirty="0"/>
              <a:t>Model – 6: Final Model (After dropping Lead </a:t>
            </a:r>
            <a:br>
              <a:rPr lang="en-US" dirty="0"/>
            </a:br>
            <a:r>
              <a:rPr lang="en-US" dirty="0" err="1"/>
              <a:t>Profile_Dual</a:t>
            </a:r>
            <a:r>
              <a:rPr lang="en-US" dirty="0"/>
              <a:t> </a:t>
            </a:r>
            <a:r>
              <a:rPr lang="en-US" dirty="0" err="1"/>
              <a:t>Speclization</a:t>
            </a:r>
            <a:r>
              <a:rPr lang="en-US" dirty="0"/>
              <a:t> Student)</a:t>
            </a: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2061E3DC-4091-E3BD-E137-AA511334F093}"/>
              </a:ext>
            </a:extLst>
          </p:cNvPr>
          <p:cNvSpPr>
            <a:spLocks noGrp="1"/>
          </p:cNvSpPr>
          <p:nvPr>
            <p:ph idx="1"/>
          </p:nvPr>
        </p:nvSpPr>
        <p:spPr/>
        <p:txBody>
          <a:bodyPr/>
          <a:lstStyle/>
          <a:p>
            <a:r>
              <a:rPr lang="en-US" dirty="0"/>
              <a:t>P-values for all the features are below 0.05 in this model.</a:t>
            </a:r>
          </a:p>
          <a:p>
            <a:r>
              <a:rPr lang="en-US" dirty="0"/>
              <a:t>Log-likelihood value is –2505.9 for this model</a:t>
            </a:r>
          </a:p>
          <a:p>
            <a:r>
              <a:rPr lang="en-US" dirty="0"/>
              <a:t>Next, Variance Inflation Factor (VIF) is used for checking multi-collinearity present in the model</a:t>
            </a:r>
          </a:p>
          <a:p>
            <a:endParaRPr lang="en-US" dirty="0"/>
          </a:p>
          <a:p>
            <a:endParaRPr lang="en-IN" dirty="0"/>
          </a:p>
        </p:txBody>
      </p:sp>
    </p:spTree>
    <p:extLst>
      <p:ext uri="{BB962C8B-B14F-4D97-AF65-F5344CB8AC3E}">
        <p14:creationId xmlns:p14="http://schemas.microsoft.com/office/powerpoint/2010/main" val="39212291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DF78-F7BF-84FD-CA15-1E1C0330FD72}"/>
              </a:ext>
            </a:extLst>
          </p:cNvPr>
          <p:cNvSpPr>
            <a:spLocks noGrp="1"/>
          </p:cNvSpPr>
          <p:nvPr>
            <p:ph type="title"/>
          </p:nvPr>
        </p:nvSpPr>
        <p:spPr/>
        <p:txBody>
          <a:bodyPr/>
          <a:lstStyle/>
          <a:p>
            <a:r>
              <a:rPr lang="en-US" dirty="0"/>
              <a:t>VIF of Final Model and Selected Features</a:t>
            </a:r>
            <a:endParaRPr lang="en-IN" dirty="0"/>
          </a:p>
        </p:txBody>
      </p:sp>
      <p:graphicFrame>
        <p:nvGraphicFramePr>
          <p:cNvPr id="4" name="Table 4">
            <a:extLst>
              <a:ext uri="{FF2B5EF4-FFF2-40B4-BE49-F238E27FC236}">
                <a16:creationId xmlns:a16="http://schemas.microsoft.com/office/drawing/2014/main" id="{7C4D620E-89A5-30F6-AFEB-AB62592D70D9}"/>
              </a:ext>
            </a:extLst>
          </p:cNvPr>
          <p:cNvGraphicFramePr>
            <a:graphicFrameLocks noGrp="1"/>
          </p:cNvGraphicFramePr>
          <p:nvPr>
            <p:ph idx="1"/>
            <p:extLst>
              <p:ext uri="{D42A27DB-BD31-4B8C-83A1-F6EECF244321}">
                <p14:modId xmlns:p14="http://schemas.microsoft.com/office/powerpoint/2010/main" val="3786662917"/>
              </p:ext>
            </p:extLst>
          </p:nvPr>
        </p:nvGraphicFramePr>
        <p:xfrm>
          <a:off x="1233985" y="1484431"/>
          <a:ext cx="7010400" cy="4958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3984130"/>
                    </a:ext>
                  </a:extLst>
                </a:gridCol>
                <a:gridCol w="3505200">
                  <a:extLst>
                    <a:ext uri="{9D8B030D-6E8A-4147-A177-3AD203B41FA5}">
                      <a16:colId xmlns:a16="http://schemas.microsoft.com/office/drawing/2014/main" val="291995465"/>
                    </a:ext>
                  </a:extLst>
                </a:gridCol>
              </a:tblGrid>
              <a:tr h="370840">
                <a:tc>
                  <a:txBody>
                    <a:bodyPr/>
                    <a:lstStyle/>
                    <a:p>
                      <a:r>
                        <a:rPr lang="en-US" dirty="0"/>
                        <a:t>Features</a:t>
                      </a:r>
                      <a:endParaRPr lang="en-IN" dirty="0"/>
                    </a:p>
                  </a:txBody>
                  <a:tcPr/>
                </a:tc>
                <a:tc>
                  <a:txBody>
                    <a:bodyPr/>
                    <a:lstStyle/>
                    <a:p>
                      <a:r>
                        <a:rPr lang="en-US" dirty="0"/>
                        <a:t>VIF</a:t>
                      </a:r>
                      <a:endParaRPr lang="en-IN" dirty="0"/>
                    </a:p>
                  </a:txBody>
                  <a:tcPr/>
                </a:tc>
                <a:extLst>
                  <a:ext uri="{0D108BD9-81ED-4DB2-BD59-A6C34878D82A}">
                    <a16:rowId xmlns:a16="http://schemas.microsoft.com/office/drawing/2014/main" val="11271827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Time Spent on Website</a:t>
                      </a:r>
                      <a:endParaRPr lang="en-IN" dirty="0"/>
                    </a:p>
                  </a:txBody>
                  <a:tcPr/>
                </a:tc>
                <a:tc>
                  <a:txBody>
                    <a:bodyPr/>
                    <a:lstStyle/>
                    <a:p>
                      <a:r>
                        <a:rPr lang="en-US" dirty="0"/>
                        <a:t>1.91</a:t>
                      </a:r>
                      <a:endParaRPr lang="en-IN" dirty="0"/>
                    </a:p>
                  </a:txBody>
                  <a:tcPr/>
                </a:tc>
                <a:extLst>
                  <a:ext uri="{0D108BD9-81ED-4DB2-BD59-A6C34878D82A}">
                    <a16:rowId xmlns:a16="http://schemas.microsoft.com/office/drawing/2014/main" val="3299379271"/>
                  </a:ext>
                </a:extLst>
              </a:tr>
              <a:tr h="370840">
                <a:tc>
                  <a:txBody>
                    <a:bodyPr/>
                    <a:lstStyle/>
                    <a:p>
                      <a:r>
                        <a:rPr lang="en-US" dirty="0" err="1"/>
                        <a:t>TotalVisits</a:t>
                      </a:r>
                      <a:endParaRPr lang="en-IN" dirty="0"/>
                    </a:p>
                  </a:txBody>
                  <a:tcPr/>
                </a:tc>
                <a:tc>
                  <a:txBody>
                    <a:bodyPr/>
                    <a:lstStyle/>
                    <a:p>
                      <a:r>
                        <a:rPr lang="en-US" dirty="0"/>
                        <a:t>1.78</a:t>
                      </a:r>
                      <a:endParaRPr lang="en-IN" dirty="0"/>
                    </a:p>
                  </a:txBody>
                  <a:tcPr/>
                </a:tc>
                <a:extLst>
                  <a:ext uri="{0D108BD9-81ED-4DB2-BD59-A6C34878D82A}">
                    <a16:rowId xmlns:a16="http://schemas.microsoft.com/office/drawing/2014/main" val="2750146249"/>
                  </a:ext>
                </a:extLst>
              </a:tr>
              <a:tr h="370840">
                <a:tc>
                  <a:txBody>
                    <a:bodyPr/>
                    <a:lstStyle/>
                    <a:p>
                      <a:r>
                        <a:rPr lang="en-US" dirty="0">
                          <a:effectLst/>
                        </a:rPr>
                        <a:t>Lead </a:t>
                      </a:r>
                      <a:r>
                        <a:rPr lang="en-US" dirty="0" err="1">
                          <a:effectLst/>
                        </a:rPr>
                        <a:t>Origin_Lead</a:t>
                      </a:r>
                      <a:r>
                        <a:rPr lang="en-US" dirty="0">
                          <a:effectLst/>
                        </a:rPr>
                        <a:t> Add Form</a:t>
                      </a:r>
                    </a:p>
                  </a:txBody>
                  <a:tcPr marL="76200" marR="76200" marT="38100" marB="38100" anchor="ctr"/>
                </a:tc>
                <a:tc>
                  <a:txBody>
                    <a:bodyPr/>
                    <a:lstStyle/>
                    <a:p>
                      <a:r>
                        <a:rPr lang="en-US" dirty="0"/>
                        <a:t>1.64</a:t>
                      </a:r>
                      <a:endParaRPr lang="en-IN" dirty="0"/>
                    </a:p>
                  </a:txBody>
                  <a:tcPr/>
                </a:tc>
                <a:extLst>
                  <a:ext uri="{0D108BD9-81ED-4DB2-BD59-A6C34878D82A}">
                    <a16:rowId xmlns:a16="http://schemas.microsoft.com/office/drawing/2014/main" val="655476324"/>
                  </a:ext>
                </a:extLst>
              </a:tr>
              <a:tr h="370840">
                <a:tc>
                  <a:txBody>
                    <a:bodyPr/>
                    <a:lstStyle/>
                    <a:p>
                      <a:r>
                        <a:rPr lang="en-IN">
                          <a:effectLst/>
                        </a:rPr>
                        <a:t>Last Activity_SMS Sent</a:t>
                      </a:r>
                    </a:p>
                  </a:txBody>
                  <a:tcPr marL="76200" marR="76200" marT="38100" marB="38100" anchor="ctr"/>
                </a:tc>
                <a:tc>
                  <a:txBody>
                    <a:bodyPr/>
                    <a:lstStyle/>
                    <a:p>
                      <a:r>
                        <a:rPr lang="en-IN">
                          <a:effectLst/>
                        </a:rPr>
                        <a:t>1.44</a:t>
                      </a:r>
                    </a:p>
                  </a:txBody>
                  <a:tcPr marL="76200" marR="76200" marT="38100" marB="38100" anchor="ctr"/>
                </a:tc>
                <a:extLst>
                  <a:ext uri="{0D108BD9-81ED-4DB2-BD59-A6C34878D82A}">
                    <a16:rowId xmlns:a16="http://schemas.microsoft.com/office/drawing/2014/main" val="2319831059"/>
                  </a:ext>
                </a:extLst>
              </a:tr>
              <a:tr h="370840">
                <a:tc>
                  <a:txBody>
                    <a:bodyPr/>
                    <a:lstStyle/>
                    <a:p>
                      <a:r>
                        <a:rPr lang="en-IN" dirty="0">
                          <a:effectLst/>
                        </a:rPr>
                        <a:t>Lead </a:t>
                      </a:r>
                      <a:r>
                        <a:rPr lang="en-IN" dirty="0" err="1">
                          <a:effectLst/>
                        </a:rPr>
                        <a:t>Profile_Potential</a:t>
                      </a:r>
                      <a:r>
                        <a:rPr lang="en-IN" dirty="0">
                          <a:effectLst/>
                        </a:rPr>
                        <a:t> Lead</a:t>
                      </a:r>
                    </a:p>
                  </a:txBody>
                  <a:tcPr marL="76200" marR="76200" marT="38100" marB="38100" anchor="ctr"/>
                </a:tc>
                <a:tc>
                  <a:txBody>
                    <a:bodyPr/>
                    <a:lstStyle/>
                    <a:p>
                      <a:r>
                        <a:rPr lang="en-IN">
                          <a:effectLst/>
                        </a:rPr>
                        <a:t>1.40</a:t>
                      </a:r>
                    </a:p>
                  </a:txBody>
                  <a:tcPr marL="76200" marR="76200" marT="38100" marB="38100" anchor="ctr"/>
                </a:tc>
                <a:extLst>
                  <a:ext uri="{0D108BD9-81ED-4DB2-BD59-A6C34878D82A}">
                    <a16:rowId xmlns:a16="http://schemas.microsoft.com/office/drawing/2014/main" val="36269725"/>
                  </a:ext>
                </a:extLst>
              </a:tr>
              <a:tr h="370840">
                <a:tc>
                  <a:txBody>
                    <a:bodyPr/>
                    <a:lstStyle/>
                    <a:p>
                      <a:r>
                        <a:rPr lang="en-IN">
                          <a:effectLst/>
                        </a:rPr>
                        <a:t>Lead Source_Welingak Website</a:t>
                      </a:r>
                    </a:p>
                  </a:txBody>
                  <a:tcPr marL="76200" marR="76200" marT="38100" marB="38100" anchor="ctr"/>
                </a:tc>
                <a:tc>
                  <a:txBody>
                    <a:bodyPr/>
                    <a:lstStyle/>
                    <a:p>
                      <a:r>
                        <a:rPr lang="en-IN">
                          <a:effectLst/>
                        </a:rPr>
                        <a:t>1.39</a:t>
                      </a:r>
                    </a:p>
                  </a:txBody>
                  <a:tcPr marL="76200" marR="76200" marT="38100" marB="38100" anchor="ctr"/>
                </a:tc>
                <a:extLst>
                  <a:ext uri="{0D108BD9-81ED-4DB2-BD59-A6C34878D82A}">
                    <a16:rowId xmlns:a16="http://schemas.microsoft.com/office/drawing/2014/main" val="2434969858"/>
                  </a:ext>
                </a:extLst>
              </a:tr>
              <a:tr h="370840">
                <a:tc>
                  <a:txBody>
                    <a:bodyPr/>
                    <a:lstStyle/>
                    <a:p>
                      <a:r>
                        <a:rPr lang="en-IN">
                          <a:effectLst/>
                        </a:rPr>
                        <a:t>occupation_Working Professional</a:t>
                      </a:r>
                    </a:p>
                  </a:txBody>
                  <a:tcPr marL="76200" marR="76200" marT="38100" marB="38100" anchor="ctr"/>
                </a:tc>
                <a:tc>
                  <a:txBody>
                    <a:bodyPr/>
                    <a:lstStyle/>
                    <a:p>
                      <a:r>
                        <a:rPr lang="en-IN">
                          <a:effectLst/>
                        </a:rPr>
                        <a:t>1.25</a:t>
                      </a:r>
                    </a:p>
                  </a:txBody>
                  <a:tcPr marL="76200" marR="76200" marT="38100" marB="38100" anchor="ctr"/>
                </a:tc>
                <a:extLst>
                  <a:ext uri="{0D108BD9-81ED-4DB2-BD59-A6C34878D82A}">
                    <a16:rowId xmlns:a16="http://schemas.microsoft.com/office/drawing/2014/main" val="876392285"/>
                  </a:ext>
                </a:extLst>
              </a:tr>
              <a:tr h="370840">
                <a:tc>
                  <a:txBody>
                    <a:bodyPr/>
                    <a:lstStyle/>
                    <a:p>
                      <a:r>
                        <a:rPr lang="en-IN" dirty="0">
                          <a:effectLst/>
                        </a:rPr>
                        <a:t>Do Not Email</a:t>
                      </a:r>
                    </a:p>
                  </a:txBody>
                  <a:tcPr marL="76200" marR="76200" marT="38100" marB="38100" anchor="ctr"/>
                </a:tc>
                <a:tc>
                  <a:txBody>
                    <a:bodyPr/>
                    <a:lstStyle/>
                    <a:p>
                      <a:r>
                        <a:rPr lang="en-IN">
                          <a:effectLst/>
                        </a:rPr>
                        <a:t>1.06</a:t>
                      </a:r>
                    </a:p>
                  </a:txBody>
                  <a:tcPr marL="76200" marR="76200" marT="38100" marB="38100" anchor="ctr"/>
                </a:tc>
                <a:extLst>
                  <a:ext uri="{0D108BD9-81ED-4DB2-BD59-A6C34878D82A}">
                    <a16:rowId xmlns:a16="http://schemas.microsoft.com/office/drawing/2014/main" val="56994715"/>
                  </a:ext>
                </a:extLst>
              </a:tr>
              <a:tr h="370840">
                <a:tc>
                  <a:txBody>
                    <a:bodyPr/>
                    <a:lstStyle/>
                    <a:p>
                      <a:r>
                        <a:rPr lang="en-IN">
                          <a:effectLst/>
                        </a:rPr>
                        <a:t>Lead Source_Olark Chat</a:t>
                      </a:r>
                    </a:p>
                  </a:txBody>
                  <a:tcPr marL="76200" marR="76200" marT="38100" marB="38100" anchor="ctr"/>
                </a:tc>
                <a:tc>
                  <a:txBody>
                    <a:bodyPr/>
                    <a:lstStyle/>
                    <a:p>
                      <a:r>
                        <a:rPr lang="en-IN">
                          <a:effectLst/>
                        </a:rPr>
                        <a:t>1.05</a:t>
                      </a:r>
                    </a:p>
                  </a:txBody>
                  <a:tcPr marL="76200" marR="76200" marT="38100" marB="38100" anchor="ctr"/>
                </a:tc>
                <a:extLst>
                  <a:ext uri="{0D108BD9-81ED-4DB2-BD59-A6C34878D82A}">
                    <a16:rowId xmlns:a16="http://schemas.microsoft.com/office/drawing/2014/main" val="2625657260"/>
                  </a:ext>
                </a:extLst>
              </a:tr>
              <a:tr h="370840">
                <a:tc>
                  <a:txBody>
                    <a:bodyPr/>
                    <a:lstStyle/>
                    <a:p>
                      <a:r>
                        <a:rPr lang="en-US">
                          <a:effectLst/>
                        </a:rPr>
                        <a:t>Lead Profile_Student of SomeSchool</a:t>
                      </a:r>
                    </a:p>
                  </a:txBody>
                  <a:tcPr marL="76200" marR="76200" marT="38100" marB="38100" anchor="ctr"/>
                </a:tc>
                <a:tc>
                  <a:txBody>
                    <a:bodyPr/>
                    <a:lstStyle/>
                    <a:p>
                      <a:r>
                        <a:rPr lang="en-IN">
                          <a:effectLst/>
                        </a:rPr>
                        <a:t>1.03</a:t>
                      </a:r>
                    </a:p>
                  </a:txBody>
                  <a:tcPr marL="76200" marR="76200" marT="38100" marB="38100" anchor="ctr"/>
                </a:tc>
                <a:extLst>
                  <a:ext uri="{0D108BD9-81ED-4DB2-BD59-A6C34878D82A}">
                    <a16:rowId xmlns:a16="http://schemas.microsoft.com/office/drawing/2014/main" val="2211761183"/>
                  </a:ext>
                </a:extLst>
              </a:tr>
              <a:tr h="370840">
                <a:tc>
                  <a:txBody>
                    <a:bodyPr/>
                    <a:lstStyle/>
                    <a:p>
                      <a:r>
                        <a:rPr lang="en-US" dirty="0">
                          <a:effectLst/>
                        </a:rPr>
                        <a:t>Last </a:t>
                      </a:r>
                      <a:r>
                        <a:rPr lang="en-US" dirty="0" err="1">
                          <a:effectLst/>
                        </a:rPr>
                        <a:t>Activity_Had</a:t>
                      </a:r>
                      <a:r>
                        <a:rPr lang="en-US" dirty="0">
                          <a:effectLst/>
                        </a:rPr>
                        <a:t> a Phone Conversation</a:t>
                      </a:r>
                    </a:p>
                  </a:txBody>
                  <a:tcPr marL="76200" marR="76200" marT="38100" marB="38100" anchor="ctr"/>
                </a:tc>
                <a:tc>
                  <a:txBody>
                    <a:bodyPr/>
                    <a:lstStyle/>
                    <a:p>
                      <a:r>
                        <a:rPr lang="en-IN" dirty="0">
                          <a:effectLst/>
                        </a:rPr>
                        <a:t>1.01</a:t>
                      </a:r>
                    </a:p>
                  </a:txBody>
                  <a:tcPr marL="76200" marR="76200" marT="38100" marB="38100" anchor="ctr"/>
                </a:tc>
                <a:extLst>
                  <a:ext uri="{0D108BD9-81ED-4DB2-BD59-A6C34878D82A}">
                    <a16:rowId xmlns:a16="http://schemas.microsoft.com/office/drawing/2014/main" val="1306110335"/>
                  </a:ext>
                </a:extLst>
              </a:tr>
            </a:tbl>
          </a:graphicData>
        </a:graphic>
      </p:graphicFrame>
    </p:spTree>
    <p:extLst>
      <p:ext uri="{BB962C8B-B14F-4D97-AF65-F5344CB8AC3E}">
        <p14:creationId xmlns:p14="http://schemas.microsoft.com/office/powerpoint/2010/main" val="15364016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9C69-9FAD-9EA1-F4DE-3CC58E163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3B09E-89C5-E4FB-F057-D1EA2B5A0730}"/>
              </a:ext>
            </a:extLst>
          </p:cNvPr>
          <p:cNvSpPr>
            <a:spLocks noGrp="1"/>
          </p:cNvSpPr>
          <p:nvPr>
            <p:ph idx="1"/>
          </p:nvPr>
        </p:nvSpPr>
        <p:spPr/>
        <p:txBody>
          <a:bodyPr/>
          <a:lstStyle/>
          <a:p>
            <a:r>
              <a:rPr lang="en-US" dirty="0"/>
              <a:t>VIF for all the features should be less than 5. And for our model, VIF value for all the features is less than 2.</a:t>
            </a:r>
          </a:p>
          <a:p>
            <a:endParaRPr lang="en-IN" dirty="0"/>
          </a:p>
          <a:p>
            <a:r>
              <a:rPr lang="en-IN" dirty="0"/>
              <a:t>As for all the feature in this model, p-value is less than 0.5 and VIF is less than 5, it is selected as final model.</a:t>
            </a:r>
            <a:endParaRPr lang="en-US" dirty="0"/>
          </a:p>
        </p:txBody>
      </p:sp>
    </p:spTree>
    <p:extLst>
      <p:ext uri="{BB962C8B-B14F-4D97-AF65-F5344CB8AC3E}">
        <p14:creationId xmlns:p14="http://schemas.microsoft.com/office/powerpoint/2010/main" val="3991641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BF62-F26F-43A6-47ED-F4A06F85866C}"/>
              </a:ext>
            </a:extLst>
          </p:cNvPr>
          <p:cNvSpPr>
            <a:spLocks noGrp="1"/>
          </p:cNvSpPr>
          <p:nvPr>
            <p:ph type="ctrTitle"/>
          </p:nvPr>
        </p:nvSpPr>
        <p:spPr/>
        <p:txBody>
          <a:bodyPr/>
          <a:lstStyle/>
          <a:p>
            <a:r>
              <a:rPr lang="en-US" dirty="0"/>
              <a:t>Step – 5: Evaluating the Model on the Training Set</a:t>
            </a:r>
            <a:endParaRPr lang="en-IN" dirty="0"/>
          </a:p>
        </p:txBody>
      </p:sp>
    </p:spTree>
    <p:extLst>
      <p:ext uri="{BB962C8B-B14F-4D97-AF65-F5344CB8AC3E}">
        <p14:creationId xmlns:p14="http://schemas.microsoft.com/office/powerpoint/2010/main" val="1509070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8CB-1BDA-929F-A905-5B7530BABA82}"/>
              </a:ext>
            </a:extLst>
          </p:cNvPr>
          <p:cNvSpPr>
            <a:spLocks noGrp="1"/>
          </p:cNvSpPr>
          <p:nvPr>
            <p:ph type="title"/>
          </p:nvPr>
        </p:nvSpPr>
        <p:spPr/>
        <p:txBody>
          <a:bodyPr/>
          <a:lstStyle/>
          <a:p>
            <a:r>
              <a:rPr lang="en-US" dirty="0"/>
              <a:t>Different evaluation Measures used </a:t>
            </a:r>
            <a:endParaRPr lang="en-IN" dirty="0"/>
          </a:p>
        </p:txBody>
      </p:sp>
      <p:sp>
        <p:nvSpPr>
          <p:cNvPr id="3" name="Content Placeholder 2">
            <a:extLst>
              <a:ext uri="{FF2B5EF4-FFF2-40B4-BE49-F238E27FC236}">
                <a16:creationId xmlns:a16="http://schemas.microsoft.com/office/drawing/2014/main" id="{0C77DDE8-2975-4C76-D54E-5311E6A1E292}"/>
              </a:ext>
            </a:extLst>
          </p:cNvPr>
          <p:cNvSpPr>
            <a:spLocks noGrp="1"/>
          </p:cNvSpPr>
          <p:nvPr>
            <p:ph idx="1"/>
          </p:nvPr>
        </p:nvSpPr>
        <p:spPr/>
        <p:txBody>
          <a:bodyPr/>
          <a:lstStyle/>
          <a:p>
            <a:r>
              <a:rPr lang="en-US" dirty="0"/>
              <a:t>Accuracy</a:t>
            </a:r>
          </a:p>
          <a:p>
            <a:r>
              <a:rPr lang="en-US" dirty="0"/>
              <a:t>Specificity</a:t>
            </a:r>
          </a:p>
          <a:p>
            <a:r>
              <a:rPr lang="en-US" dirty="0"/>
              <a:t>Sensitivity</a:t>
            </a:r>
          </a:p>
          <a:p>
            <a:r>
              <a:rPr lang="en-US" dirty="0"/>
              <a:t>Precision</a:t>
            </a:r>
          </a:p>
          <a:p>
            <a:r>
              <a:rPr lang="en-US" dirty="0"/>
              <a:t>Recall</a:t>
            </a:r>
          </a:p>
          <a:p>
            <a:r>
              <a:rPr lang="en-US" dirty="0"/>
              <a:t>F1_score</a:t>
            </a:r>
            <a:endParaRPr lang="en-IN" dirty="0"/>
          </a:p>
        </p:txBody>
      </p:sp>
    </p:spTree>
    <p:extLst>
      <p:ext uri="{BB962C8B-B14F-4D97-AF65-F5344CB8AC3E}">
        <p14:creationId xmlns:p14="http://schemas.microsoft.com/office/powerpoint/2010/main" val="4216899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0BD7-D4EA-F9BB-7BE4-977EFCBF059B}"/>
              </a:ext>
            </a:extLst>
          </p:cNvPr>
          <p:cNvSpPr>
            <a:spLocks noGrp="1"/>
          </p:cNvSpPr>
          <p:nvPr>
            <p:ph type="title"/>
          </p:nvPr>
        </p:nvSpPr>
        <p:spPr/>
        <p:txBody>
          <a:bodyPr/>
          <a:lstStyle/>
          <a:p>
            <a:r>
              <a:rPr lang="en-US" dirty="0"/>
              <a:t>Checking the model with cut-off value 0.5 for prediction</a:t>
            </a:r>
            <a:endParaRPr lang="en-IN" dirty="0"/>
          </a:p>
        </p:txBody>
      </p:sp>
      <p:sp>
        <p:nvSpPr>
          <p:cNvPr id="3" name="Content Placeholder 2">
            <a:extLst>
              <a:ext uri="{FF2B5EF4-FFF2-40B4-BE49-F238E27FC236}">
                <a16:creationId xmlns:a16="http://schemas.microsoft.com/office/drawing/2014/main" id="{3F959DF5-0D12-4698-A692-4BFAF8DA0F93}"/>
              </a:ext>
            </a:extLst>
          </p:cNvPr>
          <p:cNvSpPr>
            <a:spLocks noGrp="1"/>
          </p:cNvSpPr>
          <p:nvPr>
            <p:ph idx="1"/>
          </p:nvPr>
        </p:nvSpPr>
        <p:spPr/>
        <p:txBody>
          <a:bodyPr/>
          <a:lstStyle/>
          <a:p>
            <a:r>
              <a:rPr lang="en-US" dirty="0"/>
              <a:t>Various evaluating metrices are as below with this cut-off:</a:t>
            </a:r>
          </a:p>
          <a:p>
            <a:endParaRPr lang="en-IN" dirty="0"/>
          </a:p>
        </p:txBody>
      </p:sp>
      <p:graphicFrame>
        <p:nvGraphicFramePr>
          <p:cNvPr id="4" name="Table 4">
            <a:extLst>
              <a:ext uri="{FF2B5EF4-FFF2-40B4-BE49-F238E27FC236}">
                <a16:creationId xmlns:a16="http://schemas.microsoft.com/office/drawing/2014/main" id="{80105DFD-FFC3-F3D0-AC1B-09712B626F0F}"/>
              </a:ext>
            </a:extLst>
          </p:cNvPr>
          <p:cNvGraphicFramePr>
            <a:graphicFrameLocks noGrp="1"/>
          </p:cNvGraphicFramePr>
          <p:nvPr>
            <p:extLst>
              <p:ext uri="{D42A27DB-BD31-4B8C-83A1-F6EECF244321}">
                <p14:modId xmlns:p14="http://schemas.microsoft.com/office/powerpoint/2010/main" val="689322903"/>
              </p:ext>
            </p:extLst>
          </p:nvPr>
        </p:nvGraphicFramePr>
        <p:xfrm>
          <a:off x="626280" y="295132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21921422"/>
                    </a:ext>
                  </a:extLst>
                </a:gridCol>
                <a:gridCol w="4064000">
                  <a:extLst>
                    <a:ext uri="{9D8B030D-6E8A-4147-A177-3AD203B41FA5}">
                      <a16:colId xmlns:a16="http://schemas.microsoft.com/office/drawing/2014/main" val="387782288"/>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325349118"/>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0.8201267828843106</a:t>
                      </a:r>
                      <a:endParaRPr lang="en-IN" dirty="0"/>
                    </a:p>
                  </a:txBody>
                  <a:tcPr/>
                </a:tc>
                <a:extLst>
                  <a:ext uri="{0D108BD9-81ED-4DB2-BD59-A6C34878D82A}">
                    <a16:rowId xmlns:a16="http://schemas.microsoft.com/office/drawing/2014/main" val="3254952020"/>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0.9061621068780363</a:t>
                      </a:r>
                      <a:endParaRPr lang="en-IN" dirty="0"/>
                    </a:p>
                  </a:txBody>
                  <a:tcPr/>
                </a:tc>
                <a:extLst>
                  <a:ext uri="{0D108BD9-81ED-4DB2-BD59-A6C34878D82A}">
                    <a16:rowId xmlns:a16="http://schemas.microsoft.com/office/drawing/2014/main" val="2337062942"/>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0.6798666110879533</a:t>
                      </a:r>
                      <a:endParaRPr lang="en-IN" dirty="0"/>
                    </a:p>
                  </a:txBody>
                  <a:tcPr/>
                </a:tc>
                <a:extLst>
                  <a:ext uri="{0D108BD9-81ED-4DB2-BD59-A6C34878D82A}">
                    <a16:rowId xmlns:a16="http://schemas.microsoft.com/office/drawing/2014/main" val="1865890989"/>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0.8163163163163163</a:t>
                      </a:r>
                      <a:endParaRPr lang="en-IN" dirty="0"/>
                    </a:p>
                  </a:txBody>
                  <a:tcPr/>
                </a:tc>
                <a:extLst>
                  <a:ext uri="{0D108BD9-81ED-4DB2-BD59-A6C34878D82A}">
                    <a16:rowId xmlns:a16="http://schemas.microsoft.com/office/drawing/2014/main" val="339242591"/>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0.6798666110879533</a:t>
                      </a:r>
                      <a:endParaRPr lang="en-IN" dirty="0"/>
                    </a:p>
                  </a:txBody>
                  <a:tcPr/>
                </a:tc>
                <a:extLst>
                  <a:ext uri="{0D108BD9-81ED-4DB2-BD59-A6C34878D82A}">
                    <a16:rowId xmlns:a16="http://schemas.microsoft.com/office/drawing/2014/main" val="3177468797"/>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0.741869456447578</a:t>
                      </a:r>
                      <a:endParaRPr lang="en-IN" dirty="0"/>
                    </a:p>
                  </a:txBody>
                  <a:tcPr/>
                </a:tc>
                <a:extLst>
                  <a:ext uri="{0D108BD9-81ED-4DB2-BD59-A6C34878D82A}">
                    <a16:rowId xmlns:a16="http://schemas.microsoft.com/office/drawing/2014/main" val="3547337964"/>
                  </a:ext>
                </a:extLst>
              </a:tr>
            </a:tbl>
          </a:graphicData>
        </a:graphic>
      </p:graphicFrame>
    </p:spTree>
    <p:extLst>
      <p:ext uri="{BB962C8B-B14F-4D97-AF65-F5344CB8AC3E}">
        <p14:creationId xmlns:p14="http://schemas.microsoft.com/office/powerpoint/2010/main" val="917184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D2C0-E07C-3361-CAF0-82EEC134C5D5}"/>
              </a:ext>
            </a:extLst>
          </p:cNvPr>
          <p:cNvSpPr>
            <a:spLocks noGrp="1"/>
          </p:cNvSpPr>
          <p:nvPr>
            <p:ph type="title"/>
          </p:nvPr>
        </p:nvSpPr>
        <p:spPr/>
        <p:txBody>
          <a:bodyPr/>
          <a:lstStyle/>
          <a:p>
            <a:r>
              <a:rPr lang="en-US" dirty="0"/>
              <a:t>ROC Curve</a:t>
            </a:r>
            <a:endParaRPr lang="en-IN" dirty="0"/>
          </a:p>
        </p:txBody>
      </p:sp>
      <p:sp>
        <p:nvSpPr>
          <p:cNvPr id="3" name="Content Placeholder 2">
            <a:extLst>
              <a:ext uri="{FF2B5EF4-FFF2-40B4-BE49-F238E27FC236}">
                <a16:creationId xmlns:a16="http://schemas.microsoft.com/office/drawing/2014/main" id="{4E8EA4D9-5E94-691A-D0D0-FC494F2A1462}"/>
              </a:ext>
            </a:extLst>
          </p:cNvPr>
          <p:cNvSpPr>
            <a:spLocks noGrp="1"/>
          </p:cNvSpPr>
          <p:nvPr>
            <p:ph idx="1"/>
          </p:nvPr>
        </p:nvSpPr>
        <p:spPr>
          <a:xfrm>
            <a:off x="677334" y="1488613"/>
            <a:ext cx="8596668" cy="3880773"/>
          </a:xfrm>
        </p:spPr>
        <p:txBody>
          <a:bodyPr/>
          <a:lstStyle/>
          <a:p>
            <a:r>
              <a:rPr lang="en-US" dirty="0"/>
              <a:t>Area under the ROC curve is 0.89 which is really good.</a:t>
            </a:r>
            <a:endParaRPr lang="en-IN" dirty="0"/>
          </a:p>
        </p:txBody>
      </p:sp>
      <p:pic>
        <p:nvPicPr>
          <p:cNvPr id="5" name="Picture 4">
            <a:extLst>
              <a:ext uri="{FF2B5EF4-FFF2-40B4-BE49-F238E27FC236}">
                <a16:creationId xmlns:a16="http://schemas.microsoft.com/office/drawing/2014/main" id="{71A06184-EC2F-21B5-2B7A-60A2FF73E146}"/>
              </a:ext>
            </a:extLst>
          </p:cNvPr>
          <p:cNvPicPr>
            <a:picLocks noChangeAspect="1"/>
          </p:cNvPicPr>
          <p:nvPr/>
        </p:nvPicPr>
        <p:blipFill>
          <a:blip r:embed="rId2"/>
          <a:stretch>
            <a:fillRect/>
          </a:stretch>
        </p:blipFill>
        <p:spPr>
          <a:xfrm>
            <a:off x="3166351" y="2160589"/>
            <a:ext cx="4467225" cy="4457700"/>
          </a:xfrm>
          <a:prstGeom prst="rect">
            <a:avLst/>
          </a:prstGeom>
        </p:spPr>
      </p:pic>
    </p:spTree>
    <p:extLst>
      <p:ext uri="{BB962C8B-B14F-4D97-AF65-F5344CB8AC3E}">
        <p14:creationId xmlns:p14="http://schemas.microsoft.com/office/powerpoint/2010/main" val="30777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9A09-D04A-2402-9A7A-1A345EF66E30}"/>
              </a:ext>
            </a:extLst>
          </p:cNvPr>
          <p:cNvSpPr>
            <a:spLocks noGrp="1"/>
          </p:cNvSpPr>
          <p:nvPr>
            <p:ph type="ctrTitle"/>
          </p:nvPr>
        </p:nvSpPr>
        <p:spPr/>
        <p:txBody>
          <a:bodyPr/>
          <a:lstStyle/>
          <a:p>
            <a:r>
              <a:rPr lang="en-US" dirty="0"/>
              <a:t>2) Exploratory Data Analysis</a:t>
            </a:r>
            <a:endParaRPr lang="en-IN" dirty="0"/>
          </a:p>
        </p:txBody>
      </p:sp>
    </p:spTree>
    <p:extLst>
      <p:ext uri="{BB962C8B-B14F-4D97-AF65-F5344CB8AC3E}">
        <p14:creationId xmlns:p14="http://schemas.microsoft.com/office/powerpoint/2010/main" val="1849213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E2A4-0C30-581C-7965-134633E3A9AE}"/>
              </a:ext>
            </a:extLst>
          </p:cNvPr>
          <p:cNvSpPr>
            <a:spLocks noGrp="1"/>
          </p:cNvSpPr>
          <p:nvPr>
            <p:ph type="title"/>
          </p:nvPr>
        </p:nvSpPr>
        <p:spPr>
          <a:xfrm>
            <a:off x="240604" y="274472"/>
            <a:ext cx="9503895" cy="1320800"/>
          </a:xfrm>
        </p:spPr>
        <p:txBody>
          <a:bodyPr/>
          <a:lstStyle/>
          <a:p>
            <a:r>
              <a:rPr lang="en-US" dirty="0"/>
              <a:t>Evaluation metrics with different cut-offs</a:t>
            </a:r>
            <a:endParaRPr lang="en-IN" dirty="0"/>
          </a:p>
        </p:txBody>
      </p:sp>
      <p:graphicFrame>
        <p:nvGraphicFramePr>
          <p:cNvPr id="4" name="Table 4">
            <a:extLst>
              <a:ext uri="{FF2B5EF4-FFF2-40B4-BE49-F238E27FC236}">
                <a16:creationId xmlns:a16="http://schemas.microsoft.com/office/drawing/2014/main" id="{F390C007-7DE1-7BDB-8B5A-0EA9E6561597}"/>
              </a:ext>
            </a:extLst>
          </p:cNvPr>
          <p:cNvGraphicFramePr>
            <a:graphicFrameLocks noGrp="1"/>
          </p:cNvGraphicFramePr>
          <p:nvPr>
            <p:ph idx="1"/>
            <p:extLst>
              <p:ext uri="{D42A27DB-BD31-4B8C-83A1-F6EECF244321}">
                <p14:modId xmlns:p14="http://schemas.microsoft.com/office/powerpoint/2010/main" val="960322137"/>
              </p:ext>
            </p:extLst>
          </p:nvPr>
        </p:nvGraphicFramePr>
        <p:xfrm>
          <a:off x="1246242" y="1528548"/>
          <a:ext cx="7492620" cy="4394580"/>
        </p:xfrm>
        <a:graphic>
          <a:graphicData uri="http://schemas.openxmlformats.org/drawingml/2006/table">
            <a:tbl>
              <a:tblPr firstRow="1" bandRow="1">
                <a:tableStyleId>{5C22544A-7EE6-4342-B048-85BDC9FD1C3A}</a:tableStyleId>
              </a:tblPr>
              <a:tblGrid>
                <a:gridCol w="1093066">
                  <a:extLst>
                    <a:ext uri="{9D8B030D-6E8A-4147-A177-3AD203B41FA5}">
                      <a16:colId xmlns:a16="http://schemas.microsoft.com/office/drawing/2014/main" val="992568136"/>
                    </a:ext>
                  </a:extLst>
                </a:gridCol>
                <a:gridCol w="1344045">
                  <a:extLst>
                    <a:ext uri="{9D8B030D-6E8A-4147-A177-3AD203B41FA5}">
                      <a16:colId xmlns:a16="http://schemas.microsoft.com/office/drawing/2014/main" val="3692442359"/>
                    </a:ext>
                  </a:extLst>
                </a:gridCol>
                <a:gridCol w="1356877">
                  <a:extLst>
                    <a:ext uri="{9D8B030D-6E8A-4147-A177-3AD203B41FA5}">
                      <a16:colId xmlns:a16="http://schemas.microsoft.com/office/drawing/2014/main" val="2613516775"/>
                    </a:ext>
                  </a:extLst>
                </a:gridCol>
                <a:gridCol w="1343705">
                  <a:extLst>
                    <a:ext uri="{9D8B030D-6E8A-4147-A177-3AD203B41FA5}">
                      <a16:colId xmlns:a16="http://schemas.microsoft.com/office/drawing/2014/main" val="3017760079"/>
                    </a:ext>
                  </a:extLst>
                </a:gridCol>
                <a:gridCol w="1211969">
                  <a:extLst>
                    <a:ext uri="{9D8B030D-6E8A-4147-A177-3AD203B41FA5}">
                      <a16:colId xmlns:a16="http://schemas.microsoft.com/office/drawing/2014/main" val="3891751678"/>
                    </a:ext>
                  </a:extLst>
                </a:gridCol>
                <a:gridCol w="1142958">
                  <a:extLst>
                    <a:ext uri="{9D8B030D-6E8A-4147-A177-3AD203B41FA5}">
                      <a16:colId xmlns:a16="http://schemas.microsoft.com/office/drawing/2014/main" val="2051175032"/>
                    </a:ext>
                  </a:extLst>
                </a:gridCol>
              </a:tblGrid>
              <a:tr h="665404">
                <a:tc>
                  <a:txBody>
                    <a:bodyPr/>
                    <a:lstStyle/>
                    <a:p>
                      <a:r>
                        <a:rPr lang="en-US" dirty="0"/>
                        <a:t>Cut-off</a:t>
                      </a:r>
                      <a:endParaRPr lang="en-IN" dirty="0"/>
                    </a:p>
                  </a:txBody>
                  <a:tcPr/>
                </a:tc>
                <a:tc>
                  <a:txBody>
                    <a:bodyPr/>
                    <a:lstStyle/>
                    <a:p>
                      <a:r>
                        <a:rPr lang="en-US" dirty="0"/>
                        <a:t>Accuracy</a:t>
                      </a:r>
                      <a:endParaRPr lang="en-IN" dirty="0"/>
                    </a:p>
                  </a:txBody>
                  <a:tcPr/>
                </a:tc>
                <a:tc>
                  <a:txBody>
                    <a:bodyPr/>
                    <a:lstStyle/>
                    <a:p>
                      <a:r>
                        <a:rPr lang="en-US" dirty="0"/>
                        <a:t>Sensitivity</a:t>
                      </a:r>
                      <a:endParaRPr lang="en-IN" dirty="0"/>
                    </a:p>
                  </a:txBody>
                  <a:tcPr/>
                </a:tc>
                <a:tc>
                  <a:txBody>
                    <a:bodyPr/>
                    <a:lstStyle/>
                    <a:p>
                      <a:r>
                        <a:rPr lang="en-US" dirty="0"/>
                        <a:t>Specificity</a:t>
                      </a:r>
                      <a:endParaRPr lang="en-IN" dirty="0"/>
                    </a:p>
                  </a:txBody>
                  <a:tcPr/>
                </a:tc>
                <a:tc>
                  <a:txBody>
                    <a:bodyPr/>
                    <a:lstStyle/>
                    <a:p>
                      <a:r>
                        <a:rPr lang="en-US" dirty="0"/>
                        <a:t>Precision </a:t>
                      </a:r>
                      <a:endParaRPr lang="en-IN" dirty="0"/>
                    </a:p>
                  </a:txBody>
                  <a:tcPr/>
                </a:tc>
                <a:tc>
                  <a:txBody>
                    <a:bodyPr/>
                    <a:lstStyle/>
                    <a:p>
                      <a:r>
                        <a:rPr lang="en-US" dirty="0"/>
                        <a:t>Recall</a:t>
                      </a:r>
                      <a:endParaRPr lang="en-IN" dirty="0"/>
                    </a:p>
                  </a:txBody>
                  <a:tcPr/>
                </a:tc>
                <a:extLst>
                  <a:ext uri="{0D108BD9-81ED-4DB2-BD59-A6C34878D82A}">
                    <a16:rowId xmlns:a16="http://schemas.microsoft.com/office/drawing/2014/main" val="2603219792"/>
                  </a:ext>
                </a:extLst>
              </a:tr>
              <a:tr h="440066">
                <a:tc>
                  <a:txBody>
                    <a:bodyPr/>
                    <a:lstStyle/>
                    <a:p>
                      <a:r>
                        <a:rPr lang="en-US" dirty="0"/>
                        <a:t>0.1</a:t>
                      </a:r>
                      <a:endParaRPr lang="en-IN" dirty="0"/>
                    </a:p>
                  </a:txBody>
                  <a:tcPr/>
                </a:tc>
                <a:tc>
                  <a:txBody>
                    <a:bodyPr/>
                    <a:lstStyle/>
                    <a:p>
                      <a:r>
                        <a:rPr lang="en-IN" sz="1800" b="0" i="0" kern="1200" dirty="0">
                          <a:solidFill>
                            <a:schemeClr val="dk1"/>
                          </a:solidFill>
                          <a:effectLst/>
                          <a:latin typeface="+mn-lt"/>
                          <a:ea typeface="+mn-ea"/>
                          <a:cs typeface="+mn-cs"/>
                        </a:rPr>
                        <a:t>0.654511</a:t>
                      </a:r>
                      <a:endParaRPr lang="en-IN" dirty="0"/>
                    </a:p>
                  </a:txBody>
                  <a:tcPr/>
                </a:tc>
                <a:tc>
                  <a:txBody>
                    <a:bodyPr/>
                    <a:lstStyle/>
                    <a:p>
                      <a:r>
                        <a:rPr lang="en-IN" sz="1800" b="0" i="0" kern="1200" dirty="0">
                          <a:solidFill>
                            <a:schemeClr val="dk1"/>
                          </a:solidFill>
                          <a:effectLst/>
                          <a:latin typeface="+mn-lt"/>
                          <a:ea typeface="+mn-ea"/>
                          <a:cs typeface="+mn-cs"/>
                        </a:rPr>
                        <a:t>0.968354</a:t>
                      </a:r>
                      <a:endParaRPr lang="en-IN" dirty="0"/>
                    </a:p>
                  </a:txBody>
                  <a:tcPr/>
                </a:tc>
                <a:tc>
                  <a:txBody>
                    <a:bodyPr/>
                    <a:lstStyle/>
                    <a:p>
                      <a:r>
                        <a:rPr lang="en-IN" sz="1800" b="0" i="0" kern="1200" dirty="0">
                          <a:solidFill>
                            <a:schemeClr val="dk1"/>
                          </a:solidFill>
                          <a:effectLst/>
                          <a:latin typeface="+mn-lt"/>
                          <a:ea typeface="+mn-ea"/>
                          <a:cs typeface="+mn-cs"/>
                        </a:rPr>
                        <a:t>0.465583</a:t>
                      </a:r>
                      <a:endParaRPr lang="en-IN" dirty="0"/>
                    </a:p>
                  </a:txBody>
                  <a:tcPr/>
                </a:tc>
                <a:tc>
                  <a:txBody>
                    <a:bodyPr/>
                    <a:lstStyle/>
                    <a:p>
                      <a:r>
                        <a:rPr lang="en-IN" sz="1800" b="0" i="0" kern="1200" dirty="0">
                          <a:solidFill>
                            <a:schemeClr val="dk1"/>
                          </a:solidFill>
                          <a:effectLst/>
                          <a:latin typeface="+mn-lt"/>
                          <a:ea typeface="+mn-ea"/>
                          <a:cs typeface="+mn-cs"/>
                        </a:rPr>
                        <a:t>0.521709</a:t>
                      </a:r>
                      <a:endParaRPr lang="en-IN" dirty="0"/>
                    </a:p>
                  </a:txBody>
                  <a:tcPr/>
                </a:tc>
                <a:tc>
                  <a:txBody>
                    <a:bodyPr/>
                    <a:lstStyle/>
                    <a:p>
                      <a:r>
                        <a:rPr lang="en-IN" sz="1800" b="0" i="0" kern="1200" dirty="0">
                          <a:solidFill>
                            <a:schemeClr val="dk1"/>
                          </a:solidFill>
                          <a:effectLst/>
                          <a:latin typeface="+mn-lt"/>
                          <a:ea typeface="+mn-ea"/>
                          <a:cs typeface="+mn-cs"/>
                        </a:rPr>
                        <a:t>0.968354</a:t>
                      </a:r>
                      <a:endParaRPr lang="en-IN" dirty="0"/>
                    </a:p>
                  </a:txBody>
                  <a:tcPr/>
                </a:tc>
                <a:extLst>
                  <a:ext uri="{0D108BD9-81ED-4DB2-BD59-A6C34878D82A}">
                    <a16:rowId xmlns:a16="http://schemas.microsoft.com/office/drawing/2014/main" val="1076497877"/>
                  </a:ext>
                </a:extLst>
              </a:tr>
              <a:tr h="409432">
                <a:tc>
                  <a:txBody>
                    <a:bodyPr/>
                    <a:lstStyle/>
                    <a:p>
                      <a:r>
                        <a:rPr lang="en-US" dirty="0"/>
                        <a:t>0.2</a:t>
                      </a:r>
                      <a:endParaRPr lang="en-IN" dirty="0"/>
                    </a:p>
                  </a:txBody>
                  <a:tcPr/>
                </a:tc>
                <a:tc>
                  <a:txBody>
                    <a:bodyPr/>
                    <a:lstStyle/>
                    <a:p>
                      <a:r>
                        <a:rPr lang="en-IN" sz="1800" b="0" i="0" kern="1200" dirty="0">
                          <a:solidFill>
                            <a:schemeClr val="dk1"/>
                          </a:solidFill>
                          <a:effectLst/>
                          <a:latin typeface="+mn-lt"/>
                          <a:ea typeface="+mn-ea"/>
                          <a:cs typeface="+mn-cs"/>
                        </a:rPr>
                        <a:t>0.768036</a:t>
                      </a:r>
                      <a:endParaRPr lang="en-IN" dirty="0"/>
                    </a:p>
                  </a:txBody>
                  <a:tcPr/>
                </a:tc>
                <a:tc>
                  <a:txBody>
                    <a:bodyPr/>
                    <a:lstStyle/>
                    <a:p>
                      <a:r>
                        <a:rPr lang="en-IN" sz="1800" b="0" i="0" kern="1200" dirty="0">
                          <a:solidFill>
                            <a:schemeClr val="dk1"/>
                          </a:solidFill>
                          <a:effectLst/>
                          <a:latin typeface="+mn-lt"/>
                          <a:ea typeface="+mn-ea"/>
                          <a:cs typeface="+mn-cs"/>
                        </a:rPr>
                        <a:t>0.897046 </a:t>
                      </a:r>
                      <a:endParaRPr lang="en-IN" dirty="0"/>
                    </a:p>
                  </a:txBody>
                  <a:tcPr/>
                </a:tc>
                <a:tc>
                  <a:txBody>
                    <a:bodyPr/>
                    <a:lstStyle/>
                    <a:p>
                      <a:r>
                        <a:rPr lang="en-IN" sz="1800" b="0" i="0" kern="1200" dirty="0">
                          <a:solidFill>
                            <a:schemeClr val="dk1"/>
                          </a:solidFill>
                          <a:effectLst/>
                          <a:latin typeface="+mn-lt"/>
                          <a:ea typeface="+mn-ea"/>
                          <a:cs typeface="+mn-cs"/>
                        </a:rPr>
                        <a:t>0.690373</a:t>
                      </a:r>
                      <a:endParaRPr lang="en-IN" dirty="0"/>
                    </a:p>
                  </a:txBody>
                  <a:tcPr/>
                </a:tc>
                <a:tc>
                  <a:txBody>
                    <a:bodyPr/>
                    <a:lstStyle/>
                    <a:p>
                      <a:r>
                        <a:rPr lang="en-IN" sz="1800" b="0" i="0" kern="1200" dirty="0">
                          <a:solidFill>
                            <a:schemeClr val="dk1"/>
                          </a:solidFill>
                          <a:effectLst/>
                          <a:latin typeface="+mn-lt"/>
                          <a:ea typeface="+mn-ea"/>
                          <a:cs typeface="+mn-cs"/>
                        </a:rPr>
                        <a:t>0.635575 </a:t>
                      </a:r>
                      <a:endParaRPr lang="en-IN" dirty="0"/>
                    </a:p>
                  </a:txBody>
                  <a:tcPr/>
                </a:tc>
                <a:tc>
                  <a:txBody>
                    <a:bodyPr/>
                    <a:lstStyle/>
                    <a:p>
                      <a:r>
                        <a:rPr lang="en-IN" sz="1800" b="0" i="0" kern="1200" dirty="0">
                          <a:solidFill>
                            <a:schemeClr val="dk1"/>
                          </a:solidFill>
                          <a:effectLst/>
                          <a:latin typeface="+mn-lt"/>
                          <a:ea typeface="+mn-ea"/>
                          <a:cs typeface="+mn-cs"/>
                        </a:rPr>
                        <a:t>0.897046 </a:t>
                      </a:r>
                      <a:endParaRPr lang="en-IN" dirty="0"/>
                    </a:p>
                  </a:txBody>
                  <a:tcPr/>
                </a:tc>
                <a:extLst>
                  <a:ext uri="{0D108BD9-81ED-4DB2-BD59-A6C34878D82A}">
                    <a16:rowId xmlns:a16="http://schemas.microsoft.com/office/drawing/2014/main" val="820209949"/>
                  </a:ext>
                </a:extLst>
              </a:tr>
              <a:tr h="436729">
                <a:tc>
                  <a:txBody>
                    <a:bodyPr/>
                    <a:lstStyle/>
                    <a:p>
                      <a:r>
                        <a:rPr lang="en-US" dirty="0"/>
                        <a:t>0.3</a:t>
                      </a:r>
                      <a:endParaRPr lang="en-IN" dirty="0"/>
                    </a:p>
                  </a:txBody>
                  <a:tcPr/>
                </a:tc>
                <a:tc>
                  <a:txBody>
                    <a:bodyPr/>
                    <a:lstStyle/>
                    <a:p>
                      <a:r>
                        <a:rPr lang="en-IN" sz="1800" b="0" i="0" kern="1200" dirty="0">
                          <a:solidFill>
                            <a:schemeClr val="dk1"/>
                          </a:solidFill>
                          <a:effectLst/>
                          <a:latin typeface="+mn-lt"/>
                          <a:ea typeface="+mn-ea"/>
                          <a:cs typeface="+mn-cs"/>
                        </a:rPr>
                        <a:t>0.805137</a:t>
                      </a:r>
                      <a:endParaRPr lang="en-IN" dirty="0"/>
                    </a:p>
                  </a:txBody>
                  <a:tcPr/>
                </a:tc>
                <a:tc>
                  <a:txBody>
                    <a:bodyPr/>
                    <a:lstStyle/>
                    <a:p>
                      <a:r>
                        <a:rPr lang="en-IN" sz="1800" b="0" i="0" kern="1200" dirty="0">
                          <a:solidFill>
                            <a:schemeClr val="dk1"/>
                          </a:solidFill>
                          <a:effectLst/>
                          <a:latin typeface="+mn-lt"/>
                          <a:ea typeface="+mn-ea"/>
                          <a:cs typeface="+mn-cs"/>
                        </a:rPr>
                        <a:t>0.837975</a:t>
                      </a:r>
                      <a:endParaRPr lang="en-IN" dirty="0"/>
                    </a:p>
                  </a:txBody>
                  <a:tcPr/>
                </a:tc>
                <a:tc>
                  <a:txBody>
                    <a:bodyPr/>
                    <a:lstStyle/>
                    <a:p>
                      <a:r>
                        <a:rPr lang="en-IN" sz="1800" b="0" i="0" kern="1200" dirty="0">
                          <a:solidFill>
                            <a:schemeClr val="dk1"/>
                          </a:solidFill>
                          <a:effectLst/>
                          <a:latin typeface="+mn-lt"/>
                          <a:ea typeface="+mn-ea"/>
                          <a:cs typeface="+mn-cs"/>
                        </a:rPr>
                        <a:t>0.785370</a:t>
                      </a:r>
                      <a:endParaRPr lang="en-IN" dirty="0"/>
                    </a:p>
                  </a:txBody>
                  <a:tcPr/>
                </a:tc>
                <a:tc>
                  <a:txBody>
                    <a:bodyPr/>
                    <a:lstStyle/>
                    <a:p>
                      <a:r>
                        <a:rPr lang="en-IN" sz="1800" b="0" i="0" kern="1200" dirty="0">
                          <a:solidFill>
                            <a:schemeClr val="dk1"/>
                          </a:solidFill>
                          <a:effectLst/>
                          <a:latin typeface="+mn-lt"/>
                          <a:ea typeface="+mn-ea"/>
                          <a:cs typeface="+mn-cs"/>
                        </a:rPr>
                        <a:t>0.701519 </a:t>
                      </a:r>
                      <a:endParaRPr lang="en-IN" dirty="0"/>
                    </a:p>
                  </a:txBody>
                  <a:tcPr/>
                </a:tc>
                <a:tc>
                  <a:txBody>
                    <a:bodyPr/>
                    <a:lstStyle/>
                    <a:p>
                      <a:r>
                        <a:rPr lang="en-IN" sz="1800" b="0" i="0" kern="1200" dirty="0">
                          <a:solidFill>
                            <a:schemeClr val="dk1"/>
                          </a:solidFill>
                          <a:effectLst/>
                          <a:latin typeface="+mn-lt"/>
                          <a:ea typeface="+mn-ea"/>
                          <a:cs typeface="+mn-cs"/>
                        </a:rPr>
                        <a:t>0.837975</a:t>
                      </a:r>
                      <a:endParaRPr lang="en-IN" dirty="0"/>
                    </a:p>
                  </a:txBody>
                  <a:tcPr/>
                </a:tc>
                <a:extLst>
                  <a:ext uri="{0D108BD9-81ED-4DB2-BD59-A6C34878D82A}">
                    <a16:rowId xmlns:a16="http://schemas.microsoft.com/office/drawing/2014/main" val="1743336381"/>
                  </a:ext>
                </a:extLst>
              </a:tr>
              <a:tr h="423080">
                <a:tc>
                  <a:txBody>
                    <a:bodyPr/>
                    <a:lstStyle/>
                    <a:p>
                      <a:r>
                        <a:rPr lang="en-US" dirty="0"/>
                        <a:t>0.4</a:t>
                      </a:r>
                      <a:endParaRPr lang="en-IN" dirty="0"/>
                    </a:p>
                  </a:txBody>
                  <a:tcPr/>
                </a:tc>
                <a:tc>
                  <a:txBody>
                    <a:bodyPr/>
                    <a:lstStyle/>
                    <a:p>
                      <a:r>
                        <a:rPr lang="en-IN" sz="1800" b="0" i="0" kern="1200" dirty="0">
                          <a:solidFill>
                            <a:schemeClr val="dk1"/>
                          </a:solidFill>
                          <a:effectLst/>
                          <a:latin typeface="+mn-lt"/>
                          <a:ea typeface="+mn-ea"/>
                          <a:cs typeface="+mn-cs"/>
                        </a:rPr>
                        <a:t>0.822420 </a:t>
                      </a:r>
                      <a:endParaRPr lang="en-IN" dirty="0"/>
                    </a:p>
                  </a:txBody>
                  <a:tcPr/>
                </a:tc>
                <a:tc>
                  <a:txBody>
                    <a:bodyPr/>
                    <a:lstStyle/>
                    <a:p>
                      <a:r>
                        <a:rPr lang="en-IN" sz="1800" b="0" i="0" kern="1200" dirty="0">
                          <a:solidFill>
                            <a:schemeClr val="dk1"/>
                          </a:solidFill>
                          <a:effectLst/>
                          <a:latin typeface="+mn-lt"/>
                          <a:ea typeface="+mn-ea"/>
                          <a:cs typeface="+mn-cs"/>
                        </a:rPr>
                        <a:t>0.781013 </a:t>
                      </a:r>
                      <a:endParaRPr lang="en-IN" dirty="0"/>
                    </a:p>
                  </a:txBody>
                  <a:tcPr/>
                </a:tc>
                <a:tc>
                  <a:txBody>
                    <a:bodyPr/>
                    <a:lstStyle/>
                    <a:p>
                      <a:r>
                        <a:rPr lang="en-IN" sz="1800" b="0" i="0" kern="1200" dirty="0">
                          <a:solidFill>
                            <a:schemeClr val="dk1"/>
                          </a:solidFill>
                          <a:effectLst/>
                          <a:latin typeface="+mn-lt"/>
                          <a:ea typeface="+mn-ea"/>
                          <a:cs typeface="+mn-cs"/>
                        </a:rPr>
                        <a:t>0.847346 </a:t>
                      </a:r>
                      <a:endParaRPr lang="en-IN" dirty="0"/>
                    </a:p>
                  </a:txBody>
                  <a:tcPr/>
                </a:tc>
                <a:tc>
                  <a:txBody>
                    <a:bodyPr/>
                    <a:lstStyle/>
                    <a:p>
                      <a:r>
                        <a:rPr lang="en-IN" sz="1800" b="0" i="0" kern="1200" dirty="0">
                          <a:solidFill>
                            <a:schemeClr val="dk1"/>
                          </a:solidFill>
                          <a:effectLst/>
                          <a:latin typeface="+mn-lt"/>
                          <a:ea typeface="+mn-ea"/>
                          <a:cs typeface="+mn-cs"/>
                        </a:rPr>
                        <a:t>0.754894</a:t>
                      </a:r>
                      <a:endParaRPr lang="en-IN" dirty="0"/>
                    </a:p>
                  </a:txBody>
                  <a:tcPr/>
                </a:tc>
                <a:tc>
                  <a:txBody>
                    <a:bodyPr/>
                    <a:lstStyle/>
                    <a:p>
                      <a:r>
                        <a:rPr lang="en-IN" sz="1800" b="0" i="0" kern="1200" dirty="0">
                          <a:solidFill>
                            <a:schemeClr val="dk1"/>
                          </a:solidFill>
                          <a:effectLst/>
                          <a:latin typeface="+mn-lt"/>
                          <a:ea typeface="+mn-ea"/>
                          <a:cs typeface="+mn-cs"/>
                        </a:rPr>
                        <a:t>0.781013 </a:t>
                      </a:r>
                      <a:endParaRPr lang="en-IN" dirty="0"/>
                    </a:p>
                  </a:txBody>
                  <a:tcPr/>
                </a:tc>
                <a:extLst>
                  <a:ext uri="{0D108BD9-81ED-4DB2-BD59-A6C34878D82A}">
                    <a16:rowId xmlns:a16="http://schemas.microsoft.com/office/drawing/2014/main" val="978288248"/>
                  </a:ext>
                </a:extLst>
              </a:tr>
              <a:tr h="395785">
                <a:tc>
                  <a:txBody>
                    <a:bodyPr/>
                    <a:lstStyle/>
                    <a:p>
                      <a:r>
                        <a:rPr lang="en-US" dirty="0"/>
                        <a:t>0.5</a:t>
                      </a:r>
                      <a:endParaRPr lang="en-IN" dirty="0"/>
                    </a:p>
                  </a:txBody>
                  <a:tcPr/>
                </a:tc>
                <a:tc>
                  <a:txBody>
                    <a:bodyPr/>
                    <a:lstStyle/>
                    <a:p>
                      <a:r>
                        <a:rPr lang="en-IN" sz="1800" b="0" i="0" kern="1200" dirty="0">
                          <a:solidFill>
                            <a:schemeClr val="dk1"/>
                          </a:solidFill>
                          <a:effectLst/>
                          <a:latin typeface="+mn-lt"/>
                          <a:ea typeface="+mn-ea"/>
                          <a:cs typeface="+mn-cs"/>
                        </a:rPr>
                        <a:t>0.815285 </a:t>
                      </a:r>
                      <a:endParaRPr lang="en-IN" dirty="0"/>
                    </a:p>
                  </a:txBody>
                  <a:tcPr/>
                </a:tc>
                <a:tc>
                  <a:txBody>
                    <a:bodyPr/>
                    <a:lstStyle/>
                    <a:p>
                      <a:r>
                        <a:rPr lang="en-IN" sz="1800" b="0" i="0" kern="1200" dirty="0">
                          <a:solidFill>
                            <a:schemeClr val="dk1"/>
                          </a:solidFill>
                          <a:effectLst/>
                          <a:latin typeface="+mn-lt"/>
                          <a:ea typeface="+mn-ea"/>
                          <a:cs typeface="+mn-cs"/>
                        </a:rPr>
                        <a:t>0.681857 </a:t>
                      </a:r>
                      <a:endParaRPr lang="en-IN" dirty="0"/>
                    </a:p>
                  </a:txBody>
                  <a:tcPr/>
                </a:tc>
                <a:tc>
                  <a:txBody>
                    <a:bodyPr/>
                    <a:lstStyle/>
                    <a:p>
                      <a:r>
                        <a:rPr lang="en-IN" sz="1800" b="0" i="0" kern="1200" dirty="0">
                          <a:solidFill>
                            <a:schemeClr val="dk1"/>
                          </a:solidFill>
                          <a:effectLst/>
                          <a:latin typeface="+mn-lt"/>
                          <a:ea typeface="+mn-ea"/>
                          <a:cs typeface="+mn-cs"/>
                        </a:rPr>
                        <a:t>0.895606</a:t>
                      </a:r>
                      <a:endParaRPr lang="en-IN" dirty="0"/>
                    </a:p>
                  </a:txBody>
                  <a:tcPr/>
                </a:tc>
                <a:tc>
                  <a:txBody>
                    <a:bodyPr/>
                    <a:lstStyle/>
                    <a:p>
                      <a:r>
                        <a:rPr lang="en-IN" sz="1800" b="0" i="0" kern="1200" dirty="0">
                          <a:solidFill>
                            <a:schemeClr val="dk1"/>
                          </a:solidFill>
                          <a:effectLst/>
                          <a:latin typeface="+mn-lt"/>
                          <a:ea typeface="+mn-ea"/>
                          <a:cs typeface="+mn-cs"/>
                        </a:rPr>
                        <a:t>0.797237</a:t>
                      </a:r>
                      <a:endParaRPr lang="en-IN" dirty="0"/>
                    </a:p>
                  </a:txBody>
                  <a:tcPr/>
                </a:tc>
                <a:tc>
                  <a:txBody>
                    <a:bodyPr/>
                    <a:lstStyle/>
                    <a:p>
                      <a:r>
                        <a:rPr lang="en-IN" sz="1800" b="0" i="0" kern="1200" dirty="0">
                          <a:solidFill>
                            <a:schemeClr val="dk1"/>
                          </a:solidFill>
                          <a:effectLst/>
                          <a:latin typeface="+mn-lt"/>
                          <a:ea typeface="+mn-ea"/>
                          <a:cs typeface="+mn-cs"/>
                        </a:rPr>
                        <a:t>0.681857 </a:t>
                      </a:r>
                      <a:endParaRPr lang="en-IN" dirty="0"/>
                    </a:p>
                  </a:txBody>
                  <a:tcPr/>
                </a:tc>
                <a:extLst>
                  <a:ext uri="{0D108BD9-81ED-4DB2-BD59-A6C34878D82A}">
                    <a16:rowId xmlns:a16="http://schemas.microsoft.com/office/drawing/2014/main" val="3733763311"/>
                  </a:ext>
                </a:extLst>
              </a:tr>
              <a:tr h="409433">
                <a:tc>
                  <a:txBody>
                    <a:bodyPr/>
                    <a:lstStyle/>
                    <a:p>
                      <a:r>
                        <a:rPr lang="en-US" dirty="0"/>
                        <a:t>0.6</a:t>
                      </a:r>
                      <a:endParaRPr lang="en-IN" dirty="0"/>
                    </a:p>
                  </a:txBody>
                  <a:tcPr/>
                </a:tc>
                <a:tc>
                  <a:txBody>
                    <a:bodyPr/>
                    <a:lstStyle/>
                    <a:p>
                      <a:r>
                        <a:rPr lang="en-IN" sz="1800" b="0" i="0" kern="1200" dirty="0">
                          <a:solidFill>
                            <a:schemeClr val="dk1"/>
                          </a:solidFill>
                          <a:effectLst/>
                          <a:latin typeface="+mn-lt"/>
                          <a:ea typeface="+mn-ea"/>
                          <a:cs typeface="+mn-cs"/>
                        </a:rPr>
                        <a:t>0.808942 </a:t>
                      </a:r>
                      <a:endParaRPr lang="en-IN" dirty="0"/>
                    </a:p>
                  </a:txBody>
                  <a:tcPr/>
                </a:tc>
                <a:tc>
                  <a:txBody>
                    <a:bodyPr/>
                    <a:lstStyle/>
                    <a:p>
                      <a:r>
                        <a:rPr lang="en-IN" sz="1800" b="0" i="0" kern="1200" dirty="0">
                          <a:solidFill>
                            <a:schemeClr val="dk1"/>
                          </a:solidFill>
                          <a:effectLst/>
                          <a:latin typeface="+mn-lt"/>
                          <a:ea typeface="+mn-ea"/>
                          <a:cs typeface="+mn-cs"/>
                        </a:rPr>
                        <a:t>0.617300 </a:t>
                      </a:r>
                      <a:endParaRPr lang="en-IN" dirty="0"/>
                    </a:p>
                  </a:txBody>
                  <a:tcPr/>
                </a:tc>
                <a:tc>
                  <a:txBody>
                    <a:bodyPr/>
                    <a:lstStyle/>
                    <a:p>
                      <a:r>
                        <a:rPr lang="en-IN" sz="1800" b="0" i="0" kern="1200" dirty="0">
                          <a:solidFill>
                            <a:schemeClr val="dk1"/>
                          </a:solidFill>
                          <a:effectLst/>
                          <a:latin typeface="+mn-lt"/>
                          <a:ea typeface="+mn-ea"/>
                          <a:cs typeface="+mn-cs"/>
                        </a:rPr>
                        <a:t>0.924308</a:t>
                      </a:r>
                      <a:endParaRPr lang="en-IN" dirty="0"/>
                    </a:p>
                  </a:txBody>
                  <a:tcPr/>
                </a:tc>
                <a:tc>
                  <a:txBody>
                    <a:bodyPr/>
                    <a:lstStyle/>
                    <a:p>
                      <a:r>
                        <a:rPr lang="en-IN" sz="1800" b="0" i="0" kern="1200" dirty="0">
                          <a:solidFill>
                            <a:schemeClr val="dk1"/>
                          </a:solidFill>
                          <a:effectLst/>
                          <a:latin typeface="+mn-lt"/>
                          <a:ea typeface="+mn-ea"/>
                          <a:cs typeface="+mn-cs"/>
                        </a:rPr>
                        <a:t>0.830778</a:t>
                      </a:r>
                      <a:endParaRPr lang="en-IN" dirty="0"/>
                    </a:p>
                  </a:txBody>
                  <a:tcPr/>
                </a:tc>
                <a:tc>
                  <a:txBody>
                    <a:bodyPr/>
                    <a:lstStyle/>
                    <a:p>
                      <a:r>
                        <a:rPr lang="en-IN" sz="1800" b="0" i="0" kern="1200" dirty="0">
                          <a:solidFill>
                            <a:schemeClr val="dk1"/>
                          </a:solidFill>
                          <a:effectLst/>
                          <a:latin typeface="+mn-lt"/>
                          <a:ea typeface="+mn-ea"/>
                          <a:cs typeface="+mn-cs"/>
                        </a:rPr>
                        <a:t>0.617300 </a:t>
                      </a:r>
                      <a:endParaRPr lang="en-IN" dirty="0"/>
                    </a:p>
                  </a:txBody>
                  <a:tcPr/>
                </a:tc>
                <a:extLst>
                  <a:ext uri="{0D108BD9-81ED-4DB2-BD59-A6C34878D82A}">
                    <a16:rowId xmlns:a16="http://schemas.microsoft.com/office/drawing/2014/main" val="15631194"/>
                  </a:ext>
                </a:extLst>
              </a:tr>
              <a:tr h="409433">
                <a:tc>
                  <a:txBody>
                    <a:bodyPr/>
                    <a:lstStyle/>
                    <a:p>
                      <a:r>
                        <a:rPr lang="en-US" dirty="0"/>
                        <a:t>0.7</a:t>
                      </a:r>
                      <a:endParaRPr lang="en-IN" dirty="0"/>
                    </a:p>
                  </a:txBody>
                  <a:tcPr/>
                </a:tc>
                <a:tc>
                  <a:txBody>
                    <a:bodyPr/>
                    <a:lstStyle/>
                    <a:p>
                      <a:r>
                        <a:rPr lang="en-IN" sz="1800" b="0" i="0" kern="1200" dirty="0">
                          <a:solidFill>
                            <a:schemeClr val="dk1"/>
                          </a:solidFill>
                          <a:effectLst/>
                          <a:latin typeface="+mn-lt"/>
                          <a:ea typeface="+mn-ea"/>
                          <a:cs typeface="+mn-cs"/>
                        </a:rPr>
                        <a:t>0.795148</a:t>
                      </a:r>
                      <a:endParaRPr lang="en-IN" dirty="0"/>
                    </a:p>
                  </a:txBody>
                  <a:tcPr/>
                </a:tc>
                <a:tc>
                  <a:txBody>
                    <a:bodyPr/>
                    <a:lstStyle/>
                    <a:p>
                      <a:r>
                        <a:rPr lang="en-IN" sz="1800" b="0" i="0" kern="1200" dirty="0">
                          <a:solidFill>
                            <a:schemeClr val="dk1"/>
                          </a:solidFill>
                          <a:effectLst/>
                          <a:latin typeface="+mn-lt"/>
                          <a:ea typeface="+mn-ea"/>
                          <a:cs typeface="+mn-cs"/>
                        </a:rPr>
                        <a:t>0.533333</a:t>
                      </a:r>
                      <a:endParaRPr lang="en-IN" dirty="0"/>
                    </a:p>
                  </a:txBody>
                  <a:tcPr/>
                </a:tc>
                <a:tc>
                  <a:txBody>
                    <a:bodyPr/>
                    <a:lstStyle/>
                    <a:p>
                      <a:r>
                        <a:rPr lang="en-IN" sz="1800" b="0" i="0" kern="1200" dirty="0">
                          <a:solidFill>
                            <a:schemeClr val="dk1"/>
                          </a:solidFill>
                          <a:effectLst/>
                          <a:latin typeface="+mn-lt"/>
                          <a:ea typeface="+mn-ea"/>
                          <a:cs typeface="+mn-cs"/>
                        </a:rPr>
                        <a:t>0.952756 </a:t>
                      </a:r>
                      <a:endParaRPr lang="en-IN" dirty="0"/>
                    </a:p>
                  </a:txBody>
                  <a:tcPr/>
                </a:tc>
                <a:tc>
                  <a:txBody>
                    <a:bodyPr/>
                    <a:lstStyle/>
                    <a:p>
                      <a:r>
                        <a:rPr lang="en-IN" sz="1800" b="0" i="0" kern="1200" dirty="0">
                          <a:solidFill>
                            <a:schemeClr val="dk1"/>
                          </a:solidFill>
                          <a:effectLst/>
                          <a:latin typeface="+mn-lt"/>
                          <a:ea typeface="+mn-ea"/>
                          <a:cs typeface="+mn-cs"/>
                        </a:rPr>
                        <a:t>0.871724 </a:t>
                      </a:r>
                      <a:endParaRPr lang="en-IN" dirty="0"/>
                    </a:p>
                  </a:txBody>
                  <a:tcPr/>
                </a:tc>
                <a:tc>
                  <a:txBody>
                    <a:bodyPr/>
                    <a:lstStyle/>
                    <a:p>
                      <a:r>
                        <a:rPr lang="en-IN" sz="1800" b="0" i="0" kern="1200" dirty="0">
                          <a:solidFill>
                            <a:schemeClr val="dk1"/>
                          </a:solidFill>
                          <a:effectLst/>
                          <a:latin typeface="+mn-lt"/>
                          <a:ea typeface="+mn-ea"/>
                          <a:cs typeface="+mn-cs"/>
                        </a:rPr>
                        <a:t>0.533333</a:t>
                      </a:r>
                      <a:endParaRPr lang="en-IN" dirty="0"/>
                    </a:p>
                  </a:txBody>
                  <a:tcPr/>
                </a:tc>
                <a:extLst>
                  <a:ext uri="{0D108BD9-81ED-4DB2-BD59-A6C34878D82A}">
                    <a16:rowId xmlns:a16="http://schemas.microsoft.com/office/drawing/2014/main" val="3081928957"/>
                  </a:ext>
                </a:extLst>
              </a:tr>
              <a:tr h="412769">
                <a:tc>
                  <a:txBody>
                    <a:bodyPr/>
                    <a:lstStyle/>
                    <a:p>
                      <a:r>
                        <a:rPr lang="en-US" dirty="0"/>
                        <a:t>0.8</a:t>
                      </a:r>
                      <a:endParaRPr lang="en-IN" dirty="0"/>
                    </a:p>
                  </a:txBody>
                  <a:tcPr/>
                </a:tc>
                <a:tc>
                  <a:txBody>
                    <a:bodyPr/>
                    <a:lstStyle/>
                    <a:p>
                      <a:r>
                        <a:rPr lang="en-IN" sz="1800" b="0" i="0" kern="1200" dirty="0">
                          <a:solidFill>
                            <a:schemeClr val="dk1"/>
                          </a:solidFill>
                          <a:effectLst/>
                          <a:latin typeface="+mn-lt"/>
                          <a:ea typeface="+mn-ea"/>
                          <a:cs typeface="+mn-cs"/>
                        </a:rPr>
                        <a:t>0.772316</a:t>
                      </a:r>
                      <a:endParaRPr lang="en-IN" dirty="0"/>
                    </a:p>
                  </a:txBody>
                  <a:tcPr/>
                </a:tc>
                <a:tc>
                  <a:txBody>
                    <a:bodyPr/>
                    <a:lstStyle/>
                    <a:p>
                      <a:r>
                        <a:rPr lang="en-IN" sz="1800" b="0" i="0" kern="1200" dirty="0">
                          <a:solidFill>
                            <a:schemeClr val="dk1"/>
                          </a:solidFill>
                          <a:effectLst/>
                          <a:latin typeface="+mn-lt"/>
                          <a:ea typeface="+mn-ea"/>
                          <a:cs typeface="+mn-cs"/>
                        </a:rPr>
                        <a:t>0.435021 </a:t>
                      </a:r>
                      <a:endParaRPr lang="en-IN" dirty="0"/>
                    </a:p>
                  </a:txBody>
                  <a:tcPr/>
                </a:tc>
                <a:tc>
                  <a:txBody>
                    <a:bodyPr/>
                    <a:lstStyle/>
                    <a:p>
                      <a:r>
                        <a:rPr lang="en-IN" sz="1800" b="0" i="0" kern="1200" dirty="0">
                          <a:solidFill>
                            <a:schemeClr val="dk1"/>
                          </a:solidFill>
                          <a:effectLst/>
                          <a:latin typeface="+mn-lt"/>
                          <a:ea typeface="+mn-ea"/>
                          <a:cs typeface="+mn-cs"/>
                        </a:rPr>
                        <a:t>0.975362 </a:t>
                      </a:r>
                      <a:endParaRPr lang="en-IN" dirty="0"/>
                    </a:p>
                  </a:txBody>
                  <a:tcPr/>
                </a:tc>
                <a:tc>
                  <a:txBody>
                    <a:bodyPr/>
                    <a:lstStyle/>
                    <a:p>
                      <a:r>
                        <a:rPr lang="en-IN" sz="1800" b="0" i="0" kern="1200" dirty="0">
                          <a:solidFill>
                            <a:schemeClr val="dk1"/>
                          </a:solidFill>
                          <a:effectLst/>
                          <a:latin typeface="+mn-lt"/>
                          <a:ea typeface="+mn-ea"/>
                          <a:cs typeface="+mn-cs"/>
                        </a:rPr>
                        <a:t>0.914007 </a:t>
                      </a:r>
                      <a:endParaRPr lang="en-IN" dirty="0"/>
                    </a:p>
                  </a:txBody>
                  <a:tcPr/>
                </a:tc>
                <a:tc>
                  <a:txBody>
                    <a:bodyPr/>
                    <a:lstStyle/>
                    <a:p>
                      <a:r>
                        <a:rPr lang="en-IN" sz="1800" b="0" i="0" kern="1200" dirty="0">
                          <a:solidFill>
                            <a:schemeClr val="dk1"/>
                          </a:solidFill>
                          <a:effectLst/>
                          <a:latin typeface="+mn-lt"/>
                          <a:ea typeface="+mn-ea"/>
                          <a:cs typeface="+mn-cs"/>
                        </a:rPr>
                        <a:t>0.435021 </a:t>
                      </a:r>
                      <a:endParaRPr lang="en-IN" dirty="0"/>
                    </a:p>
                  </a:txBody>
                  <a:tcPr/>
                </a:tc>
                <a:extLst>
                  <a:ext uri="{0D108BD9-81ED-4DB2-BD59-A6C34878D82A}">
                    <a16:rowId xmlns:a16="http://schemas.microsoft.com/office/drawing/2014/main" val="3649817342"/>
                  </a:ext>
                </a:extLst>
              </a:tr>
              <a:tr h="392449">
                <a:tc>
                  <a:txBody>
                    <a:bodyPr/>
                    <a:lstStyle/>
                    <a:p>
                      <a:r>
                        <a:rPr lang="en-US" dirty="0"/>
                        <a:t>0.9</a:t>
                      </a:r>
                      <a:endParaRPr lang="en-IN" dirty="0"/>
                    </a:p>
                  </a:txBody>
                  <a:tcPr/>
                </a:tc>
                <a:tc>
                  <a:txBody>
                    <a:bodyPr/>
                    <a:lstStyle/>
                    <a:p>
                      <a:r>
                        <a:rPr lang="en-IN" sz="1800" b="0" i="0" kern="1200" dirty="0">
                          <a:solidFill>
                            <a:schemeClr val="dk1"/>
                          </a:solidFill>
                          <a:effectLst/>
                          <a:latin typeface="+mn-lt"/>
                          <a:ea typeface="+mn-ea"/>
                          <a:cs typeface="+mn-cs"/>
                        </a:rPr>
                        <a:t>0.733471 </a:t>
                      </a:r>
                      <a:endParaRPr lang="en-IN" dirty="0"/>
                    </a:p>
                  </a:txBody>
                  <a:tcPr/>
                </a:tc>
                <a:tc>
                  <a:txBody>
                    <a:bodyPr/>
                    <a:lstStyle/>
                    <a:p>
                      <a:r>
                        <a:rPr lang="en-IN" sz="1800" b="0" i="0" kern="1200" dirty="0">
                          <a:solidFill>
                            <a:schemeClr val="dk1"/>
                          </a:solidFill>
                          <a:effectLst/>
                          <a:latin typeface="+mn-lt"/>
                          <a:ea typeface="+mn-ea"/>
                          <a:cs typeface="+mn-cs"/>
                        </a:rPr>
                        <a:t>0.310970</a:t>
                      </a:r>
                      <a:endParaRPr lang="en-IN" dirty="0"/>
                    </a:p>
                  </a:txBody>
                  <a:tcPr/>
                </a:tc>
                <a:tc>
                  <a:txBody>
                    <a:bodyPr/>
                    <a:lstStyle/>
                    <a:p>
                      <a:r>
                        <a:rPr lang="en-IN" sz="1800" b="0" i="0" kern="1200" dirty="0">
                          <a:solidFill>
                            <a:schemeClr val="dk1"/>
                          </a:solidFill>
                          <a:effectLst/>
                          <a:latin typeface="+mn-lt"/>
                          <a:ea typeface="+mn-ea"/>
                          <a:cs typeface="+mn-cs"/>
                        </a:rPr>
                        <a:t>0.987808</a:t>
                      </a:r>
                      <a:endParaRPr lang="en-IN" dirty="0"/>
                    </a:p>
                  </a:txBody>
                  <a:tcPr/>
                </a:tc>
                <a:tc>
                  <a:txBody>
                    <a:bodyPr/>
                    <a:lstStyle/>
                    <a:p>
                      <a:r>
                        <a:rPr lang="en-IN" sz="1800" b="0" i="0" kern="1200" dirty="0">
                          <a:solidFill>
                            <a:schemeClr val="dk1"/>
                          </a:solidFill>
                          <a:effectLst/>
                          <a:latin typeface="+mn-lt"/>
                          <a:ea typeface="+mn-ea"/>
                          <a:cs typeface="+mn-cs"/>
                        </a:rPr>
                        <a:t>0.938854</a:t>
                      </a:r>
                      <a:endParaRPr lang="en-IN" dirty="0"/>
                    </a:p>
                  </a:txBody>
                  <a:tcPr/>
                </a:tc>
                <a:tc>
                  <a:txBody>
                    <a:bodyPr/>
                    <a:lstStyle/>
                    <a:p>
                      <a:r>
                        <a:rPr lang="en-IN" sz="1800" b="0" i="0" kern="1200" dirty="0">
                          <a:solidFill>
                            <a:schemeClr val="dk1"/>
                          </a:solidFill>
                          <a:effectLst/>
                          <a:latin typeface="+mn-lt"/>
                          <a:ea typeface="+mn-ea"/>
                          <a:cs typeface="+mn-cs"/>
                        </a:rPr>
                        <a:t>0.310970</a:t>
                      </a:r>
                      <a:endParaRPr lang="en-IN" dirty="0"/>
                    </a:p>
                  </a:txBody>
                  <a:tcPr/>
                </a:tc>
                <a:extLst>
                  <a:ext uri="{0D108BD9-81ED-4DB2-BD59-A6C34878D82A}">
                    <a16:rowId xmlns:a16="http://schemas.microsoft.com/office/drawing/2014/main" val="707621690"/>
                  </a:ext>
                </a:extLst>
              </a:tr>
            </a:tbl>
          </a:graphicData>
        </a:graphic>
      </p:graphicFrame>
    </p:spTree>
    <p:extLst>
      <p:ext uri="{BB962C8B-B14F-4D97-AF65-F5344CB8AC3E}">
        <p14:creationId xmlns:p14="http://schemas.microsoft.com/office/powerpoint/2010/main" val="9103479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0013-A13D-A4CC-AC01-7D7158A9E372}"/>
              </a:ext>
            </a:extLst>
          </p:cNvPr>
          <p:cNvSpPr>
            <a:spLocks noGrp="1"/>
          </p:cNvSpPr>
          <p:nvPr>
            <p:ph type="title"/>
          </p:nvPr>
        </p:nvSpPr>
        <p:spPr/>
        <p:txBody>
          <a:bodyPr/>
          <a:lstStyle/>
          <a:p>
            <a:r>
              <a:rPr lang="en-US" dirty="0"/>
              <a:t>Finding optimal value of cut-off</a:t>
            </a:r>
            <a:endParaRPr lang="en-IN" dirty="0"/>
          </a:p>
        </p:txBody>
      </p:sp>
      <p:sp>
        <p:nvSpPr>
          <p:cNvPr id="3" name="Content Placeholder 2">
            <a:extLst>
              <a:ext uri="{FF2B5EF4-FFF2-40B4-BE49-F238E27FC236}">
                <a16:creationId xmlns:a16="http://schemas.microsoft.com/office/drawing/2014/main" id="{685D4CE4-7DB9-118F-F32C-7F4A67121660}"/>
              </a:ext>
            </a:extLst>
          </p:cNvPr>
          <p:cNvSpPr>
            <a:spLocks noGrp="1"/>
          </p:cNvSpPr>
          <p:nvPr>
            <p:ph idx="1"/>
          </p:nvPr>
        </p:nvSpPr>
        <p:spPr>
          <a:xfrm>
            <a:off x="554504" y="1751156"/>
            <a:ext cx="8596668" cy="3880773"/>
          </a:xfrm>
        </p:spPr>
        <p:txBody>
          <a:bodyPr/>
          <a:lstStyle/>
          <a:p>
            <a:r>
              <a:rPr lang="en-US" dirty="0"/>
              <a:t>With accuracy, sensitivity and specificity graph, optimal value of threshold seems close to 0.35.</a:t>
            </a:r>
            <a:endParaRPr lang="en-IN" dirty="0"/>
          </a:p>
        </p:txBody>
      </p:sp>
      <p:pic>
        <p:nvPicPr>
          <p:cNvPr id="5" name="Picture 4">
            <a:extLst>
              <a:ext uri="{FF2B5EF4-FFF2-40B4-BE49-F238E27FC236}">
                <a16:creationId xmlns:a16="http://schemas.microsoft.com/office/drawing/2014/main" id="{981E9508-CB8B-494A-B2C6-04C2ED8AFB3A}"/>
              </a:ext>
            </a:extLst>
          </p:cNvPr>
          <p:cNvPicPr>
            <a:picLocks noChangeAspect="1"/>
          </p:cNvPicPr>
          <p:nvPr/>
        </p:nvPicPr>
        <p:blipFill>
          <a:blip r:embed="rId2"/>
          <a:stretch>
            <a:fillRect/>
          </a:stretch>
        </p:blipFill>
        <p:spPr>
          <a:xfrm>
            <a:off x="1935067" y="2743200"/>
            <a:ext cx="5210175" cy="4114800"/>
          </a:xfrm>
          <a:prstGeom prst="rect">
            <a:avLst/>
          </a:prstGeom>
        </p:spPr>
      </p:pic>
    </p:spTree>
    <p:extLst>
      <p:ext uri="{BB962C8B-B14F-4D97-AF65-F5344CB8AC3E}">
        <p14:creationId xmlns:p14="http://schemas.microsoft.com/office/powerpoint/2010/main" val="8807175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97ED-39E9-EC27-D276-DFB2E67C0D51}"/>
              </a:ext>
            </a:extLst>
          </p:cNvPr>
          <p:cNvSpPr>
            <a:spLocks noGrp="1"/>
          </p:cNvSpPr>
          <p:nvPr>
            <p:ph type="title"/>
          </p:nvPr>
        </p:nvSpPr>
        <p:spPr/>
        <p:txBody>
          <a:bodyPr/>
          <a:lstStyle/>
          <a:p>
            <a:r>
              <a:rPr lang="en-US" dirty="0"/>
              <a:t>Finding optimal value of cut-off</a:t>
            </a:r>
            <a:endParaRPr lang="en-IN" dirty="0"/>
          </a:p>
        </p:txBody>
      </p:sp>
      <p:sp>
        <p:nvSpPr>
          <p:cNvPr id="3" name="Content Placeholder 2">
            <a:extLst>
              <a:ext uri="{FF2B5EF4-FFF2-40B4-BE49-F238E27FC236}">
                <a16:creationId xmlns:a16="http://schemas.microsoft.com/office/drawing/2014/main" id="{CEB055BF-2E78-3A4C-22FF-EA89B394FBB9}"/>
              </a:ext>
            </a:extLst>
          </p:cNvPr>
          <p:cNvSpPr>
            <a:spLocks noGrp="1"/>
          </p:cNvSpPr>
          <p:nvPr>
            <p:ph idx="1"/>
          </p:nvPr>
        </p:nvSpPr>
        <p:spPr>
          <a:xfrm>
            <a:off x="677334" y="1628326"/>
            <a:ext cx="8596668" cy="3880773"/>
          </a:xfrm>
        </p:spPr>
        <p:txBody>
          <a:bodyPr/>
          <a:lstStyle/>
          <a:p>
            <a:r>
              <a:rPr lang="en-US" dirty="0"/>
              <a:t>With precision and recall graph, optimal value of threshold seems close to 0.42</a:t>
            </a:r>
            <a:endParaRPr lang="en-IN" dirty="0"/>
          </a:p>
        </p:txBody>
      </p:sp>
      <p:pic>
        <p:nvPicPr>
          <p:cNvPr id="5" name="Picture 4">
            <a:extLst>
              <a:ext uri="{FF2B5EF4-FFF2-40B4-BE49-F238E27FC236}">
                <a16:creationId xmlns:a16="http://schemas.microsoft.com/office/drawing/2014/main" id="{F7336A42-E99E-89A2-AF1A-6359B4103168}"/>
              </a:ext>
            </a:extLst>
          </p:cNvPr>
          <p:cNvPicPr>
            <a:picLocks noChangeAspect="1"/>
          </p:cNvPicPr>
          <p:nvPr/>
        </p:nvPicPr>
        <p:blipFill>
          <a:blip r:embed="rId2"/>
          <a:stretch>
            <a:fillRect/>
          </a:stretch>
        </p:blipFill>
        <p:spPr>
          <a:xfrm>
            <a:off x="2917998" y="2316778"/>
            <a:ext cx="5210175" cy="4162425"/>
          </a:xfrm>
          <a:prstGeom prst="rect">
            <a:avLst/>
          </a:prstGeom>
        </p:spPr>
      </p:pic>
    </p:spTree>
    <p:extLst>
      <p:ext uri="{BB962C8B-B14F-4D97-AF65-F5344CB8AC3E}">
        <p14:creationId xmlns:p14="http://schemas.microsoft.com/office/powerpoint/2010/main" val="3219981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42DC-1149-CFCF-452E-B3E0C9AFEDC3}"/>
              </a:ext>
            </a:extLst>
          </p:cNvPr>
          <p:cNvSpPr>
            <a:spLocks noGrp="1"/>
          </p:cNvSpPr>
          <p:nvPr>
            <p:ph type="title"/>
          </p:nvPr>
        </p:nvSpPr>
        <p:spPr/>
        <p:txBody>
          <a:bodyPr/>
          <a:lstStyle/>
          <a:p>
            <a:r>
              <a:rPr lang="en-US" dirty="0"/>
              <a:t>Making prediction with cut-off (0.35)</a:t>
            </a:r>
            <a:endParaRPr lang="en-IN" dirty="0"/>
          </a:p>
        </p:txBody>
      </p:sp>
      <p:sp>
        <p:nvSpPr>
          <p:cNvPr id="3" name="Content Placeholder 2">
            <a:extLst>
              <a:ext uri="{FF2B5EF4-FFF2-40B4-BE49-F238E27FC236}">
                <a16:creationId xmlns:a16="http://schemas.microsoft.com/office/drawing/2014/main" id="{AA09148F-E589-8AEE-49A0-4D1BC858A540}"/>
              </a:ext>
            </a:extLst>
          </p:cNvPr>
          <p:cNvSpPr>
            <a:spLocks noGrp="1"/>
          </p:cNvSpPr>
          <p:nvPr>
            <p:ph idx="1"/>
          </p:nvPr>
        </p:nvSpPr>
        <p:spPr/>
        <p:txBody>
          <a:bodyPr/>
          <a:lstStyle/>
          <a:p>
            <a:r>
              <a:rPr lang="en-US" dirty="0"/>
              <a:t>With cut-off of 0.35, accuracy is close to 81%, whereas value of precision is close to 73% and recall is close to 81%. Value of specificity is close to 82%.</a:t>
            </a:r>
            <a:endParaRPr lang="en-IN" dirty="0"/>
          </a:p>
        </p:txBody>
      </p:sp>
      <p:graphicFrame>
        <p:nvGraphicFramePr>
          <p:cNvPr id="4" name="Table 4">
            <a:extLst>
              <a:ext uri="{FF2B5EF4-FFF2-40B4-BE49-F238E27FC236}">
                <a16:creationId xmlns:a16="http://schemas.microsoft.com/office/drawing/2014/main" id="{059BF260-6BCA-35B4-5202-CE8D09DC3612}"/>
              </a:ext>
            </a:extLst>
          </p:cNvPr>
          <p:cNvGraphicFramePr>
            <a:graphicFrameLocks noGrp="1"/>
          </p:cNvGraphicFramePr>
          <p:nvPr>
            <p:extLst>
              <p:ext uri="{D42A27DB-BD31-4B8C-83A1-F6EECF244321}">
                <p14:modId xmlns:p14="http://schemas.microsoft.com/office/powerpoint/2010/main" val="59431858"/>
              </p:ext>
            </p:extLst>
          </p:nvPr>
        </p:nvGraphicFramePr>
        <p:xfrm>
          <a:off x="2011907" y="3244502"/>
          <a:ext cx="5303293" cy="2595880"/>
        </p:xfrm>
        <a:graphic>
          <a:graphicData uri="http://schemas.openxmlformats.org/drawingml/2006/table">
            <a:tbl>
              <a:tblPr firstRow="1" bandRow="1">
                <a:tableStyleId>{5C22544A-7EE6-4342-B048-85BDC9FD1C3A}</a:tableStyleId>
              </a:tblPr>
              <a:tblGrid>
                <a:gridCol w="2328081">
                  <a:extLst>
                    <a:ext uri="{9D8B030D-6E8A-4147-A177-3AD203B41FA5}">
                      <a16:colId xmlns:a16="http://schemas.microsoft.com/office/drawing/2014/main" val="3754324561"/>
                    </a:ext>
                  </a:extLst>
                </a:gridCol>
                <a:gridCol w="2975212">
                  <a:extLst>
                    <a:ext uri="{9D8B030D-6E8A-4147-A177-3AD203B41FA5}">
                      <a16:colId xmlns:a16="http://schemas.microsoft.com/office/drawing/2014/main" val="2331678079"/>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spTree>
    <p:extLst>
      <p:ext uri="{BB962C8B-B14F-4D97-AF65-F5344CB8AC3E}">
        <p14:creationId xmlns:p14="http://schemas.microsoft.com/office/powerpoint/2010/main" val="8484201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4219-6DA5-063E-6250-B887F85516F9}"/>
              </a:ext>
            </a:extLst>
          </p:cNvPr>
          <p:cNvSpPr>
            <a:spLocks noGrp="1"/>
          </p:cNvSpPr>
          <p:nvPr>
            <p:ph type="title"/>
          </p:nvPr>
        </p:nvSpPr>
        <p:spPr/>
        <p:txBody>
          <a:bodyPr/>
          <a:lstStyle/>
          <a:p>
            <a:r>
              <a:rPr lang="en-US" dirty="0"/>
              <a:t>Making prediction with cut-off (0.42)</a:t>
            </a:r>
            <a:endParaRPr lang="en-IN" dirty="0"/>
          </a:p>
        </p:txBody>
      </p:sp>
      <p:sp>
        <p:nvSpPr>
          <p:cNvPr id="3" name="Content Placeholder 2">
            <a:extLst>
              <a:ext uri="{FF2B5EF4-FFF2-40B4-BE49-F238E27FC236}">
                <a16:creationId xmlns:a16="http://schemas.microsoft.com/office/drawing/2014/main" id="{D9933D29-D8C6-EE1A-B114-D7FF4B4F2F8F}"/>
              </a:ext>
            </a:extLst>
          </p:cNvPr>
          <p:cNvSpPr>
            <a:spLocks noGrp="1"/>
          </p:cNvSpPr>
          <p:nvPr>
            <p:ph idx="1"/>
          </p:nvPr>
        </p:nvSpPr>
        <p:spPr/>
        <p:txBody>
          <a:bodyPr/>
          <a:lstStyle/>
          <a:p>
            <a:r>
              <a:rPr lang="en-US" dirty="0"/>
              <a:t>With cut-off of 0.42, accuracy is close to 82%, whereas value of precision and recall is almost same (Close to 77%). And specificity is also very high which is close to 86%. So, it is chosen as final cut-off.</a:t>
            </a:r>
          </a:p>
          <a:p>
            <a:r>
              <a:rPr lang="en-US" dirty="0"/>
              <a:t>Various measures are as below:</a:t>
            </a:r>
            <a:br>
              <a:rPr lang="en-US" dirty="0"/>
            </a:br>
            <a:endParaRPr lang="en-IN" dirty="0"/>
          </a:p>
        </p:txBody>
      </p:sp>
      <p:graphicFrame>
        <p:nvGraphicFramePr>
          <p:cNvPr id="4" name="Table 4">
            <a:extLst>
              <a:ext uri="{FF2B5EF4-FFF2-40B4-BE49-F238E27FC236}">
                <a16:creationId xmlns:a16="http://schemas.microsoft.com/office/drawing/2014/main" id="{2EF1C77C-6814-3680-32BF-708C4A880243}"/>
              </a:ext>
            </a:extLst>
          </p:cNvPr>
          <p:cNvGraphicFramePr>
            <a:graphicFrameLocks noGrp="1"/>
          </p:cNvGraphicFramePr>
          <p:nvPr>
            <p:extLst>
              <p:ext uri="{D42A27DB-BD31-4B8C-83A1-F6EECF244321}">
                <p14:modId xmlns:p14="http://schemas.microsoft.com/office/powerpoint/2010/main" val="2491639229"/>
              </p:ext>
            </p:extLst>
          </p:nvPr>
        </p:nvGraphicFramePr>
        <p:xfrm>
          <a:off x="2107442" y="3812148"/>
          <a:ext cx="5289645" cy="2595880"/>
        </p:xfrm>
        <a:graphic>
          <a:graphicData uri="http://schemas.openxmlformats.org/drawingml/2006/table">
            <a:tbl>
              <a:tblPr firstRow="1" bandRow="1">
                <a:tableStyleId>{5C22544A-7EE6-4342-B048-85BDC9FD1C3A}</a:tableStyleId>
              </a:tblPr>
              <a:tblGrid>
                <a:gridCol w="2341729">
                  <a:extLst>
                    <a:ext uri="{9D8B030D-6E8A-4147-A177-3AD203B41FA5}">
                      <a16:colId xmlns:a16="http://schemas.microsoft.com/office/drawing/2014/main" val="3754324561"/>
                    </a:ext>
                  </a:extLst>
                </a:gridCol>
                <a:gridCol w="2947916">
                  <a:extLst>
                    <a:ext uri="{9D8B030D-6E8A-4147-A177-3AD203B41FA5}">
                      <a16:colId xmlns:a16="http://schemas.microsoft.com/office/drawing/2014/main" val="2331678079"/>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spTree>
    <p:extLst>
      <p:ext uri="{BB962C8B-B14F-4D97-AF65-F5344CB8AC3E}">
        <p14:creationId xmlns:p14="http://schemas.microsoft.com/office/powerpoint/2010/main" val="20181191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1115-5FCC-E62D-72EA-55B6EDCD4439}"/>
              </a:ext>
            </a:extLst>
          </p:cNvPr>
          <p:cNvSpPr>
            <a:spLocks noGrp="1"/>
          </p:cNvSpPr>
          <p:nvPr>
            <p:ph type="ctrTitle"/>
          </p:nvPr>
        </p:nvSpPr>
        <p:spPr/>
        <p:txBody>
          <a:bodyPr/>
          <a:lstStyle/>
          <a:p>
            <a:r>
              <a:rPr lang="en-US" dirty="0"/>
              <a:t>Step – 6: Making predictions on the test set</a:t>
            </a:r>
            <a:endParaRPr lang="en-IN" dirty="0"/>
          </a:p>
        </p:txBody>
      </p:sp>
    </p:spTree>
    <p:extLst>
      <p:ext uri="{BB962C8B-B14F-4D97-AF65-F5344CB8AC3E}">
        <p14:creationId xmlns:p14="http://schemas.microsoft.com/office/powerpoint/2010/main" val="32508705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34DA-1E61-AF6A-F975-21E85C4CFA82}"/>
              </a:ext>
            </a:extLst>
          </p:cNvPr>
          <p:cNvSpPr>
            <a:spLocks noGrp="1"/>
          </p:cNvSpPr>
          <p:nvPr>
            <p:ph type="title"/>
          </p:nvPr>
        </p:nvSpPr>
        <p:spPr/>
        <p:txBody>
          <a:bodyPr/>
          <a:lstStyle/>
          <a:p>
            <a:r>
              <a:rPr lang="en-US" dirty="0"/>
              <a:t>Scaling and transforming features</a:t>
            </a:r>
            <a:endParaRPr lang="en-IN" dirty="0"/>
          </a:p>
        </p:txBody>
      </p:sp>
      <p:sp>
        <p:nvSpPr>
          <p:cNvPr id="3" name="Content Placeholder 2">
            <a:extLst>
              <a:ext uri="{FF2B5EF4-FFF2-40B4-BE49-F238E27FC236}">
                <a16:creationId xmlns:a16="http://schemas.microsoft.com/office/drawing/2014/main" id="{AEC8B88B-5BDE-FF52-2F1C-D6A09E688BA7}"/>
              </a:ext>
            </a:extLst>
          </p:cNvPr>
          <p:cNvSpPr>
            <a:spLocks noGrp="1"/>
          </p:cNvSpPr>
          <p:nvPr>
            <p:ph idx="1"/>
          </p:nvPr>
        </p:nvSpPr>
        <p:spPr/>
        <p:txBody>
          <a:bodyPr/>
          <a:lstStyle/>
          <a:p>
            <a:r>
              <a:rPr lang="en-US" dirty="0"/>
              <a:t>Numerical features </a:t>
            </a:r>
            <a:r>
              <a:rPr lang="en-US" dirty="0" err="1"/>
              <a:t>TotalVisits</a:t>
            </a:r>
            <a:r>
              <a:rPr lang="en-US" dirty="0"/>
              <a:t>, Total Time Spent on Website and page Views Per Visit is transformed with same </a:t>
            </a:r>
            <a:r>
              <a:rPr lang="en-US" dirty="0" err="1"/>
              <a:t>MinMaxScaler</a:t>
            </a:r>
            <a:r>
              <a:rPr lang="en-US" dirty="0"/>
              <a:t>() that is applied on training set</a:t>
            </a:r>
            <a:endParaRPr lang="en-IN" dirty="0"/>
          </a:p>
        </p:txBody>
      </p:sp>
    </p:spTree>
    <p:extLst>
      <p:ext uri="{BB962C8B-B14F-4D97-AF65-F5344CB8AC3E}">
        <p14:creationId xmlns:p14="http://schemas.microsoft.com/office/powerpoint/2010/main" val="3061661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C41F-4768-76EA-133B-D937555636BB}"/>
              </a:ext>
            </a:extLst>
          </p:cNvPr>
          <p:cNvSpPr>
            <a:spLocks noGrp="1"/>
          </p:cNvSpPr>
          <p:nvPr>
            <p:ph type="title"/>
          </p:nvPr>
        </p:nvSpPr>
        <p:spPr/>
        <p:txBody>
          <a:bodyPr/>
          <a:lstStyle/>
          <a:p>
            <a:r>
              <a:rPr lang="en-US" dirty="0"/>
              <a:t>Prediction on the Test Set (0.42)</a:t>
            </a:r>
            <a:endParaRPr lang="en-IN" dirty="0"/>
          </a:p>
        </p:txBody>
      </p:sp>
      <p:sp>
        <p:nvSpPr>
          <p:cNvPr id="3" name="Content Placeholder 2">
            <a:extLst>
              <a:ext uri="{FF2B5EF4-FFF2-40B4-BE49-F238E27FC236}">
                <a16:creationId xmlns:a16="http://schemas.microsoft.com/office/drawing/2014/main" id="{7ADDBBB0-1B92-D39F-E0F7-3D7678714E5F}"/>
              </a:ext>
            </a:extLst>
          </p:cNvPr>
          <p:cNvSpPr>
            <a:spLocks noGrp="1"/>
          </p:cNvSpPr>
          <p:nvPr>
            <p:ph idx="1"/>
          </p:nvPr>
        </p:nvSpPr>
        <p:spPr/>
        <p:txBody>
          <a:bodyPr/>
          <a:lstStyle/>
          <a:p>
            <a:r>
              <a:rPr lang="en-US" dirty="0"/>
              <a:t>On the test set as well, model is performer quite well.</a:t>
            </a:r>
          </a:p>
          <a:p>
            <a:endParaRPr lang="en-IN" dirty="0"/>
          </a:p>
        </p:txBody>
      </p:sp>
      <p:graphicFrame>
        <p:nvGraphicFramePr>
          <p:cNvPr id="4" name="Table 4">
            <a:extLst>
              <a:ext uri="{FF2B5EF4-FFF2-40B4-BE49-F238E27FC236}">
                <a16:creationId xmlns:a16="http://schemas.microsoft.com/office/drawing/2014/main" id="{9208F0C3-AD8A-BBB7-7EEC-93358C9E34E8}"/>
              </a:ext>
            </a:extLst>
          </p:cNvPr>
          <p:cNvGraphicFramePr>
            <a:graphicFrameLocks noGrp="1"/>
          </p:cNvGraphicFramePr>
          <p:nvPr>
            <p:extLst>
              <p:ext uri="{D42A27DB-BD31-4B8C-83A1-F6EECF244321}">
                <p14:modId xmlns:p14="http://schemas.microsoft.com/office/powerpoint/2010/main" val="2941503730"/>
              </p:ext>
            </p:extLst>
          </p:nvPr>
        </p:nvGraphicFramePr>
        <p:xfrm>
          <a:off x="2249149" y="3058048"/>
          <a:ext cx="5243472" cy="2595880"/>
        </p:xfrm>
        <a:graphic>
          <a:graphicData uri="http://schemas.openxmlformats.org/drawingml/2006/table">
            <a:tbl>
              <a:tblPr firstRow="1" bandRow="1">
                <a:tableStyleId>{5C22544A-7EE6-4342-B048-85BDC9FD1C3A}</a:tableStyleId>
              </a:tblPr>
              <a:tblGrid>
                <a:gridCol w="2172726">
                  <a:extLst>
                    <a:ext uri="{9D8B030D-6E8A-4147-A177-3AD203B41FA5}">
                      <a16:colId xmlns:a16="http://schemas.microsoft.com/office/drawing/2014/main" val="281683923"/>
                    </a:ext>
                  </a:extLst>
                </a:gridCol>
                <a:gridCol w="3070746">
                  <a:extLst>
                    <a:ext uri="{9D8B030D-6E8A-4147-A177-3AD203B41FA5}">
                      <a16:colId xmlns:a16="http://schemas.microsoft.com/office/drawing/2014/main" val="2955414041"/>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942378622"/>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0.8125693160813309</a:t>
                      </a:r>
                      <a:endParaRPr lang="en-IN" dirty="0"/>
                    </a:p>
                  </a:txBody>
                  <a:tcPr/>
                </a:tc>
                <a:extLst>
                  <a:ext uri="{0D108BD9-81ED-4DB2-BD59-A6C34878D82A}">
                    <a16:rowId xmlns:a16="http://schemas.microsoft.com/office/drawing/2014/main" val="761049983"/>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0.8421985815602837</a:t>
                      </a:r>
                      <a:endParaRPr lang="en-IN" dirty="0"/>
                    </a:p>
                  </a:txBody>
                  <a:tcPr/>
                </a:tc>
                <a:extLst>
                  <a:ext uri="{0D108BD9-81ED-4DB2-BD59-A6C34878D82A}">
                    <a16:rowId xmlns:a16="http://schemas.microsoft.com/office/drawing/2014/main" val="2085878427"/>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46995586"/>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0.7432692307692308</a:t>
                      </a:r>
                      <a:endParaRPr lang="en-IN" dirty="0"/>
                    </a:p>
                  </a:txBody>
                  <a:tcPr/>
                </a:tc>
                <a:extLst>
                  <a:ext uri="{0D108BD9-81ED-4DB2-BD59-A6C34878D82A}">
                    <a16:rowId xmlns:a16="http://schemas.microsoft.com/office/drawing/2014/main" val="1219904539"/>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942736644"/>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0.7530443253774963</a:t>
                      </a:r>
                      <a:endParaRPr lang="en-IN" dirty="0"/>
                    </a:p>
                  </a:txBody>
                  <a:tcPr/>
                </a:tc>
                <a:extLst>
                  <a:ext uri="{0D108BD9-81ED-4DB2-BD59-A6C34878D82A}">
                    <a16:rowId xmlns:a16="http://schemas.microsoft.com/office/drawing/2014/main" val="73554106"/>
                  </a:ext>
                </a:extLst>
              </a:tr>
            </a:tbl>
          </a:graphicData>
        </a:graphic>
      </p:graphicFrame>
    </p:spTree>
    <p:extLst>
      <p:ext uri="{BB962C8B-B14F-4D97-AF65-F5344CB8AC3E}">
        <p14:creationId xmlns:p14="http://schemas.microsoft.com/office/powerpoint/2010/main" val="719113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DEB2-B2E0-ABCC-89FC-10119B108615}"/>
              </a:ext>
            </a:extLst>
          </p:cNvPr>
          <p:cNvSpPr>
            <a:spLocks noGrp="1"/>
          </p:cNvSpPr>
          <p:nvPr>
            <p:ph type="title"/>
          </p:nvPr>
        </p:nvSpPr>
        <p:spPr/>
        <p:txBody>
          <a:bodyPr/>
          <a:lstStyle/>
          <a:p>
            <a:r>
              <a:rPr lang="en-US" dirty="0"/>
              <a:t>Comparison of results on Train and Test Set</a:t>
            </a:r>
            <a:endParaRPr lang="en-IN" dirty="0"/>
          </a:p>
        </p:txBody>
      </p:sp>
      <p:graphicFrame>
        <p:nvGraphicFramePr>
          <p:cNvPr id="4" name="Content Placeholder 3">
            <a:extLst>
              <a:ext uri="{FF2B5EF4-FFF2-40B4-BE49-F238E27FC236}">
                <a16:creationId xmlns:a16="http://schemas.microsoft.com/office/drawing/2014/main" id="{F1CCF843-8A63-1D26-7620-24C46E4FE3B2}"/>
              </a:ext>
            </a:extLst>
          </p:cNvPr>
          <p:cNvGraphicFramePr>
            <a:graphicFrameLocks noGrp="1"/>
          </p:cNvGraphicFramePr>
          <p:nvPr>
            <p:ph idx="1"/>
            <p:extLst>
              <p:ext uri="{D42A27DB-BD31-4B8C-83A1-F6EECF244321}">
                <p14:modId xmlns:p14="http://schemas.microsoft.com/office/powerpoint/2010/main" val="1573390574"/>
              </p:ext>
            </p:extLst>
          </p:nvPr>
        </p:nvGraphicFramePr>
        <p:xfrm>
          <a:off x="578893" y="2576252"/>
          <a:ext cx="4143233" cy="2966720"/>
        </p:xfrm>
        <a:graphic>
          <a:graphicData uri="http://schemas.openxmlformats.org/drawingml/2006/table">
            <a:tbl>
              <a:tblPr firstRow="1" bandRow="1">
                <a:tableStyleId>{5C22544A-7EE6-4342-B048-85BDC9FD1C3A}</a:tableStyleId>
              </a:tblPr>
              <a:tblGrid>
                <a:gridCol w="1563806">
                  <a:extLst>
                    <a:ext uri="{9D8B030D-6E8A-4147-A177-3AD203B41FA5}">
                      <a16:colId xmlns:a16="http://schemas.microsoft.com/office/drawing/2014/main" val="3754324561"/>
                    </a:ext>
                  </a:extLst>
                </a:gridCol>
                <a:gridCol w="2579427">
                  <a:extLst>
                    <a:ext uri="{9D8B030D-6E8A-4147-A177-3AD203B41FA5}">
                      <a16:colId xmlns:a16="http://schemas.microsoft.com/office/drawing/2014/main" val="2331678079"/>
                    </a:ext>
                  </a:extLst>
                </a:gridCol>
              </a:tblGrid>
              <a:tr h="370840">
                <a:tc gridSpan="2">
                  <a:txBody>
                    <a:bodyPr/>
                    <a:lstStyle/>
                    <a:p>
                      <a:pPr algn="ctr"/>
                      <a:r>
                        <a:rPr lang="en-US" dirty="0"/>
                        <a:t>Train Set</a:t>
                      </a:r>
                      <a:endParaRPr lang="en-IN" dirty="0"/>
                    </a:p>
                  </a:txBody>
                  <a:tcPr/>
                </a:tc>
                <a:tc hMerge="1">
                  <a:txBody>
                    <a:bodyPr/>
                    <a:lstStyle/>
                    <a:p>
                      <a:endParaRPr lang="en-IN" dirty="0"/>
                    </a:p>
                  </a:txBody>
                  <a:tcPr/>
                </a:tc>
                <a:extLst>
                  <a:ext uri="{0D108BD9-81ED-4DB2-BD59-A6C34878D82A}">
                    <a16:rowId xmlns:a16="http://schemas.microsoft.com/office/drawing/2014/main" val="2782196046"/>
                  </a:ext>
                </a:extLst>
              </a:tr>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graphicFrame>
        <p:nvGraphicFramePr>
          <p:cNvPr id="5" name="Table 4">
            <a:extLst>
              <a:ext uri="{FF2B5EF4-FFF2-40B4-BE49-F238E27FC236}">
                <a16:creationId xmlns:a16="http://schemas.microsoft.com/office/drawing/2014/main" id="{D69575ED-F5AD-9932-BE46-4A434ABE7A31}"/>
              </a:ext>
            </a:extLst>
          </p:cNvPr>
          <p:cNvGraphicFramePr>
            <a:graphicFrameLocks noGrp="1"/>
          </p:cNvGraphicFramePr>
          <p:nvPr>
            <p:extLst>
              <p:ext uri="{D42A27DB-BD31-4B8C-83A1-F6EECF244321}">
                <p14:modId xmlns:p14="http://schemas.microsoft.com/office/powerpoint/2010/main" val="4273108235"/>
              </p:ext>
            </p:extLst>
          </p:nvPr>
        </p:nvGraphicFramePr>
        <p:xfrm>
          <a:off x="5307462" y="2576252"/>
          <a:ext cx="4123141" cy="2966720"/>
        </p:xfrm>
        <a:graphic>
          <a:graphicData uri="http://schemas.openxmlformats.org/drawingml/2006/table">
            <a:tbl>
              <a:tblPr firstRow="1" bandRow="1">
                <a:tableStyleId>{5C22544A-7EE6-4342-B048-85BDC9FD1C3A}</a:tableStyleId>
              </a:tblPr>
              <a:tblGrid>
                <a:gridCol w="1666544">
                  <a:extLst>
                    <a:ext uri="{9D8B030D-6E8A-4147-A177-3AD203B41FA5}">
                      <a16:colId xmlns:a16="http://schemas.microsoft.com/office/drawing/2014/main" val="281683923"/>
                    </a:ext>
                  </a:extLst>
                </a:gridCol>
                <a:gridCol w="2456597">
                  <a:extLst>
                    <a:ext uri="{9D8B030D-6E8A-4147-A177-3AD203B41FA5}">
                      <a16:colId xmlns:a16="http://schemas.microsoft.com/office/drawing/2014/main" val="2955414041"/>
                    </a:ext>
                  </a:extLst>
                </a:gridCol>
              </a:tblGrid>
              <a:tr h="370840">
                <a:tc gridSpan="2">
                  <a:txBody>
                    <a:bodyPr/>
                    <a:lstStyle/>
                    <a:p>
                      <a:pPr algn="ctr"/>
                      <a:r>
                        <a:rPr lang="en-US" dirty="0"/>
                        <a:t>Test Set</a:t>
                      </a:r>
                      <a:endParaRPr lang="en-IN" dirty="0"/>
                    </a:p>
                  </a:txBody>
                  <a:tcPr/>
                </a:tc>
                <a:tc hMerge="1">
                  <a:txBody>
                    <a:bodyPr/>
                    <a:lstStyle/>
                    <a:p>
                      <a:endParaRPr lang="en-IN" dirty="0"/>
                    </a:p>
                  </a:txBody>
                  <a:tcPr/>
                </a:tc>
                <a:extLst>
                  <a:ext uri="{0D108BD9-81ED-4DB2-BD59-A6C34878D82A}">
                    <a16:rowId xmlns:a16="http://schemas.microsoft.com/office/drawing/2014/main" val="3628745650"/>
                  </a:ext>
                </a:extLst>
              </a:tr>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942378622"/>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0.8125693160813309</a:t>
                      </a:r>
                      <a:endParaRPr lang="en-IN" dirty="0"/>
                    </a:p>
                  </a:txBody>
                  <a:tcPr/>
                </a:tc>
                <a:extLst>
                  <a:ext uri="{0D108BD9-81ED-4DB2-BD59-A6C34878D82A}">
                    <a16:rowId xmlns:a16="http://schemas.microsoft.com/office/drawing/2014/main" val="761049983"/>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0.8421985815602837</a:t>
                      </a:r>
                      <a:endParaRPr lang="en-IN" dirty="0"/>
                    </a:p>
                  </a:txBody>
                  <a:tcPr/>
                </a:tc>
                <a:extLst>
                  <a:ext uri="{0D108BD9-81ED-4DB2-BD59-A6C34878D82A}">
                    <a16:rowId xmlns:a16="http://schemas.microsoft.com/office/drawing/2014/main" val="2085878427"/>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46995586"/>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0.7432692307692308</a:t>
                      </a:r>
                      <a:endParaRPr lang="en-IN" dirty="0"/>
                    </a:p>
                  </a:txBody>
                  <a:tcPr/>
                </a:tc>
                <a:extLst>
                  <a:ext uri="{0D108BD9-81ED-4DB2-BD59-A6C34878D82A}">
                    <a16:rowId xmlns:a16="http://schemas.microsoft.com/office/drawing/2014/main" val="1219904539"/>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942736644"/>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0.7530443253774963</a:t>
                      </a:r>
                      <a:endParaRPr lang="en-IN" dirty="0"/>
                    </a:p>
                  </a:txBody>
                  <a:tcPr/>
                </a:tc>
                <a:extLst>
                  <a:ext uri="{0D108BD9-81ED-4DB2-BD59-A6C34878D82A}">
                    <a16:rowId xmlns:a16="http://schemas.microsoft.com/office/drawing/2014/main" val="73554106"/>
                  </a:ext>
                </a:extLst>
              </a:tr>
            </a:tbl>
          </a:graphicData>
        </a:graphic>
      </p:graphicFrame>
    </p:spTree>
    <p:extLst>
      <p:ext uri="{BB962C8B-B14F-4D97-AF65-F5344CB8AC3E}">
        <p14:creationId xmlns:p14="http://schemas.microsoft.com/office/powerpoint/2010/main" val="348735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D584-EB0E-0438-4971-E012E81980CD}"/>
              </a:ext>
            </a:extLst>
          </p:cNvPr>
          <p:cNvSpPr>
            <a:spLocks noGrp="1"/>
          </p:cNvSpPr>
          <p:nvPr>
            <p:ph type="title"/>
          </p:nvPr>
        </p:nvSpPr>
        <p:spPr/>
        <p:txBody>
          <a:bodyPr/>
          <a:lstStyle/>
          <a:p>
            <a:r>
              <a:rPr lang="en-US" b="1" dirty="0"/>
              <a:t>2) Exploratory Data Analysis - Steps</a:t>
            </a:r>
            <a:endParaRPr lang="en-IN" b="1" dirty="0"/>
          </a:p>
        </p:txBody>
      </p:sp>
      <p:sp>
        <p:nvSpPr>
          <p:cNvPr id="3" name="Content Placeholder 2">
            <a:extLst>
              <a:ext uri="{FF2B5EF4-FFF2-40B4-BE49-F238E27FC236}">
                <a16:creationId xmlns:a16="http://schemas.microsoft.com/office/drawing/2014/main" id="{F06D035E-44F9-7A4F-4C3E-8A6BEB79F640}"/>
              </a:ext>
            </a:extLst>
          </p:cNvPr>
          <p:cNvSpPr>
            <a:spLocks noGrp="1"/>
          </p:cNvSpPr>
          <p:nvPr>
            <p:ph idx="1"/>
          </p:nvPr>
        </p:nvSpPr>
        <p:spPr/>
        <p:txBody>
          <a:bodyPr/>
          <a:lstStyle/>
          <a:p>
            <a:pPr marL="0" indent="0">
              <a:buNone/>
            </a:pPr>
            <a:r>
              <a:rPr lang="en-US" dirty="0"/>
              <a:t>1) Dropping Columns and Handling Outliers for Categorical Columns</a:t>
            </a:r>
          </a:p>
          <a:p>
            <a:pPr marL="0" indent="0">
              <a:buNone/>
            </a:pPr>
            <a:r>
              <a:rPr lang="en-US" dirty="0"/>
              <a:t>2) </a:t>
            </a:r>
            <a:r>
              <a:rPr lang="en-US" dirty="0" err="1"/>
              <a:t>Analysing</a:t>
            </a:r>
            <a:r>
              <a:rPr lang="en-US" dirty="0"/>
              <a:t> Numerical Columns and Checking Outliers</a:t>
            </a:r>
          </a:p>
          <a:p>
            <a:pPr marL="0" indent="0">
              <a:buNone/>
            </a:pPr>
            <a:r>
              <a:rPr lang="en-US" dirty="0"/>
              <a:t>3) Univariate Analysis</a:t>
            </a:r>
          </a:p>
          <a:p>
            <a:pPr marL="0" indent="0">
              <a:buNone/>
            </a:pPr>
            <a:r>
              <a:rPr lang="en-US" dirty="0"/>
              <a:t>4) Bivariate Analysis</a:t>
            </a:r>
          </a:p>
          <a:p>
            <a:pPr marL="0" indent="0">
              <a:buNone/>
            </a:pPr>
            <a:r>
              <a:rPr lang="en-US" dirty="0"/>
              <a:t>5) Multivariate Analysis</a:t>
            </a:r>
            <a:endParaRPr lang="en-IN" dirty="0"/>
          </a:p>
        </p:txBody>
      </p:sp>
    </p:spTree>
    <p:extLst>
      <p:ext uri="{BB962C8B-B14F-4D97-AF65-F5344CB8AC3E}">
        <p14:creationId xmlns:p14="http://schemas.microsoft.com/office/powerpoint/2010/main" val="2766384320"/>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340</TotalTime>
  <Words>4020</Words>
  <Application>Microsoft Office PowerPoint</Application>
  <PresentationFormat>Widescreen</PresentationFormat>
  <Paragraphs>569</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Consolas</vt:lpstr>
      <vt:lpstr>Trebuchet MS</vt:lpstr>
      <vt:lpstr>Wingdings 3</vt:lpstr>
      <vt:lpstr>Facet</vt:lpstr>
      <vt:lpstr>Lead Scoring</vt:lpstr>
      <vt:lpstr>Problem Statement</vt:lpstr>
      <vt:lpstr>PowerPoint Presentation</vt:lpstr>
      <vt:lpstr>Steps involved for Solving problem</vt:lpstr>
      <vt:lpstr>1) Reading and Understanding the dataset</vt:lpstr>
      <vt:lpstr>Information of dataset</vt:lpstr>
      <vt:lpstr>PowerPoint Presentation</vt:lpstr>
      <vt:lpstr>2) Exploratory Data Analysis</vt:lpstr>
      <vt:lpstr>2) Exploratory Data Analysis - Steps</vt:lpstr>
      <vt:lpstr>1) Dropping Columns – Null Values</vt:lpstr>
      <vt:lpstr>1) Dropping Columns – Null Values</vt:lpstr>
      <vt:lpstr>Country Column - Dropped</vt:lpstr>
      <vt:lpstr>Prospect ID and Lead Number - Dropped</vt:lpstr>
      <vt:lpstr>Do Not Call Column - Dropped</vt:lpstr>
      <vt:lpstr>How did you head about X Education - Dropped</vt:lpstr>
      <vt:lpstr>What matters most to you in choosing a course - Dropped</vt:lpstr>
      <vt:lpstr>Search, Magazine, Newspaper Article, X Education Forums, Newspaper, Digital Advertisement - Dropped</vt:lpstr>
      <vt:lpstr>Through Recommendations - Dropped</vt:lpstr>
      <vt:lpstr>Receive More Updates About Out Courses - Dropped</vt:lpstr>
      <vt:lpstr>Update me on Supply Chain Content and Get updated on DM Content - Dropped</vt:lpstr>
      <vt:lpstr>I agree to pay through the amount through cheque - Dropped</vt:lpstr>
      <vt:lpstr>Handling Outliers for Categorical Columns </vt:lpstr>
      <vt:lpstr>Lead Source</vt:lpstr>
      <vt:lpstr>Last Activity</vt:lpstr>
      <vt:lpstr>Specialization</vt:lpstr>
      <vt:lpstr>Lead Profile</vt:lpstr>
      <vt:lpstr>2) Analysing Numerical columns and checking Outliers</vt:lpstr>
      <vt:lpstr>TotalVisits Column</vt:lpstr>
      <vt:lpstr>PowerPoint Presentation</vt:lpstr>
      <vt:lpstr>Page Views Per Visit</vt:lpstr>
      <vt:lpstr>PowerPoint Presentation</vt:lpstr>
      <vt:lpstr>Univariate Analysis - Lead Origin</vt:lpstr>
      <vt:lpstr>Lead Source</vt:lpstr>
      <vt:lpstr>TotalVisits</vt:lpstr>
      <vt:lpstr>What is your current occupation</vt:lpstr>
      <vt:lpstr>Specialization</vt:lpstr>
      <vt:lpstr>Lead Profile</vt:lpstr>
      <vt:lpstr>City</vt:lpstr>
      <vt:lpstr>A free copy of Mastering The Interview</vt:lpstr>
      <vt:lpstr>Bivariate Analysis</vt:lpstr>
      <vt:lpstr>Specialization v/s Converted</vt:lpstr>
      <vt:lpstr>Lead Origin v/s Converted</vt:lpstr>
      <vt:lpstr>Lead Source v/s Converted</vt:lpstr>
      <vt:lpstr>Do Not Email v/s Converted</vt:lpstr>
      <vt:lpstr>Last Activity v/s Converted</vt:lpstr>
      <vt:lpstr>What is your current occupation v/s Converted</vt:lpstr>
      <vt:lpstr>Lead Profile v/s Converted</vt:lpstr>
      <vt:lpstr>City v/s Converted</vt:lpstr>
      <vt:lpstr>A free copy of mastering The Interview v/s Converted</vt:lpstr>
      <vt:lpstr>Last Notable Activity v/s Converted</vt:lpstr>
      <vt:lpstr>Numerical – Target (TotalVisits v/s Converted)</vt:lpstr>
      <vt:lpstr>Total Time Spent on Website v/s Converted</vt:lpstr>
      <vt:lpstr>Page Views Per Visit v/s Converted</vt:lpstr>
      <vt:lpstr>Multivariate Analysis</vt:lpstr>
      <vt:lpstr>3 Variable correlations –  Lead Origin and Lead  Source v/s Converted</vt:lpstr>
      <vt:lpstr>Lead Origin and Lead Profile v/s Converted</vt:lpstr>
      <vt:lpstr>Lead Source and Lead Profile  v/s Converted</vt:lpstr>
      <vt:lpstr>Specialization and occupation v/s Converted</vt:lpstr>
      <vt:lpstr>Do Not Email and A free copy of Mastering The Interview v/s Converted</vt:lpstr>
      <vt:lpstr>City and What is your current occupation v/s Converted</vt:lpstr>
      <vt:lpstr>3) Pre-processing the data for Model Building </vt:lpstr>
      <vt:lpstr>3) Pre-processing the data for Model Building</vt:lpstr>
      <vt:lpstr>Creating Dummy Variables for Categorical Columns </vt:lpstr>
      <vt:lpstr>Splitting data into train and test set</vt:lpstr>
      <vt:lpstr>Scaling of Data</vt:lpstr>
      <vt:lpstr>4) Building the Model</vt:lpstr>
      <vt:lpstr>PowerPoint Presentation</vt:lpstr>
      <vt:lpstr>Model – 1: With 20 features</vt:lpstr>
      <vt:lpstr>Model – 2: With 15 features</vt:lpstr>
      <vt:lpstr>Model – 3: With dropping occupation_Housewife column  </vt:lpstr>
      <vt:lpstr>Model – 4: With dropping Last Notable Activity_Had a Phone Conversation column  </vt:lpstr>
      <vt:lpstr>Model -  5: After dropping Lead Profile_Lateral Student column </vt:lpstr>
      <vt:lpstr>Model – 6: Final Model (After dropping Lead  Profile_Dual Speclization Student) </vt:lpstr>
      <vt:lpstr>VIF of Final Model and Selected Features</vt:lpstr>
      <vt:lpstr>PowerPoint Presentation</vt:lpstr>
      <vt:lpstr>Step – 5: Evaluating the Model on the Training Set</vt:lpstr>
      <vt:lpstr>Different evaluation Measures used </vt:lpstr>
      <vt:lpstr>Checking the model with cut-off value 0.5 for prediction</vt:lpstr>
      <vt:lpstr>ROC Curve</vt:lpstr>
      <vt:lpstr>Evaluation metrics with different cut-offs</vt:lpstr>
      <vt:lpstr>Finding optimal value of cut-off</vt:lpstr>
      <vt:lpstr>Finding optimal value of cut-off</vt:lpstr>
      <vt:lpstr>Making prediction with cut-off (0.35)</vt:lpstr>
      <vt:lpstr>Making prediction with cut-off (0.42)</vt:lpstr>
      <vt:lpstr>Step – 6: Making predictions on the test set</vt:lpstr>
      <vt:lpstr>Scaling and transforming features</vt:lpstr>
      <vt:lpstr>Prediction on the Test Set (0.42)</vt:lpstr>
      <vt:lpstr>Comparison of results on Train and Test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Mavani (thirdray.ai)</dc:creator>
  <cp:lastModifiedBy>Vasu Mavani (thirdray.ai)</cp:lastModifiedBy>
  <cp:revision>502</cp:revision>
  <dcterms:created xsi:type="dcterms:W3CDTF">2023-08-12T10:51:30Z</dcterms:created>
  <dcterms:modified xsi:type="dcterms:W3CDTF">2023-08-12T16:31:48Z</dcterms:modified>
</cp:coreProperties>
</file>